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48b72248_0_1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48b7224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a48b72248_0_20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a48b7224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a48b72248_0_2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a48b7224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pivot 위치에 있는 애들이 basic 아닌애들을 free로 둠. free랑 basic이랑 바꿀수는 있지만 통상적으로 이리함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a48b72248_0_23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a48b7224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a48b72248_0_2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a48b7224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48b72248_0_2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48b7224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a48b72248_0_26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a48b7224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48b72248_0_4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48b7224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최소한 하나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48b72248_0_5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48b7224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48b72248_0_7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48b722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48b72248_0_9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48b7224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echelon form만가도 pivot position은 알수있음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4단원이상 증명가능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48b72248_0_10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48b7224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48b72248_0_13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48b7224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48b72248_0_1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48b7224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48b72248_0_1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48b7224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Georgia"/>
              <a:buNone/>
              <a:defRPr sz="52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Georgia"/>
              <a:buNone/>
              <a:defRPr sz="36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gif"/><Relationship Id="rId4" Type="http://schemas.openxmlformats.org/officeDocument/2006/relationships/image" Target="../media/image12.gif"/><Relationship Id="rId5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gif"/><Relationship Id="rId4" Type="http://schemas.openxmlformats.org/officeDocument/2006/relationships/image" Target="../media/image4.gif"/><Relationship Id="rId5" Type="http://schemas.openxmlformats.org/officeDocument/2006/relationships/image" Target="../media/image1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Relationship Id="rId4" Type="http://schemas.openxmlformats.org/officeDocument/2006/relationships/image" Target="../media/image16.gif"/><Relationship Id="rId5" Type="http://schemas.openxmlformats.org/officeDocument/2006/relationships/image" Target="../media/image28.gif"/><Relationship Id="rId6" Type="http://schemas.openxmlformats.org/officeDocument/2006/relationships/image" Target="../media/image25.gif"/><Relationship Id="rId7" Type="http://schemas.openxmlformats.org/officeDocument/2006/relationships/image" Target="../media/image27.gif"/><Relationship Id="rId8" Type="http://schemas.openxmlformats.org/officeDocument/2006/relationships/image" Target="../media/image2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gif"/><Relationship Id="rId4" Type="http://schemas.openxmlformats.org/officeDocument/2006/relationships/image" Target="../media/image29.gif"/><Relationship Id="rId5" Type="http://schemas.openxmlformats.org/officeDocument/2006/relationships/image" Target="../media/image24.gif"/><Relationship Id="rId6" Type="http://schemas.openxmlformats.org/officeDocument/2006/relationships/image" Target="../media/image22.gif"/><Relationship Id="rId7" Type="http://schemas.openxmlformats.org/officeDocument/2006/relationships/image" Target="../media/image1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gif"/><Relationship Id="rId4" Type="http://schemas.openxmlformats.org/officeDocument/2006/relationships/image" Target="../media/image1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gif"/><Relationship Id="rId4" Type="http://schemas.openxmlformats.org/officeDocument/2006/relationships/image" Target="../media/image23.gif"/><Relationship Id="rId5" Type="http://schemas.openxmlformats.org/officeDocument/2006/relationships/image" Target="../media/image26.gif"/><Relationship Id="rId6" Type="http://schemas.openxmlformats.org/officeDocument/2006/relationships/image" Target="../media/image2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Relationship Id="rId4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Relationship Id="rId4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gif"/><Relationship Id="rId4" Type="http://schemas.openxmlformats.org/officeDocument/2006/relationships/image" Target="../media/image11.gif"/><Relationship Id="rId5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47194"/>
            <a:ext cx="85206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Linear Equations in Linear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1.2 Row Reduction and Echelon Forms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738938"/>
            <a:ext cx="85206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811550" y="142925"/>
            <a:ext cx="61986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Step5.</a:t>
            </a:r>
            <a:r>
              <a:rPr lang="ko">
                <a:solidFill>
                  <a:srgbClr val="FFF2CC"/>
                </a:solidFill>
              </a:rPr>
              <a:t> Beginning with the </a:t>
            </a:r>
            <a:r>
              <a:rPr lang="ko">
                <a:solidFill>
                  <a:srgbClr val="F1C232"/>
                </a:solidFill>
              </a:rPr>
              <a:t>rightmost </a:t>
            </a:r>
            <a:r>
              <a:rPr lang="ko">
                <a:solidFill>
                  <a:srgbClr val="FFF2CC"/>
                </a:solidFill>
              </a:rPr>
              <a:t>pivot and working upward and to the left, create zeros above each pivot. If a pivot is not 1, make it 1 by a </a:t>
            </a:r>
            <a:r>
              <a:rPr lang="ko">
                <a:solidFill>
                  <a:srgbClr val="F1C232"/>
                </a:solidFill>
              </a:rPr>
              <a:t>scaling </a:t>
            </a:r>
            <a:r>
              <a:rPr lang="ko">
                <a:solidFill>
                  <a:srgbClr val="FFF2CC"/>
                </a:solidFill>
              </a:rPr>
              <a:t>operation.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138" y="1349264"/>
            <a:ext cx="4361275" cy="1527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2"/>
          <p:cNvCxnSpPr>
            <a:stCxn id="204" idx="1"/>
          </p:cNvCxnSpPr>
          <p:nvPr/>
        </p:nvCxnSpPr>
        <p:spPr>
          <a:xfrm flipH="1">
            <a:off x="5821350" y="2143300"/>
            <a:ext cx="783600" cy="3972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6604950" y="1935700"/>
            <a:ext cx="10086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pivot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950" y="3519375"/>
            <a:ext cx="3593026" cy="10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34" y="3519376"/>
            <a:ext cx="4396767" cy="107248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/>
          <p:nvPr/>
        </p:nvSpPr>
        <p:spPr>
          <a:xfrm>
            <a:off x="2765025" y="1411625"/>
            <a:ext cx="333600" cy="351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432850" y="1909650"/>
            <a:ext cx="333600" cy="351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5487750" y="2425875"/>
            <a:ext cx="333600" cy="351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3316825" y="3182200"/>
            <a:ext cx="285000" cy="10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3657200" y="3182200"/>
            <a:ext cx="285000" cy="10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4913200" y="3182200"/>
            <a:ext cx="285000" cy="10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87" y="447725"/>
            <a:ext cx="3593026" cy="10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188" y="1754125"/>
            <a:ext cx="3777619" cy="10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208625" y="4515349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2CC"/>
                </a:solidFill>
              </a:rPr>
              <a:t>S</a:t>
            </a:r>
            <a:r>
              <a:rPr lang="ko">
                <a:solidFill>
                  <a:srgbClr val="FFF2CC"/>
                </a:solidFill>
              </a:rPr>
              <a:t>teps 5 is called </a:t>
            </a:r>
            <a:r>
              <a:rPr lang="ko">
                <a:solidFill>
                  <a:srgbClr val="F1C232"/>
                </a:solidFill>
              </a:rPr>
              <a:t>backward phase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208613" y="4952762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</a:rPr>
              <a:t>reduced </a:t>
            </a:r>
            <a:r>
              <a:rPr lang="ko">
                <a:solidFill>
                  <a:srgbClr val="F1C232"/>
                </a:solidFill>
              </a:rPr>
              <a:t>echelon form !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7500" y="3139351"/>
            <a:ext cx="2689000" cy="11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11700" y="400399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9900"/>
                </a:solidFill>
              </a:rPr>
              <a:t>Solution of linear systems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338" y="1050825"/>
            <a:ext cx="2355326" cy="13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762" y="2674300"/>
            <a:ext cx="3170476" cy="10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4175" y="4069450"/>
            <a:ext cx="1472072" cy="13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455350" y="4117850"/>
            <a:ext cx="28434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9DAF8"/>
                </a:solidFill>
              </a:rPr>
              <a:t>basic variables</a:t>
            </a:r>
            <a:endParaRPr>
              <a:solidFill>
                <a:srgbClr val="C9DAF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 (leading variables)</a:t>
            </a:r>
            <a:endParaRPr>
              <a:solidFill>
                <a:srgbClr val="C9DAF8"/>
              </a:solidFill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 flipH="1" rot="10800000">
            <a:off x="2971200" y="4298050"/>
            <a:ext cx="1061100" cy="969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4"/>
          <p:cNvCxnSpPr/>
          <p:nvPr/>
        </p:nvCxnSpPr>
        <p:spPr>
          <a:xfrm>
            <a:off x="2952300" y="4729700"/>
            <a:ext cx="1080000" cy="2400"/>
          </a:xfrm>
          <a:prstGeom prst="straightConnector1">
            <a:avLst/>
          </a:prstGeom>
          <a:noFill/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4854175" y="4430900"/>
            <a:ext cx="31704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F00"/>
                </a:solidFill>
              </a:rPr>
              <a:t>general solution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3632125" y="1066000"/>
            <a:ext cx="357600" cy="357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4196850" y="1533475"/>
            <a:ext cx="357600" cy="357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7300" y="2640675"/>
            <a:ext cx="403850" cy="11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6250" y="2642162"/>
            <a:ext cx="548700" cy="117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75875" y="3084937"/>
            <a:ext cx="548700" cy="284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311700" y="400399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>
                <a:solidFill>
                  <a:srgbClr val="C9DAF8"/>
                </a:solidFill>
              </a:rPr>
              <a:t>Example.</a:t>
            </a:r>
            <a:r>
              <a:rPr lang="ko">
                <a:solidFill>
                  <a:srgbClr val="FFF2CC"/>
                </a:solidFill>
              </a:rPr>
              <a:t> </a:t>
            </a:r>
            <a:r>
              <a:rPr lang="ko">
                <a:solidFill>
                  <a:srgbClr val="F6B26B"/>
                </a:solidFill>
              </a:rPr>
              <a:t>find the general solution of the following augmented matrix</a:t>
            </a:r>
            <a:endParaRPr>
              <a:solidFill>
                <a:srgbClr val="F6B26B"/>
              </a:solidFill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577" y="959900"/>
            <a:ext cx="3052850" cy="10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25" y="2250462"/>
            <a:ext cx="3764725" cy="12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150" y="2236775"/>
            <a:ext cx="3849626" cy="12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575" y="3759150"/>
            <a:ext cx="3849482" cy="1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5076" y="3784775"/>
            <a:ext cx="3666113" cy="12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/>
          <p:nvPr/>
        </p:nvSpPr>
        <p:spPr>
          <a:xfrm>
            <a:off x="3165225" y="920475"/>
            <a:ext cx="357600" cy="357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4057550" y="1278075"/>
            <a:ext cx="357600" cy="357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5004125" y="1635675"/>
            <a:ext cx="357600" cy="357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938" y="904550"/>
            <a:ext cx="3666113" cy="1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400" y="2656150"/>
            <a:ext cx="1860750" cy="21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4390100" y="544525"/>
            <a:ext cx="406200" cy="10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379950" y="1870725"/>
            <a:ext cx="8418300" cy="3310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>
                <a:solidFill>
                  <a:srgbClr val="6D9EEB"/>
                </a:solidFill>
              </a:rPr>
              <a:t>Theorem 2</a:t>
            </a:r>
            <a:r>
              <a:rPr lang="ko">
                <a:solidFill>
                  <a:srgbClr val="6D9EEB"/>
                </a:solidFill>
              </a:rPr>
              <a:t>.</a:t>
            </a:r>
            <a:r>
              <a:rPr lang="ko">
                <a:solidFill>
                  <a:srgbClr val="FFFF00"/>
                </a:solidFill>
              </a:rPr>
              <a:t> </a:t>
            </a:r>
            <a:r>
              <a:rPr lang="ko">
                <a:solidFill>
                  <a:srgbClr val="E69138"/>
                </a:solidFill>
              </a:rPr>
              <a:t>Existence and Uniqueness Theorem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52" y="502700"/>
            <a:ext cx="3052850" cy="10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538" y="502700"/>
            <a:ext cx="3052885" cy="10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775" y="502700"/>
            <a:ext cx="2432725" cy="9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739813" y="2363375"/>
            <a:ext cx="76644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</a:rPr>
              <a:t>A linear system is </a:t>
            </a:r>
            <a:r>
              <a:rPr lang="ko">
                <a:solidFill>
                  <a:srgbClr val="DD7E6B"/>
                </a:solidFill>
              </a:rPr>
              <a:t>consistent </a:t>
            </a:r>
            <a:r>
              <a:rPr lang="ko">
                <a:solidFill>
                  <a:srgbClr val="B7B7B7"/>
                </a:solidFill>
              </a:rPr>
              <a:t>if and only if the rightmost column of the augmented matrix is </a:t>
            </a:r>
            <a:r>
              <a:rPr i="1" lang="ko">
                <a:solidFill>
                  <a:srgbClr val="F1C232"/>
                </a:solidFill>
              </a:rPr>
              <a:t>not</a:t>
            </a:r>
            <a:r>
              <a:rPr lang="ko">
                <a:solidFill>
                  <a:srgbClr val="F1C232"/>
                </a:solidFill>
              </a:rPr>
              <a:t> </a:t>
            </a:r>
            <a:r>
              <a:rPr lang="ko">
                <a:solidFill>
                  <a:srgbClr val="B7B7B7"/>
                </a:solidFill>
              </a:rPr>
              <a:t>a pivot column - that is, </a:t>
            </a:r>
            <a:r>
              <a:rPr i="1" lang="ko">
                <a:solidFill>
                  <a:srgbClr val="B7B7B7"/>
                </a:solidFill>
              </a:rPr>
              <a:t>if and only if</a:t>
            </a:r>
            <a:r>
              <a:rPr lang="ko">
                <a:solidFill>
                  <a:srgbClr val="B7B7B7"/>
                </a:solidFill>
              </a:rPr>
              <a:t> an </a:t>
            </a:r>
            <a:r>
              <a:rPr lang="ko">
                <a:solidFill>
                  <a:srgbClr val="DD7E6B"/>
                </a:solidFill>
              </a:rPr>
              <a:t>echelon form</a:t>
            </a:r>
            <a:r>
              <a:rPr lang="ko">
                <a:solidFill>
                  <a:srgbClr val="B7B7B7"/>
                </a:solidFill>
              </a:rPr>
              <a:t> of the </a:t>
            </a:r>
            <a:r>
              <a:rPr lang="ko">
                <a:solidFill>
                  <a:srgbClr val="DD7E6B"/>
                </a:solidFill>
              </a:rPr>
              <a:t>augmented matrix</a:t>
            </a:r>
            <a:r>
              <a:rPr lang="ko">
                <a:solidFill>
                  <a:srgbClr val="B7B7B7"/>
                </a:solidFill>
              </a:rPr>
              <a:t> has </a:t>
            </a:r>
            <a:r>
              <a:rPr i="1" lang="ko">
                <a:solidFill>
                  <a:srgbClr val="F1C232"/>
                </a:solidFill>
              </a:rPr>
              <a:t>no</a:t>
            </a:r>
            <a:r>
              <a:rPr lang="ko">
                <a:solidFill>
                  <a:srgbClr val="F1C232"/>
                </a:solidFill>
              </a:rPr>
              <a:t> </a:t>
            </a:r>
            <a:r>
              <a:rPr lang="ko">
                <a:solidFill>
                  <a:srgbClr val="B7B7B7"/>
                </a:solidFill>
              </a:rPr>
              <a:t>row of the forms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8637" y="3583225"/>
            <a:ext cx="3955500" cy="3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808050" y="4064450"/>
            <a:ext cx="76644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</a:rPr>
              <a:t>If a linear system is consistent, then the solution set contains either (i) a </a:t>
            </a:r>
            <a:r>
              <a:rPr lang="ko">
                <a:solidFill>
                  <a:srgbClr val="DD7E6B"/>
                </a:solidFill>
              </a:rPr>
              <a:t>unique </a:t>
            </a:r>
            <a:r>
              <a:rPr lang="ko">
                <a:solidFill>
                  <a:srgbClr val="B7B7B7"/>
                </a:solidFill>
              </a:rPr>
              <a:t>solution, when there are </a:t>
            </a:r>
            <a:r>
              <a:rPr lang="ko">
                <a:solidFill>
                  <a:srgbClr val="DD7E6B"/>
                </a:solidFill>
              </a:rPr>
              <a:t>no free</a:t>
            </a:r>
            <a:r>
              <a:rPr lang="ko">
                <a:solidFill>
                  <a:srgbClr val="B7B7B7"/>
                </a:solidFill>
              </a:rPr>
              <a:t> variables, or (ii) </a:t>
            </a:r>
            <a:r>
              <a:rPr lang="ko">
                <a:solidFill>
                  <a:srgbClr val="DD7E6B"/>
                </a:solidFill>
              </a:rPr>
              <a:t>infinitely </a:t>
            </a:r>
            <a:r>
              <a:rPr lang="ko">
                <a:solidFill>
                  <a:srgbClr val="B7B7B7"/>
                </a:solidFill>
              </a:rPr>
              <a:t>many solutions, when there is </a:t>
            </a:r>
            <a:r>
              <a:rPr lang="ko">
                <a:solidFill>
                  <a:srgbClr val="DD7E6B"/>
                </a:solidFill>
              </a:rPr>
              <a:t>at least one free</a:t>
            </a:r>
            <a:r>
              <a:rPr lang="ko">
                <a:solidFill>
                  <a:srgbClr val="B7B7B7"/>
                </a:solidFill>
              </a:rPr>
              <a:t> variables.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4020225" y="1232525"/>
            <a:ext cx="248700" cy="248700"/>
          </a:xfrm>
          <a:prstGeom prst="ellipse">
            <a:avLst/>
          </a:prstGeom>
          <a:noFill/>
          <a:ln cap="flat" cmpd="sng" w="2857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4487925" y="1232525"/>
            <a:ext cx="248700" cy="248700"/>
          </a:xfrm>
          <a:prstGeom prst="ellipse">
            <a:avLst/>
          </a:prstGeom>
          <a:noFill/>
          <a:ln cap="flat" cmpd="sng" w="2857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Summary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ko">
                <a:solidFill>
                  <a:srgbClr val="FFF2CC"/>
                </a:solidFill>
              </a:rPr>
              <a:t>echelon form / reduced echelon form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ko">
                <a:solidFill>
                  <a:srgbClr val="FFF2CC"/>
                </a:solidFill>
              </a:rPr>
              <a:t>t</a:t>
            </a:r>
            <a:r>
              <a:rPr lang="ko">
                <a:solidFill>
                  <a:srgbClr val="FFF2CC"/>
                </a:solidFill>
              </a:rPr>
              <a:t>heorem: uniqueness of the reduced echelon form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ko">
                <a:solidFill>
                  <a:srgbClr val="FFF2CC"/>
                </a:solidFill>
              </a:rPr>
              <a:t>row reduction algorithm: forward and backward phases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ko">
                <a:solidFill>
                  <a:srgbClr val="FFF2CC"/>
                </a:solidFill>
              </a:rPr>
              <a:t>solution of linear systems: general solution with free variables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ko">
                <a:solidFill>
                  <a:srgbClr val="FFF2CC"/>
                </a:solidFill>
              </a:rPr>
              <a:t>theorem: Existence and Uniqueness Theorem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59949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9900"/>
                </a:solidFill>
              </a:rPr>
              <a:t>A nonzero row or column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993600" y="2466225"/>
            <a:ext cx="2780100" cy="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0 0 0 0 0 0 </a:t>
            </a:r>
            <a:r>
              <a:rPr lang="ko">
                <a:solidFill>
                  <a:srgbClr val="CC4125"/>
                </a:solidFill>
              </a:rPr>
              <a:t>r</a:t>
            </a:r>
            <a:r>
              <a:rPr lang="ko"/>
              <a:t> 0 0 0 0 0 0 0 0 0 0 0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201300" y="1644000"/>
            <a:ext cx="343500" cy="24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4125"/>
                </a:solidFill>
              </a:rPr>
              <a:t>c</a:t>
            </a:r>
            <a:r>
              <a:rPr lang="ko"/>
              <a:t>00000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400399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9900"/>
                </a:solidFill>
              </a:rPr>
              <a:t>A leading entry of row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73024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DD7E6B"/>
                </a:solidFill>
              </a:rPr>
              <a:t>the leftmost nonzero entry</a:t>
            </a:r>
            <a:endParaRPr>
              <a:solidFill>
                <a:srgbClr val="DD7E6B"/>
              </a:solidFill>
            </a:endParaRPr>
          </a:p>
        </p:txBody>
      </p:sp>
      <p:pic>
        <p:nvPicPr>
          <p:cNvPr descr="\begin{bmatrix} 1 &amp; -2 &amp; 1 &amp; 0\\ 0 &amp; 2 &amp; -8 &amp;8\\ 0 &amp;0 &amp; 0 &amp;77\\ 92 &amp;0 &amp; -1 &amp;5&#10;\\ 0 &amp;0 &amp; 1 &amp;0 \end{bmatrix}" id="71" name="Google Shape;71;p15" title="MathEquation,#fff2c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220" y="1894468"/>
            <a:ext cx="3340746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3396250" y="1894475"/>
            <a:ext cx="462900" cy="4629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167600" y="2357375"/>
            <a:ext cx="462900" cy="4629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734800" y="2870250"/>
            <a:ext cx="462900" cy="4629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396250" y="3391950"/>
            <a:ext cx="462900" cy="4629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973325" y="3895375"/>
            <a:ext cx="462900" cy="4629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661975" y="1940125"/>
            <a:ext cx="2996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9DAF8"/>
                </a:solidFill>
              </a:rPr>
              <a:t>row 1</a:t>
            </a:r>
            <a:endParaRPr sz="1800">
              <a:solidFill>
                <a:srgbClr val="C9DAF8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661975" y="2414075"/>
            <a:ext cx="2996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9DAF8"/>
                </a:solidFill>
              </a:rPr>
              <a:t>row 2</a:t>
            </a:r>
            <a:endParaRPr sz="1800">
              <a:solidFill>
                <a:srgbClr val="C9DAF8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661975" y="2931350"/>
            <a:ext cx="2996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9DAF8"/>
                </a:solidFill>
              </a:rPr>
              <a:t>row 3</a:t>
            </a:r>
            <a:endParaRPr sz="1800">
              <a:solidFill>
                <a:srgbClr val="C9DAF8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661975" y="3448650"/>
            <a:ext cx="2996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9DAF8"/>
                </a:solidFill>
              </a:rPr>
              <a:t>row 4</a:t>
            </a:r>
            <a:endParaRPr sz="1800">
              <a:solidFill>
                <a:srgbClr val="C9DAF8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661975" y="3965950"/>
            <a:ext cx="2996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C9DAF8"/>
                </a:solidFill>
              </a:rPr>
              <a:t>row 5</a:t>
            </a:r>
            <a:endParaRPr sz="18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4637500" y="2628700"/>
            <a:ext cx="33846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314400" y="4267225"/>
            <a:ext cx="7077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587575" y="3861775"/>
            <a:ext cx="14346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824350" y="3450750"/>
            <a:ext cx="21978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371675" y="3039725"/>
            <a:ext cx="26505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400399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9900"/>
                </a:solidFill>
              </a:rPr>
              <a:t>Echelon form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893825" y="936650"/>
            <a:ext cx="67404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AutoNum type="arabicPeriod"/>
            </a:pPr>
            <a:r>
              <a:rPr lang="ko">
                <a:solidFill>
                  <a:srgbClr val="FFF2CC"/>
                </a:solidFill>
              </a:rPr>
              <a:t>All </a:t>
            </a:r>
            <a:r>
              <a:rPr lang="ko">
                <a:solidFill>
                  <a:srgbClr val="F1C232"/>
                </a:solidFill>
              </a:rPr>
              <a:t>nonzero </a:t>
            </a:r>
            <a:r>
              <a:rPr lang="ko">
                <a:solidFill>
                  <a:srgbClr val="FFF2CC"/>
                </a:solidFill>
              </a:rPr>
              <a:t>rows are </a:t>
            </a:r>
            <a:r>
              <a:rPr lang="ko">
                <a:solidFill>
                  <a:srgbClr val="F1C232"/>
                </a:solidFill>
              </a:rPr>
              <a:t>above </a:t>
            </a:r>
            <a:r>
              <a:rPr lang="ko">
                <a:solidFill>
                  <a:srgbClr val="FFF2CC"/>
                </a:solidFill>
              </a:rPr>
              <a:t>any rows of all </a:t>
            </a:r>
            <a:r>
              <a:rPr lang="ko">
                <a:solidFill>
                  <a:srgbClr val="F1C232"/>
                </a:solidFill>
              </a:rPr>
              <a:t>zeros</a:t>
            </a:r>
            <a:r>
              <a:rPr lang="ko">
                <a:solidFill>
                  <a:srgbClr val="FFF2CC"/>
                </a:solidFill>
              </a:rPr>
              <a:t>.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AutoNum type="arabicPeriod"/>
            </a:pPr>
            <a:r>
              <a:rPr lang="ko">
                <a:solidFill>
                  <a:srgbClr val="FFF2CC"/>
                </a:solidFill>
              </a:rPr>
              <a:t>Each </a:t>
            </a:r>
            <a:r>
              <a:rPr lang="ko">
                <a:solidFill>
                  <a:srgbClr val="F1C232"/>
                </a:solidFill>
              </a:rPr>
              <a:t>leading entry</a:t>
            </a:r>
            <a:r>
              <a:rPr lang="ko">
                <a:solidFill>
                  <a:srgbClr val="FFF2CC"/>
                </a:solidFill>
              </a:rPr>
              <a:t> of a row is in a column to the </a:t>
            </a:r>
            <a:r>
              <a:rPr lang="ko">
                <a:solidFill>
                  <a:srgbClr val="F1C232"/>
                </a:solidFill>
              </a:rPr>
              <a:t>right</a:t>
            </a:r>
            <a:r>
              <a:rPr lang="ko">
                <a:solidFill>
                  <a:srgbClr val="FFF2CC"/>
                </a:solidFill>
              </a:rPr>
              <a:t> of the leading entry of the row </a:t>
            </a:r>
            <a:r>
              <a:rPr lang="ko">
                <a:solidFill>
                  <a:srgbClr val="F1C232"/>
                </a:solidFill>
              </a:rPr>
              <a:t>above</a:t>
            </a:r>
            <a:r>
              <a:rPr lang="ko">
                <a:solidFill>
                  <a:srgbClr val="FFF2CC"/>
                </a:solidFill>
              </a:rPr>
              <a:t> it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982825" y="3204475"/>
            <a:ext cx="12159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586425" y="4118450"/>
            <a:ext cx="1612500" cy="37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586425" y="3693500"/>
            <a:ext cx="1612500" cy="37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586425" y="2715450"/>
            <a:ext cx="16125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950" y="2704925"/>
            <a:ext cx="1832501" cy="18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925" y="2604613"/>
            <a:ext cx="3573800" cy="20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065075" y="2054350"/>
            <a:ext cx="281400" cy="16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447900" y="2044950"/>
            <a:ext cx="281400" cy="16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431300" y="1898325"/>
            <a:ext cx="281400" cy="19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184225" y="1898325"/>
            <a:ext cx="281400" cy="19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609500" y="1898325"/>
            <a:ext cx="281400" cy="19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374325" y="1898325"/>
            <a:ext cx="281400" cy="19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139150" y="1888200"/>
            <a:ext cx="281400" cy="19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551" y="2018413"/>
            <a:ext cx="1676875" cy="17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201800" y="13350"/>
            <a:ext cx="67404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ko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AutoNum type="arabicPeriod"/>
            </a:pPr>
            <a:r>
              <a:rPr lang="ko">
                <a:solidFill>
                  <a:srgbClr val="FFF2CC"/>
                </a:solidFill>
              </a:rPr>
              <a:t>The </a:t>
            </a:r>
            <a:r>
              <a:rPr lang="ko">
                <a:solidFill>
                  <a:srgbClr val="F1C232"/>
                </a:solidFill>
              </a:rPr>
              <a:t>leading entry</a:t>
            </a:r>
            <a:r>
              <a:rPr lang="ko">
                <a:solidFill>
                  <a:srgbClr val="FFF2CC"/>
                </a:solidFill>
              </a:rPr>
              <a:t> in each nonzero row is </a:t>
            </a:r>
            <a:r>
              <a:rPr lang="ko">
                <a:solidFill>
                  <a:srgbClr val="F1C232"/>
                </a:solidFill>
              </a:rPr>
              <a:t>1</a:t>
            </a:r>
            <a:r>
              <a:rPr lang="ko">
                <a:solidFill>
                  <a:srgbClr val="FFF2CC"/>
                </a:solidFill>
              </a:rPr>
              <a:t>.</a:t>
            </a:r>
            <a:endParaRPr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AutoNum type="arabicPeriod"/>
            </a:pPr>
            <a:r>
              <a:rPr lang="ko">
                <a:solidFill>
                  <a:srgbClr val="FFF2CC"/>
                </a:solidFill>
              </a:rPr>
              <a:t>Each leading 1 is the </a:t>
            </a:r>
            <a:r>
              <a:rPr lang="ko">
                <a:solidFill>
                  <a:srgbClr val="F1C232"/>
                </a:solidFill>
              </a:rPr>
              <a:t>only nonzero</a:t>
            </a:r>
            <a:r>
              <a:rPr lang="ko">
                <a:solidFill>
                  <a:srgbClr val="FFF2CC"/>
                </a:solidFill>
              </a:rPr>
              <a:t> entry in its </a:t>
            </a:r>
            <a:r>
              <a:rPr lang="ko">
                <a:solidFill>
                  <a:srgbClr val="F1C232"/>
                </a:solidFill>
              </a:rPr>
              <a:t>column</a:t>
            </a:r>
            <a:r>
              <a:rPr lang="ko">
                <a:solidFill>
                  <a:srgbClr val="FFF2CC"/>
                </a:solidFill>
              </a:rPr>
              <a:t>.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324199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9900"/>
                </a:solidFill>
              </a:rPr>
              <a:t>Reduced e</a:t>
            </a:r>
            <a:r>
              <a:rPr lang="ko">
                <a:solidFill>
                  <a:srgbClr val="FF9900"/>
                </a:solidFill>
              </a:rPr>
              <a:t>chelon form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42800" y="4085826"/>
            <a:ext cx="8520600" cy="1153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rgbClr val="6D9EEB"/>
                </a:solidFill>
              </a:rPr>
              <a:t>Theorem 1.</a:t>
            </a:r>
            <a:r>
              <a:rPr i="1" lang="ko">
                <a:solidFill>
                  <a:srgbClr val="4A86E8"/>
                </a:solidFill>
              </a:rPr>
              <a:t> </a:t>
            </a:r>
            <a:r>
              <a:rPr lang="ko">
                <a:solidFill>
                  <a:srgbClr val="E69138"/>
                </a:solidFill>
              </a:rPr>
              <a:t>Uniqueness of the Reduced Echelon Form</a:t>
            </a:r>
            <a:r>
              <a:rPr lang="ko">
                <a:solidFill>
                  <a:srgbClr val="F6B26B"/>
                </a:solidFill>
              </a:rPr>
              <a:t> </a:t>
            </a:r>
            <a:endParaRPr>
              <a:solidFill>
                <a:srgbClr val="F6B26B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B7B7B7"/>
                </a:solidFill>
              </a:rPr>
              <a:t>Each matrix is row equivalent to </a:t>
            </a:r>
            <a:r>
              <a:rPr lang="ko">
                <a:solidFill>
                  <a:srgbClr val="F1C232"/>
                </a:solidFill>
              </a:rPr>
              <a:t>one and only one</a:t>
            </a:r>
            <a:r>
              <a:rPr lang="ko">
                <a:solidFill>
                  <a:srgbClr val="B7B7B7"/>
                </a:solidFill>
              </a:rPr>
              <a:t> reduced echelon matrix.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29825" y="2653488"/>
            <a:ext cx="17115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F00"/>
                </a:solidFill>
              </a:rPr>
              <a:t>pivot position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586" y="1849863"/>
            <a:ext cx="3550458" cy="20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2042193" y="2066484"/>
            <a:ext cx="254400" cy="2790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447893" y="2509934"/>
            <a:ext cx="254400" cy="2790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424606" y="1888209"/>
            <a:ext cx="254400" cy="2790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197718" y="2284222"/>
            <a:ext cx="254400" cy="2790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580543" y="2718009"/>
            <a:ext cx="254400" cy="2790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387818" y="3137734"/>
            <a:ext cx="254400" cy="2790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152643" y="3547809"/>
            <a:ext cx="254400" cy="2790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3244050" y="1933100"/>
            <a:ext cx="297000" cy="10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305400" y="977775"/>
            <a:ext cx="3615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304686" y="1979393"/>
            <a:ext cx="175800" cy="2424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400399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9900"/>
                </a:solidFill>
              </a:rPr>
              <a:t>Row reduction algorithm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463" y="1919575"/>
            <a:ext cx="3037074" cy="1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2107350" y="1085200"/>
            <a:ext cx="52722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Step1.</a:t>
            </a:r>
            <a:r>
              <a:rPr lang="ko">
                <a:solidFill>
                  <a:srgbClr val="FFF2CC"/>
                </a:solidFill>
              </a:rPr>
              <a:t> begin with the leftmost nonzero column</a:t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 rot="10800000">
            <a:off x="3395625" y="3080700"/>
            <a:ext cx="0" cy="3696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2575050" y="3371475"/>
            <a:ext cx="17544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pivot column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084200" y="1854275"/>
            <a:ext cx="17544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DD7E6B"/>
                </a:solidFill>
              </a:rPr>
              <a:t>pivot position</a:t>
            </a:r>
            <a:endParaRPr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3250125" y="3927850"/>
            <a:ext cx="2704500" cy="242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250125" y="4651200"/>
            <a:ext cx="2704500" cy="24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3250125" y="2686800"/>
            <a:ext cx="2704500" cy="242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250125" y="1959950"/>
            <a:ext cx="2704500" cy="24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304686" y="3927861"/>
            <a:ext cx="175800" cy="24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107350" y="551600"/>
            <a:ext cx="52722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Step2.</a:t>
            </a:r>
            <a:r>
              <a:rPr lang="ko">
                <a:solidFill>
                  <a:srgbClr val="FFF2CC"/>
                </a:solidFill>
              </a:rPr>
              <a:t> select a nonzero entry in the pivot column as a pivot. If necessary, </a:t>
            </a:r>
            <a:r>
              <a:rPr lang="ko">
                <a:solidFill>
                  <a:srgbClr val="F1C232"/>
                </a:solidFill>
              </a:rPr>
              <a:t>interchange </a:t>
            </a:r>
            <a:r>
              <a:rPr lang="ko">
                <a:solidFill>
                  <a:srgbClr val="FFF2CC"/>
                </a:solidFill>
              </a:rPr>
              <a:t>rows to move this entry into the pivot position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475" y="3879350"/>
            <a:ext cx="3037051" cy="112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9"/>
          <p:cNvCxnSpPr/>
          <p:nvPr/>
        </p:nvCxnSpPr>
        <p:spPr>
          <a:xfrm>
            <a:off x="2783225" y="4049050"/>
            <a:ext cx="448800" cy="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665500" y="3830350"/>
            <a:ext cx="1323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pivot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3244050" y="1933100"/>
            <a:ext cx="297000" cy="10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304686" y="2705011"/>
            <a:ext cx="175800" cy="24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532" y="1908659"/>
            <a:ext cx="3037074" cy="1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4402225" y="3223850"/>
            <a:ext cx="200100" cy="30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2710425" y="3595244"/>
            <a:ext cx="321300" cy="13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420" y="3560768"/>
            <a:ext cx="4361275" cy="1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2101275" y="438225"/>
            <a:ext cx="5272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Step3.</a:t>
            </a:r>
            <a:r>
              <a:rPr lang="ko">
                <a:solidFill>
                  <a:srgbClr val="FFF2CC"/>
                </a:solidFill>
              </a:rPr>
              <a:t> row </a:t>
            </a:r>
            <a:r>
              <a:rPr lang="ko">
                <a:solidFill>
                  <a:srgbClr val="F1C232"/>
                </a:solidFill>
              </a:rPr>
              <a:t>replacement </a:t>
            </a:r>
            <a:r>
              <a:rPr lang="ko">
                <a:solidFill>
                  <a:srgbClr val="FFF2CC"/>
                </a:solidFill>
              </a:rPr>
              <a:t>to create zeros in all positions below the pivot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710425" y="1593225"/>
            <a:ext cx="321300" cy="13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755875" y="1635975"/>
            <a:ext cx="230400" cy="33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10425" y="1648100"/>
            <a:ext cx="3705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900" y="1632950"/>
            <a:ext cx="395562" cy="3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2727400" y="2166950"/>
            <a:ext cx="3705000" cy="303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759311" y="3631930"/>
            <a:ext cx="230400" cy="33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414" y="1554699"/>
            <a:ext cx="4134600" cy="152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0"/>
          <p:cNvCxnSpPr/>
          <p:nvPr/>
        </p:nvCxnSpPr>
        <p:spPr>
          <a:xfrm flipH="1">
            <a:off x="2759100" y="2175650"/>
            <a:ext cx="242400" cy="242700"/>
          </a:xfrm>
          <a:prstGeom prst="straightConnector1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/>
          <p:nvPr/>
        </p:nvCxnSpPr>
        <p:spPr>
          <a:xfrm flipH="1">
            <a:off x="2749875" y="2685800"/>
            <a:ext cx="242400" cy="242700"/>
          </a:xfrm>
          <a:prstGeom prst="straightConnector1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5400000">
            <a:off x="4229550" y="-64900"/>
            <a:ext cx="957900" cy="36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3571500" y="1345325"/>
            <a:ext cx="304200" cy="8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93" y="817352"/>
            <a:ext cx="4361275" cy="1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250" y="3131964"/>
            <a:ext cx="4361275" cy="152781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811550" y="142925"/>
            <a:ext cx="55209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Step4.</a:t>
            </a:r>
            <a:r>
              <a:rPr lang="ko">
                <a:solidFill>
                  <a:srgbClr val="FFF2CC"/>
                </a:solidFill>
              </a:rPr>
              <a:t> apply steps 1-3 to the submatrix that remain</a:t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84" name="Google Shape;184;p21"/>
          <p:cNvCxnSpPr>
            <a:stCxn id="185" idx="3"/>
          </p:cNvCxnSpPr>
          <p:nvPr/>
        </p:nvCxnSpPr>
        <p:spPr>
          <a:xfrm>
            <a:off x="2134450" y="1137725"/>
            <a:ext cx="1388400" cy="3927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125850" y="930125"/>
            <a:ext cx="10086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pivot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2556325" y="2524900"/>
            <a:ext cx="23175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new pivot column</a:t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87" name="Google Shape;187;p21"/>
          <p:cNvCxnSpPr/>
          <p:nvPr/>
        </p:nvCxnSpPr>
        <p:spPr>
          <a:xfrm rot="10800000">
            <a:off x="3715075" y="2295325"/>
            <a:ext cx="0" cy="2781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1"/>
          <p:cNvCxnSpPr>
            <a:stCxn id="189" idx="1"/>
          </p:cNvCxnSpPr>
          <p:nvPr/>
        </p:nvCxnSpPr>
        <p:spPr>
          <a:xfrm flipH="1">
            <a:off x="5942463" y="3926000"/>
            <a:ext cx="783600" cy="397200"/>
          </a:xfrm>
          <a:prstGeom prst="straightConnector1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6726063" y="3718400"/>
            <a:ext cx="10086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C9DAF8"/>
                </a:solidFill>
              </a:rPr>
              <a:t>pivot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214675" y="4701862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F2CC"/>
                </a:solidFill>
              </a:rPr>
              <a:t>The combination of steps 1-4 is called</a:t>
            </a:r>
            <a:r>
              <a:rPr lang="ko">
                <a:solidFill>
                  <a:srgbClr val="FFFF00"/>
                </a:solidFill>
              </a:rPr>
              <a:t> </a:t>
            </a:r>
            <a:r>
              <a:rPr lang="ko">
                <a:solidFill>
                  <a:srgbClr val="F1C232"/>
                </a:solidFill>
              </a:rPr>
              <a:t>forward phase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874300" y="3198513"/>
            <a:ext cx="333600" cy="351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3542125" y="3696538"/>
            <a:ext cx="333600" cy="351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5597025" y="4212763"/>
            <a:ext cx="333600" cy="351600"/>
          </a:xfrm>
          <a:prstGeom prst="ellipse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214663" y="5078612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1C232"/>
                </a:solidFill>
              </a:rPr>
              <a:t>echelon form !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3608411" y="1393985"/>
            <a:ext cx="230400" cy="33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