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d18b8e55_0_43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d18b8e5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9d18b8e55_0_4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9d18b8e5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9d18b8e55_0_48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9d18b8e5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9d18b8e55_0_50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9d18b8e5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9d18b8e55_0_5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9d18b8e55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9d18b8e55_0_58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9d18b8e55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9d18b8e55_0_60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9d18b8e55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d18b8e55_0_2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d18b8e5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d18b8e55_0_24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d18b8e5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d18b8e55_0_25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d18b8e5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9d18b8e55_0_30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9d18b8e5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9d18b8e55_0_33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9d18b8e5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d18b8e55_0_38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d18b8e5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9d18b8e55_0_39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9d18b8e5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d18b8e55_0_4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d18b8e55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8"/>
            <a:ext cx="4572000" cy="5715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667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72.gif"/><Relationship Id="rId10" Type="http://schemas.openxmlformats.org/officeDocument/2006/relationships/image" Target="../media/image59.gif"/><Relationship Id="rId13" Type="http://schemas.openxmlformats.org/officeDocument/2006/relationships/image" Target="../media/image63.gif"/><Relationship Id="rId12" Type="http://schemas.openxmlformats.org/officeDocument/2006/relationships/image" Target="../media/image58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3.gif"/><Relationship Id="rId4" Type="http://schemas.openxmlformats.org/officeDocument/2006/relationships/image" Target="../media/image55.gif"/><Relationship Id="rId9" Type="http://schemas.openxmlformats.org/officeDocument/2006/relationships/image" Target="../media/image61.gif"/><Relationship Id="rId15" Type="http://schemas.openxmlformats.org/officeDocument/2006/relationships/image" Target="../media/image66.gif"/><Relationship Id="rId14" Type="http://schemas.openxmlformats.org/officeDocument/2006/relationships/image" Target="../media/image65.gif"/><Relationship Id="rId16" Type="http://schemas.openxmlformats.org/officeDocument/2006/relationships/image" Target="../media/image62.gif"/><Relationship Id="rId5" Type="http://schemas.openxmlformats.org/officeDocument/2006/relationships/image" Target="../media/image60.gif"/><Relationship Id="rId6" Type="http://schemas.openxmlformats.org/officeDocument/2006/relationships/image" Target="../media/image64.gif"/><Relationship Id="rId7" Type="http://schemas.openxmlformats.org/officeDocument/2006/relationships/image" Target="../media/image56.gif"/><Relationship Id="rId8" Type="http://schemas.openxmlformats.org/officeDocument/2006/relationships/image" Target="../media/image57.gif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1.gif"/><Relationship Id="rId10" Type="http://schemas.openxmlformats.org/officeDocument/2006/relationships/image" Target="../media/image7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3.gif"/><Relationship Id="rId4" Type="http://schemas.openxmlformats.org/officeDocument/2006/relationships/image" Target="../media/image55.gif"/><Relationship Id="rId9" Type="http://schemas.openxmlformats.org/officeDocument/2006/relationships/image" Target="../media/image67.gif"/><Relationship Id="rId5" Type="http://schemas.openxmlformats.org/officeDocument/2006/relationships/image" Target="../media/image60.gif"/><Relationship Id="rId6" Type="http://schemas.openxmlformats.org/officeDocument/2006/relationships/image" Target="../media/image64.gif"/><Relationship Id="rId7" Type="http://schemas.openxmlformats.org/officeDocument/2006/relationships/image" Target="../media/image56.gif"/><Relationship Id="rId8" Type="http://schemas.openxmlformats.org/officeDocument/2006/relationships/image" Target="../media/image5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8.gif"/><Relationship Id="rId4" Type="http://schemas.openxmlformats.org/officeDocument/2006/relationships/image" Target="../media/image6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4.gif"/><Relationship Id="rId4" Type="http://schemas.openxmlformats.org/officeDocument/2006/relationships/image" Target="../media/image73.gif"/><Relationship Id="rId5" Type="http://schemas.openxmlformats.org/officeDocument/2006/relationships/image" Target="../media/image80.gif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2.gif"/><Relationship Id="rId10" Type="http://schemas.openxmlformats.org/officeDocument/2006/relationships/image" Target="../media/image85.gif"/><Relationship Id="rId13" Type="http://schemas.openxmlformats.org/officeDocument/2006/relationships/image" Target="../media/image84.gif"/><Relationship Id="rId12" Type="http://schemas.openxmlformats.org/officeDocument/2006/relationships/image" Target="../media/image7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gif"/><Relationship Id="rId4" Type="http://schemas.openxmlformats.org/officeDocument/2006/relationships/image" Target="../media/image21.gif"/><Relationship Id="rId9" Type="http://schemas.openxmlformats.org/officeDocument/2006/relationships/image" Target="../media/image77.gif"/><Relationship Id="rId14" Type="http://schemas.openxmlformats.org/officeDocument/2006/relationships/image" Target="../media/image81.gif"/><Relationship Id="rId5" Type="http://schemas.openxmlformats.org/officeDocument/2006/relationships/image" Target="../media/image32.gif"/><Relationship Id="rId6" Type="http://schemas.openxmlformats.org/officeDocument/2006/relationships/image" Target="../media/image78.gif"/><Relationship Id="rId7" Type="http://schemas.openxmlformats.org/officeDocument/2006/relationships/image" Target="../media/image70.gif"/><Relationship Id="rId8" Type="http://schemas.openxmlformats.org/officeDocument/2006/relationships/image" Target="../media/image7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9.gif"/><Relationship Id="rId4" Type="http://schemas.openxmlformats.org/officeDocument/2006/relationships/image" Target="../media/image88.gif"/><Relationship Id="rId5" Type="http://schemas.openxmlformats.org/officeDocument/2006/relationships/image" Target="../media/image86.gif"/><Relationship Id="rId6" Type="http://schemas.openxmlformats.org/officeDocument/2006/relationships/image" Target="../media/image83.gif"/><Relationship Id="rId7" Type="http://schemas.openxmlformats.org/officeDocument/2006/relationships/image" Target="../media/image90.gif"/><Relationship Id="rId8" Type="http://schemas.openxmlformats.org/officeDocument/2006/relationships/image" Target="../media/image8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gif"/><Relationship Id="rId10" Type="http://schemas.openxmlformats.org/officeDocument/2006/relationships/image" Target="../media/image16.gif"/><Relationship Id="rId13" Type="http://schemas.openxmlformats.org/officeDocument/2006/relationships/image" Target="../media/image13.gif"/><Relationship Id="rId1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6.gif"/><Relationship Id="rId9" Type="http://schemas.openxmlformats.org/officeDocument/2006/relationships/image" Target="../media/image2.gif"/><Relationship Id="rId5" Type="http://schemas.openxmlformats.org/officeDocument/2006/relationships/image" Target="../media/image17.gif"/><Relationship Id="rId6" Type="http://schemas.openxmlformats.org/officeDocument/2006/relationships/image" Target="../media/image9.gif"/><Relationship Id="rId7" Type="http://schemas.openxmlformats.org/officeDocument/2006/relationships/image" Target="../media/image5.gif"/><Relationship Id="rId8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8.gif"/><Relationship Id="rId5" Type="http://schemas.openxmlformats.org/officeDocument/2006/relationships/image" Target="../media/image11.gif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gif"/><Relationship Id="rId10" Type="http://schemas.openxmlformats.org/officeDocument/2006/relationships/image" Target="../media/image20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7.gif"/><Relationship Id="rId9" Type="http://schemas.openxmlformats.org/officeDocument/2006/relationships/image" Target="../media/image27.gif"/><Relationship Id="rId5" Type="http://schemas.openxmlformats.org/officeDocument/2006/relationships/image" Target="../media/image3.gif"/><Relationship Id="rId6" Type="http://schemas.openxmlformats.org/officeDocument/2006/relationships/image" Target="../media/image15.gif"/><Relationship Id="rId7" Type="http://schemas.openxmlformats.org/officeDocument/2006/relationships/image" Target="../media/image12.gif"/><Relationship Id="rId8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gif"/><Relationship Id="rId10" Type="http://schemas.openxmlformats.org/officeDocument/2006/relationships/image" Target="../media/image4.gif"/><Relationship Id="rId12" Type="http://schemas.openxmlformats.org/officeDocument/2006/relationships/image" Target="../media/image2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1.gif"/><Relationship Id="rId9" Type="http://schemas.openxmlformats.org/officeDocument/2006/relationships/image" Target="../media/image22.gif"/><Relationship Id="rId5" Type="http://schemas.openxmlformats.org/officeDocument/2006/relationships/image" Target="../media/image23.gif"/><Relationship Id="rId6" Type="http://schemas.openxmlformats.org/officeDocument/2006/relationships/image" Target="../media/image24.gif"/><Relationship Id="rId7" Type="http://schemas.openxmlformats.org/officeDocument/2006/relationships/image" Target="../media/image30.gif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gif"/><Relationship Id="rId4" Type="http://schemas.openxmlformats.org/officeDocument/2006/relationships/image" Target="../media/image21.gif"/><Relationship Id="rId5" Type="http://schemas.openxmlformats.org/officeDocument/2006/relationships/image" Target="../media/image32.gif"/><Relationship Id="rId6" Type="http://schemas.openxmlformats.org/officeDocument/2006/relationships/image" Target="../media/image29.gif"/><Relationship Id="rId7" Type="http://schemas.openxmlformats.org/officeDocument/2006/relationships/image" Target="../media/image28.gif"/><Relationship Id="rId8" Type="http://schemas.openxmlformats.org/officeDocument/2006/relationships/image" Target="../media/image3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gif"/><Relationship Id="rId4" Type="http://schemas.openxmlformats.org/officeDocument/2006/relationships/image" Target="../media/image37.gif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gif"/><Relationship Id="rId10" Type="http://schemas.openxmlformats.org/officeDocument/2006/relationships/image" Target="../media/image39.gif"/><Relationship Id="rId13" Type="http://schemas.openxmlformats.org/officeDocument/2006/relationships/image" Target="../media/image51.gif"/><Relationship Id="rId12" Type="http://schemas.openxmlformats.org/officeDocument/2006/relationships/image" Target="../media/image4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gif"/><Relationship Id="rId4" Type="http://schemas.openxmlformats.org/officeDocument/2006/relationships/image" Target="../media/image35.gif"/><Relationship Id="rId9" Type="http://schemas.openxmlformats.org/officeDocument/2006/relationships/image" Target="../media/image43.gif"/><Relationship Id="rId15" Type="http://schemas.openxmlformats.org/officeDocument/2006/relationships/image" Target="../media/image48.gif"/><Relationship Id="rId14" Type="http://schemas.openxmlformats.org/officeDocument/2006/relationships/image" Target="../media/image46.gif"/><Relationship Id="rId17" Type="http://schemas.openxmlformats.org/officeDocument/2006/relationships/image" Target="../media/image47.gif"/><Relationship Id="rId16" Type="http://schemas.openxmlformats.org/officeDocument/2006/relationships/image" Target="../media/image45.gif"/><Relationship Id="rId5" Type="http://schemas.openxmlformats.org/officeDocument/2006/relationships/image" Target="../media/image38.gif"/><Relationship Id="rId6" Type="http://schemas.openxmlformats.org/officeDocument/2006/relationships/image" Target="../media/image36.gif"/><Relationship Id="rId18" Type="http://schemas.openxmlformats.org/officeDocument/2006/relationships/image" Target="../media/image49.gif"/><Relationship Id="rId7" Type="http://schemas.openxmlformats.org/officeDocument/2006/relationships/image" Target="../media/image41.gif"/><Relationship Id="rId8" Type="http://schemas.openxmlformats.org/officeDocument/2006/relationships/image" Target="../media/image4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0.gif"/><Relationship Id="rId4" Type="http://schemas.openxmlformats.org/officeDocument/2006/relationships/image" Target="../media/image52.gif"/><Relationship Id="rId5" Type="http://schemas.openxmlformats.org/officeDocument/2006/relationships/image" Target="../media/image5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970319"/>
            <a:ext cx="85206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Linear Equations in Linear Algebra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rgbClr val="B6D7A8"/>
                </a:solidFill>
              </a:rPr>
              <a:t>1.3 Vector Equations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4627812"/>
            <a:ext cx="8520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2800">
                <a:solidFill>
                  <a:srgbClr val="ADADAD"/>
                </a:solidFill>
              </a:rPr>
              <a:t>Bumhee Cho</a:t>
            </a:r>
            <a:endParaRPr i="1" sz="2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198" y="922284"/>
            <a:ext cx="927001" cy="11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799" y="922284"/>
            <a:ext cx="1030001" cy="11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656" y="922284"/>
            <a:ext cx="927001" cy="11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208630" y="382208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1.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can     be generated as a linear combination of       and       ?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1486" y="494026"/>
            <a:ext cx="180115" cy="25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9723" y="460650"/>
            <a:ext cx="220141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08356" y="460675"/>
            <a:ext cx="250160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60425" y="2272187"/>
            <a:ext cx="1571462" cy="341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72663" y="2763250"/>
            <a:ext cx="3798674" cy="11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9076" y="4118225"/>
            <a:ext cx="1299750" cy="10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56717" y="4118225"/>
            <a:ext cx="1444841" cy="10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79455" y="4118228"/>
            <a:ext cx="1444850" cy="1063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02206" y="4118229"/>
            <a:ext cx="1233480" cy="10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13581" y="4118229"/>
            <a:ext cx="1233475" cy="1063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553775" y="4118225"/>
            <a:ext cx="1106610" cy="10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/>
        </p:nvSpPr>
        <p:spPr>
          <a:xfrm>
            <a:off x="749263" y="3192125"/>
            <a:ext cx="7645500" cy="2172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A vector equation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has the same solution set as the linear system whose </a:t>
            </a: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augmented matrix</a:t>
            </a:r>
            <a:r>
              <a:rPr lang="ko" sz="1800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 is</a:t>
            </a:r>
            <a:endParaRPr sz="1800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2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198" y="769884"/>
            <a:ext cx="927001" cy="11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3799" y="769884"/>
            <a:ext cx="1030001" cy="11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2656" y="769884"/>
            <a:ext cx="927001" cy="11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311700" y="318136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can     be generated as a linear combination of       and       ?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3968" y="417826"/>
            <a:ext cx="180115" cy="250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2205" y="384450"/>
            <a:ext cx="220141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0838" y="384475"/>
            <a:ext cx="250160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6439" y="2594725"/>
            <a:ext cx="1291125" cy="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311700" y="20815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Does the following augmented matrix have a solution?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65738" y="3671518"/>
            <a:ext cx="3960825" cy="4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76862" y="4690125"/>
            <a:ext cx="2390324" cy="4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348100" y="15014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is the collection of all vectors that can be written in the form</a:t>
            </a:r>
            <a:endParaRPr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300" y="2300484"/>
            <a:ext cx="2784200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600" y="702375"/>
            <a:ext cx="1749600" cy="4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311700" y="193987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Does the following vector equation have a solution?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275" y="796395"/>
            <a:ext cx="3475452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975" y="2420550"/>
            <a:ext cx="3338052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875" y="3925225"/>
            <a:ext cx="1722245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/>
        </p:nvSpPr>
        <p:spPr>
          <a:xfrm>
            <a:off x="1180650" y="3487825"/>
            <a:ext cx="6782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Does the following augmented matrix have a solution?</a:t>
            </a:r>
            <a:endParaRPr sz="1800">
              <a:solidFill>
                <a:srgbClr val="FF99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915625" y="811400"/>
            <a:ext cx="3492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FE2F3"/>
                </a:solidFill>
              </a:rPr>
              <a:t>Q1.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915625" y="1954875"/>
            <a:ext cx="3492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FE2F3"/>
                </a:solidFill>
              </a:rPr>
              <a:t>Q2.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915625" y="3502825"/>
            <a:ext cx="34926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FE2F3"/>
                </a:solidFill>
              </a:rPr>
              <a:t>Q3.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/>
          <p:nvPr/>
        </p:nvSpPr>
        <p:spPr>
          <a:xfrm>
            <a:off x="5516325" y="3110450"/>
            <a:ext cx="1970700" cy="973500"/>
          </a:xfrm>
          <a:prstGeom prst="parallelogram">
            <a:avLst>
              <a:gd fmla="val 68679" name="adj"/>
            </a:avLst>
          </a:prstGeom>
          <a:solidFill>
            <a:srgbClr val="666666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271" name="Google Shape;271;p26"/>
          <p:cNvCxnSpPr/>
          <p:nvPr/>
        </p:nvCxnSpPr>
        <p:spPr>
          <a:xfrm flipH="1">
            <a:off x="1040225" y="3508225"/>
            <a:ext cx="952500" cy="10374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6"/>
          <p:cNvCxnSpPr/>
          <p:nvPr/>
        </p:nvCxnSpPr>
        <p:spPr>
          <a:xfrm>
            <a:off x="1992725" y="3508225"/>
            <a:ext cx="1806600" cy="7524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6"/>
          <p:cNvCxnSpPr/>
          <p:nvPr/>
        </p:nvCxnSpPr>
        <p:spPr>
          <a:xfrm rot="10800000">
            <a:off x="1992725" y="1943125"/>
            <a:ext cx="0" cy="1565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6"/>
          <p:cNvCxnSpPr/>
          <p:nvPr/>
        </p:nvCxnSpPr>
        <p:spPr>
          <a:xfrm>
            <a:off x="1326550" y="4230600"/>
            <a:ext cx="1344900" cy="5817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6"/>
          <p:cNvCxnSpPr/>
          <p:nvPr/>
        </p:nvCxnSpPr>
        <p:spPr>
          <a:xfrm flipH="1" rot="10800000">
            <a:off x="2677500" y="4054350"/>
            <a:ext cx="606300" cy="770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6"/>
          <p:cNvCxnSpPr/>
          <p:nvPr/>
        </p:nvCxnSpPr>
        <p:spPr>
          <a:xfrm rot="10800000">
            <a:off x="1325325" y="3023675"/>
            <a:ext cx="0" cy="121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6"/>
          <p:cNvCxnSpPr/>
          <p:nvPr/>
        </p:nvCxnSpPr>
        <p:spPr>
          <a:xfrm flipH="1" rot="10800000">
            <a:off x="1325325" y="2295875"/>
            <a:ext cx="666900" cy="7278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6"/>
          <p:cNvCxnSpPr/>
          <p:nvPr/>
        </p:nvCxnSpPr>
        <p:spPr>
          <a:xfrm rot="10800000">
            <a:off x="2677500" y="3599700"/>
            <a:ext cx="0" cy="121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1326550" y="3023675"/>
            <a:ext cx="1344900" cy="5817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6"/>
          <p:cNvCxnSpPr/>
          <p:nvPr/>
        </p:nvCxnSpPr>
        <p:spPr>
          <a:xfrm rot="10800000">
            <a:off x="3283800" y="2841750"/>
            <a:ext cx="0" cy="121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2005050" y="2295875"/>
            <a:ext cx="1290900" cy="5640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6"/>
          <p:cNvCxnSpPr/>
          <p:nvPr/>
        </p:nvCxnSpPr>
        <p:spPr>
          <a:xfrm flipH="1" rot="10800000">
            <a:off x="2677500" y="2866025"/>
            <a:ext cx="606300" cy="7275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6"/>
          <p:cNvCxnSpPr/>
          <p:nvPr/>
        </p:nvCxnSpPr>
        <p:spPr>
          <a:xfrm>
            <a:off x="1512475" y="3459325"/>
            <a:ext cx="1913400" cy="225300"/>
          </a:xfrm>
          <a:prstGeom prst="straightConnector1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6"/>
          <p:cNvSpPr/>
          <p:nvPr/>
        </p:nvSpPr>
        <p:spPr>
          <a:xfrm>
            <a:off x="1955131" y="3483563"/>
            <a:ext cx="62100" cy="621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/>
          <p:nvPr/>
        </p:nvSpPr>
        <p:spPr>
          <a:xfrm>
            <a:off x="2640931" y="3559763"/>
            <a:ext cx="62100" cy="621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310" y="4192533"/>
            <a:ext cx="287241" cy="35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426" y="4500836"/>
            <a:ext cx="254807" cy="35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2557" y="1520975"/>
            <a:ext cx="287247" cy="378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26"/>
          <p:cNvCxnSpPr/>
          <p:nvPr/>
        </p:nvCxnSpPr>
        <p:spPr>
          <a:xfrm flipH="1">
            <a:off x="5231225" y="3355825"/>
            <a:ext cx="952500" cy="10374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6"/>
          <p:cNvCxnSpPr/>
          <p:nvPr/>
        </p:nvCxnSpPr>
        <p:spPr>
          <a:xfrm>
            <a:off x="6183725" y="3355825"/>
            <a:ext cx="1806600" cy="7524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6"/>
          <p:cNvCxnSpPr/>
          <p:nvPr/>
        </p:nvCxnSpPr>
        <p:spPr>
          <a:xfrm rot="10800000">
            <a:off x="5516723" y="2513100"/>
            <a:ext cx="0" cy="1565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6"/>
          <p:cNvCxnSpPr/>
          <p:nvPr/>
        </p:nvCxnSpPr>
        <p:spPr>
          <a:xfrm>
            <a:off x="5517550" y="4078200"/>
            <a:ext cx="1344900" cy="5817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6"/>
          <p:cNvCxnSpPr/>
          <p:nvPr/>
        </p:nvCxnSpPr>
        <p:spPr>
          <a:xfrm flipH="1" rot="10800000">
            <a:off x="6857211" y="3883736"/>
            <a:ext cx="606300" cy="770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6"/>
          <p:cNvCxnSpPr/>
          <p:nvPr/>
        </p:nvCxnSpPr>
        <p:spPr>
          <a:xfrm rot="10800000">
            <a:off x="6183225" y="2143475"/>
            <a:ext cx="0" cy="121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6"/>
          <p:cNvCxnSpPr/>
          <p:nvPr/>
        </p:nvCxnSpPr>
        <p:spPr>
          <a:xfrm flipH="1" rot="10800000">
            <a:off x="5516325" y="2143475"/>
            <a:ext cx="666900" cy="7278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6"/>
          <p:cNvCxnSpPr/>
          <p:nvPr/>
        </p:nvCxnSpPr>
        <p:spPr>
          <a:xfrm rot="10800000">
            <a:off x="7474800" y="2689350"/>
            <a:ext cx="0" cy="121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6"/>
          <p:cNvCxnSpPr/>
          <p:nvPr/>
        </p:nvCxnSpPr>
        <p:spPr>
          <a:xfrm>
            <a:off x="6196050" y="2143475"/>
            <a:ext cx="1290900" cy="5640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4310" y="4040133"/>
            <a:ext cx="287241" cy="35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426" y="4348436"/>
            <a:ext cx="254807" cy="3559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26"/>
          <p:cNvCxnSpPr/>
          <p:nvPr/>
        </p:nvCxnSpPr>
        <p:spPr>
          <a:xfrm flipH="1" rot="10800000">
            <a:off x="5912075" y="3110500"/>
            <a:ext cx="589500" cy="976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6"/>
          <p:cNvCxnSpPr/>
          <p:nvPr/>
        </p:nvCxnSpPr>
        <p:spPr>
          <a:xfrm flipH="1" rot="10800000">
            <a:off x="6355525" y="3110500"/>
            <a:ext cx="589500" cy="976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107" y="2067275"/>
            <a:ext cx="287247" cy="378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6"/>
          <p:cNvCxnSpPr/>
          <p:nvPr/>
        </p:nvCxnSpPr>
        <p:spPr>
          <a:xfrm>
            <a:off x="5663450" y="3910850"/>
            <a:ext cx="1279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6"/>
          <p:cNvCxnSpPr/>
          <p:nvPr/>
        </p:nvCxnSpPr>
        <p:spPr>
          <a:xfrm>
            <a:off x="5761275" y="3728313"/>
            <a:ext cx="1279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6"/>
          <p:cNvCxnSpPr/>
          <p:nvPr/>
        </p:nvCxnSpPr>
        <p:spPr>
          <a:xfrm flipH="1" rot="10800000">
            <a:off x="5887825" y="3535050"/>
            <a:ext cx="1303800" cy="1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6"/>
          <p:cNvCxnSpPr/>
          <p:nvPr/>
        </p:nvCxnSpPr>
        <p:spPr>
          <a:xfrm>
            <a:off x="6028716" y="3343300"/>
            <a:ext cx="1279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6"/>
          <p:cNvCxnSpPr/>
          <p:nvPr/>
        </p:nvCxnSpPr>
        <p:spPr>
          <a:xfrm>
            <a:off x="5517550" y="2871275"/>
            <a:ext cx="1344900" cy="5817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6"/>
          <p:cNvCxnSpPr/>
          <p:nvPr/>
        </p:nvCxnSpPr>
        <p:spPr>
          <a:xfrm rot="10800000">
            <a:off x="6841500" y="3452975"/>
            <a:ext cx="0" cy="121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6"/>
          <p:cNvCxnSpPr/>
          <p:nvPr/>
        </p:nvCxnSpPr>
        <p:spPr>
          <a:xfrm flipH="1" rot="10800000">
            <a:off x="6856373" y="2713625"/>
            <a:ext cx="606300" cy="7275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6"/>
          <p:cNvSpPr/>
          <p:nvPr/>
        </p:nvSpPr>
        <p:spPr>
          <a:xfrm>
            <a:off x="5895904" y="4053345"/>
            <a:ext cx="62100" cy="621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5609295" y="3882754"/>
            <a:ext cx="62100" cy="621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1125" y="3275658"/>
            <a:ext cx="214275" cy="2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9088" y="2951623"/>
            <a:ext cx="1117675" cy="2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9272" y="3545673"/>
            <a:ext cx="861373" cy="2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5475" y="4093371"/>
            <a:ext cx="214275" cy="2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72163" y="3683250"/>
            <a:ext cx="214275" cy="230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80917" y="3315654"/>
            <a:ext cx="266974" cy="2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56517" y="4093367"/>
            <a:ext cx="279249" cy="2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92992" y="2816904"/>
            <a:ext cx="279249" cy="2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46729" y="4120742"/>
            <a:ext cx="291523" cy="2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66625" y="620300"/>
            <a:ext cx="7410752" cy="4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/>
          <p:nvPr/>
        </p:nvSpPr>
        <p:spPr>
          <a:xfrm>
            <a:off x="6839800" y="4116025"/>
            <a:ext cx="1667400" cy="345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150" y="2983548"/>
            <a:ext cx="2225501" cy="15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311700" y="40039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C9DAF8"/>
                </a:solidFill>
                <a:latin typeface="Georgia"/>
                <a:ea typeface="Georgia"/>
                <a:cs typeface="Georgia"/>
                <a:sym typeface="Georgia"/>
              </a:rPr>
              <a:t>Example 2.</a:t>
            </a: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8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0" name="Google Shape;3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413" y="1002325"/>
            <a:ext cx="1357175" cy="1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196" y="1002325"/>
            <a:ext cx="1571712" cy="15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7681" y="1008143"/>
            <a:ext cx="1249907" cy="1560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822" y="2997523"/>
            <a:ext cx="2284203" cy="1567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8375" y="2983550"/>
            <a:ext cx="2405432" cy="15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/>
        </p:nvSpPr>
        <p:spPr>
          <a:xfrm>
            <a:off x="3883200" y="3259288"/>
            <a:ext cx="5075100" cy="52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Theorem 2</a:t>
            </a:r>
            <a:r>
              <a:rPr lang="ko" sz="18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ko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Existence and Uniqueness Theorem</a:t>
            </a:r>
            <a:endParaRPr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6" name="Google Shape;336;p27"/>
          <p:cNvSpPr txBox="1"/>
          <p:nvPr/>
        </p:nvSpPr>
        <p:spPr>
          <a:xfrm>
            <a:off x="311700" y="4743949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no solution (inconsistent) !</a:t>
            </a:r>
            <a:endParaRPr sz="1800"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eorgia"/>
                <a:ea typeface="Georgia"/>
                <a:cs typeface="Georgia"/>
                <a:sym typeface="Georgia"/>
              </a:rPr>
              <a:t>Summary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2" name="Google Shape;342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v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ectors in ℝ</a:t>
            </a:r>
            <a:r>
              <a:rPr baseline="30000"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: algebraic properties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 combination: vector equation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Font typeface="Georgia"/>
              <a:buChar char="●"/>
            </a:pPr>
            <a:r>
              <a:rPr lang="ko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Span {}</a:t>
            </a:r>
            <a:endParaRPr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3556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Vectors in ℝ</a:t>
            </a:r>
            <a:r>
              <a:rPr baseline="30000"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aseline="30000"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975" y="1043150"/>
            <a:ext cx="1166441" cy="9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140" y="1043150"/>
            <a:ext cx="1276068" cy="9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8944" y="1043150"/>
            <a:ext cx="1276068" cy="9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8974" y="2034926"/>
            <a:ext cx="330423" cy="35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4854" y="2034925"/>
            <a:ext cx="330423" cy="35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8949" y="2034926"/>
            <a:ext cx="379375" cy="35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1700" y="37529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Vector summation</a:t>
            </a:r>
            <a:endParaRPr baseline="30000"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82049" y="4435725"/>
            <a:ext cx="3670251" cy="9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99850" y="2525488"/>
            <a:ext cx="1382584" cy="43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01106" y="2505387"/>
            <a:ext cx="1091197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95046" y="2525488"/>
            <a:ext cx="980378" cy="43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19813" y="3127404"/>
            <a:ext cx="2142650" cy="38479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11700" y="3841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Scalar multiplication</a:t>
            </a:r>
            <a:endParaRPr baseline="30000"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75" y="1204225"/>
            <a:ext cx="1166441" cy="9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8700" y="1495050"/>
            <a:ext cx="811725" cy="3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3050" y="2880300"/>
            <a:ext cx="5317875" cy="12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2425475" y="3394425"/>
            <a:ext cx="3583625" cy="1346150"/>
          </a:xfrm>
          <a:custGeom>
            <a:rect b="b" l="l" r="r" t="t"/>
            <a:pathLst>
              <a:path extrusionOk="0" h="53846" w="143345">
                <a:moveTo>
                  <a:pt x="0" y="35897"/>
                </a:moveTo>
                <a:lnTo>
                  <a:pt x="107205" y="53846"/>
                </a:lnTo>
                <a:lnTo>
                  <a:pt x="143345" y="17706"/>
                </a:lnTo>
                <a:lnTo>
                  <a:pt x="36382" y="0"/>
                </a:ln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4958" l="11104" r="7182" t="11931"/>
          <a:stretch/>
        </p:blipFill>
        <p:spPr>
          <a:xfrm>
            <a:off x="1946450" y="2216200"/>
            <a:ext cx="4638275" cy="31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11700" y="4318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Geometric descriptions of</a:t>
            </a: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 ℝ</a:t>
            </a:r>
            <a:r>
              <a:rPr baseline="30000"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aseline="30000"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563" y="1311325"/>
            <a:ext cx="1249067" cy="99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5475" y="1311324"/>
            <a:ext cx="1058301" cy="99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0000" y="3008701"/>
            <a:ext cx="641661" cy="2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3600" y="4006824"/>
            <a:ext cx="223128" cy="2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2310" y="3552099"/>
            <a:ext cx="223128" cy="2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0418" y="1311325"/>
            <a:ext cx="1739603" cy="9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5650" y="2574800"/>
            <a:ext cx="342550" cy="433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63475" y="4514300"/>
            <a:ext cx="303871" cy="4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23385" l="9630" r="6701" t="22154"/>
          <a:stretch/>
        </p:blipFill>
        <p:spPr>
          <a:xfrm>
            <a:off x="227909" y="2399268"/>
            <a:ext cx="4032168" cy="196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268" y="3579685"/>
            <a:ext cx="203924" cy="2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429" y="3976036"/>
            <a:ext cx="277431" cy="21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950" y="2269694"/>
            <a:ext cx="549708" cy="63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6403" y="2723213"/>
            <a:ext cx="300341" cy="247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8">
            <a:alphaModFix/>
          </a:blip>
          <a:srcRect b="22700" l="9908" r="7034" t="21728"/>
          <a:stretch/>
        </p:blipFill>
        <p:spPr>
          <a:xfrm>
            <a:off x="4732900" y="2371527"/>
            <a:ext cx="4023126" cy="201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029" y="3576632"/>
            <a:ext cx="203467" cy="218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62817" y="3445743"/>
            <a:ext cx="370476" cy="246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471433" y="4390265"/>
            <a:ext cx="2231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set of all multiple of </a:t>
            </a:r>
            <a:endParaRPr baseline="30000"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9054" y="4522438"/>
            <a:ext cx="203475" cy="21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84925" y="448950"/>
            <a:ext cx="1166441" cy="9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700" y="754200"/>
            <a:ext cx="448675" cy="3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300" y="483675"/>
            <a:ext cx="775550" cy="8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61655" y="2217600"/>
            <a:ext cx="313068" cy="396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37432" y="2843007"/>
            <a:ext cx="277718" cy="399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82842" y="2217600"/>
            <a:ext cx="312367" cy="39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57654" y="2841605"/>
            <a:ext cx="277096" cy="39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18"/>
          <p:cNvCxnSpPr/>
          <p:nvPr/>
        </p:nvCxnSpPr>
        <p:spPr>
          <a:xfrm rot="10800000">
            <a:off x="4999927" y="1343368"/>
            <a:ext cx="0" cy="23889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4981965" y="3703225"/>
            <a:ext cx="2709300" cy="1176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 rot="10800000">
            <a:off x="5941048" y="3216405"/>
            <a:ext cx="0" cy="88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5006350" y="3176050"/>
            <a:ext cx="1255200" cy="533700"/>
          </a:xfrm>
          <a:prstGeom prst="straightConnector1">
            <a:avLst/>
          </a:prstGeom>
          <a:noFill/>
          <a:ln cap="flat" cmpd="sng" w="28575">
            <a:solidFill>
              <a:srgbClr val="DD7E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110" y="4700958"/>
            <a:ext cx="287241" cy="353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 flipH="1">
            <a:off x="3970627" y="3720655"/>
            <a:ext cx="1029300" cy="7200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4747782" y="3913058"/>
            <a:ext cx="915000" cy="3975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 flipH="1">
            <a:off x="5656740" y="4110511"/>
            <a:ext cx="289500" cy="194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5656684" y="3422133"/>
            <a:ext cx="0" cy="88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4751160" y="3013721"/>
            <a:ext cx="915000" cy="3975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 flipH="1">
            <a:off x="5660118" y="3216376"/>
            <a:ext cx="289500" cy="194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 rot="10800000">
            <a:off x="4753240" y="3013750"/>
            <a:ext cx="0" cy="8826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5013715" y="2818748"/>
            <a:ext cx="915000" cy="3975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8"/>
          <p:cNvCxnSpPr/>
          <p:nvPr/>
        </p:nvCxnSpPr>
        <p:spPr>
          <a:xfrm flipH="1">
            <a:off x="4737424" y="2818739"/>
            <a:ext cx="289500" cy="1941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8"/>
          <p:cNvCxnSpPr/>
          <p:nvPr/>
        </p:nvCxnSpPr>
        <p:spPr>
          <a:xfrm flipH="1">
            <a:off x="6253830" y="4512408"/>
            <a:ext cx="580500" cy="3987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4424032" y="4112185"/>
            <a:ext cx="1829700" cy="7989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6253743" y="3181400"/>
            <a:ext cx="0" cy="17298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 rot="10800000">
            <a:off x="6834336" y="2787642"/>
            <a:ext cx="0" cy="17298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6257402" y="2788321"/>
            <a:ext cx="580500" cy="3987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4427605" y="2388099"/>
            <a:ext cx="1829700" cy="7989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8"/>
          <p:cNvCxnSpPr/>
          <p:nvPr/>
        </p:nvCxnSpPr>
        <p:spPr>
          <a:xfrm rot="10800000">
            <a:off x="4435330" y="2388185"/>
            <a:ext cx="0" cy="17298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4999938" y="1989299"/>
            <a:ext cx="1829700" cy="7989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 flipH="1">
            <a:off x="4427690" y="1989312"/>
            <a:ext cx="580500" cy="398700"/>
          </a:xfrm>
          <a:prstGeom prst="straightConnector1">
            <a:avLst/>
          </a:prstGeom>
          <a:noFill/>
          <a:ln cap="flat" cmpd="sng" w="19050">
            <a:solidFill>
              <a:srgbClr val="C9DAF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276" y="4345011"/>
            <a:ext cx="254807" cy="35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457" y="964950"/>
            <a:ext cx="287247" cy="378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5597171" y="3376234"/>
            <a:ext cx="96900" cy="969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216471" y="3146634"/>
            <a:ext cx="96900" cy="969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311700" y="4318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Vectors in</a:t>
            </a: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 ℝ</a:t>
            </a:r>
            <a:r>
              <a:rPr baseline="30000"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aseline="30000"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5400" y="3473129"/>
            <a:ext cx="192130" cy="222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1319" y="3211175"/>
            <a:ext cx="334306" cy="28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9323" y="2184336"/>
            <a:ext cx="914850" cy="134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311700" y="4318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Vectors in ℝ</a:t>
            </a:r>
            <a:r>
              <a:rPr baseline="30000"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30000"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800" y="4211125"/>
            <a:ext cx="3716700" cy="6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5688" y="1068775"/>
            <a:ext cx="1732625" cy="29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11700" y="3556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Algebraic properties of</a:t>
            </a: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 ℝ</a:t>
            </a:r>
            <a:r>
              <a:rPr baseline="30000"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30000"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250" y="1021625"/>
            <a:ext cx="407235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5547" y="1021625"/>
            <a:ext cx="527897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9705" y="1021625"/>
            <a:ext cx="407235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0600" y="935050"/>
            <a:ext cx="405205" cy="5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8160" y="1053825"/>
            <a:ext cx="349314" cy="40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2196950" y="1505925"/>
            <a:ext cx="1178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ℝ</a:t>
            </a:r>
            <a:r>
              <a:rPr baseline="30000" lang="ko" sz="25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30000" sz="25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508150" y="1505925"/>
            <a:ext cx="1178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scalar</a:t>
            </a:r>
            <a:endParaRPr baseline="30000" sz="2500"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045" y="2334925"/>
            <a:ext cx="2165746" cy="39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5634" y="2828181"/>
            <a:ext cx="3861267" cy="39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7993" y="3321437"/>
            <a:ext cx="2825869" cy="39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42993" y="2345201"/>
            <a:ext cx="2916297" cy="39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266135" y="2838451"/>
            <a:ext cx="3070024" cy="39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2239" y="3814679"/>
            <a:ext cx="3445299" cy="39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72487" y="3331701"/>
            <a:ext cx="2577192" cy="39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145367" y="3845475"/>
            <a:ext cx="1482116" cy="35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33194" y="5132575"/>
            <a:ext cx="1193200" cy="32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61980" y="4495114"/>
            <a:ext cx="4083395" cy="50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132413" y="4495114"/>
            <a:ext cx="3203078" cy="50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1785" y="1829850"/>
            <a:ext cx="349314" cy="40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7830" y="1829850"/>
            <a:ext cx="407235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3978375" y="1753263"/>
            <a:ext cx="29994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rgbClr val="FFF2CC"/>
                </a:solidFill>
              </a:rPr>
              <a:t>+</a:t>
            </a:r>
            <a:endParaRPr sz="3000">
              <a:solidFill>
                <a:srgbClr val="FFF2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311700" y="355624"/>
            <a:ext cx="85206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Linear combinations</a:t>
            </a:r>
            <a:endParaRPr baseline="30000" sz="1800"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959" y="4109052"/>
            <a:ext cx="1787475" cy="46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300" y="1072578"/>
            <a:ext cx="2195522" cy="53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852" y="1072584"/>
            <a:ext cx="2066374" cy="53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875" y="3401600"/>
            <a:ext cx="1787477" cy="4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2365013" y="1566575"/>
            <a:ext cx="1178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ℝ</a:t>
            </a:r>
            <a:r>
              <a:rPr baseline="30000" lang="ko" sz="25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n</a:t>
            </a:r>
            <a:endParaRPr baseline="30000" sz="25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508150" y="1505925"/>
            <a:ext cx="1178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5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scalar</a:t>
            </a:r>
            <a:endParaRPr baseline="30000" sz="2500"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7025" y="2451313"/>
            <a:ext cx="4103911" cy="5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2307075" y="3401600"/>
            <a:ext cx="2871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linear combination of</a:t>
            </a:r>
            <a:endParaRPr baseline="30000" sz="180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796575" y="4122725"/>
            <a:ext cx="2016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DD7E6B"/>
                </a:solidFill>
                <a:latin typeface="Georgia"/>
                <a:ea typeface="Georgia"/>
                <a:cs typeface="Georgia"/>
                <a:sym typeface="Georgia"/>
              </a:rPr>
              <a:t>with weights</a:t>
            </a:r>
            <a:endParaRPr baseline="30000" sz="1800">
              <a:solidFill>
                <a:srgbClr val="DD7E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