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4c691847_0_27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4c69184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4c691847_0_4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4c6918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64c691847_0_7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64c69184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64c691847_0_8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64c69184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64c691847_0_10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64c69184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4c691847_0_11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4c69184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4c691847_0_1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4c69184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4c691847_0_15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4c69184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4c691847_0_18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4c69184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gif"/><Relationship Id="rId4" Type="http://schemas.openxmlformats.org/officeDocument/2006/relationships/image" Target="../media/image2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gif"/><Relationship Id="rId4" Type="http://schemas.openxmlformats.org/officeDocument/2006/relationships/image" Target="../media/image3.gif"/><Relationship Id="rId11" Type="http://schemas.openxmlformats.org/officeDocument/2006/relationships/image" Target="../media/image17.gif"/><Relationship Id="rId10" Type="http://schemas.openxmlformats.org/officeDocument/2006/relationships/image" Target="../media/image12.gif"/><Relationship Id="rId12" Type="http://schemas.openxmlformats.org/officeDocument/2006/relationships/image" Target="../media/image10.gif"/><Relationship Id="rId9" Type="http://schemas.openxmlformats.org/officeDocument/2006/relationships/image" Target="../media/image13.gif"/><Relationship Id="rId5" Type="http://schemas.openxmlformats.org/officeDocument/2006/relationships/image" Target="../media/image5.gif"/><Relationship Id="rId6" Type="http://schemas.openxmlformats.org/officeDocument/2006/relationships/image" Target="../media/image11.gif"/><Relationship Id="rId7" Type="http://schemas.openxmlformats.org/officeDocument/2006/relationships/image" Target="../media/image7.gif"/><Relationship Id="rId8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9.gif"/><Relationship Id="rId9" Type="http://schemas.openxmlformats.org/officeDocument/2006/relationships/image" Target="../media/image8.gif"/><Relationship Id="rId5" Type="http://schemas.openxmlformats.org/officeDocument/2006/relationships/image" Target="../media/image18.gif"/><Relationship Id="rId6" Type="http://schemas.openxmlformats.org/officeDocument/2006/relationships/image" Target="../media/image1.gif"/><Relationship Id="rId7" Type="http://schemas.openxmlformats.org/officeDocument/2006/relationships/image" Target="../media/image14.gif"/><Relationship Id="rId8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gif"/><Relationship Id="rId4" Type="http://schemas.openxmlformats.org/officeDocument/2006/relationships/image" Target="../media/image22.gif"/><Relationship Id="rId5" Type="http://schemas.openxmlformats.org/officeDocument/2006/relationships/image" Target="../media/image2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gif"/><Relationship Id="rId4" Type="http://schemas.openxmlformats.org/officeDocument/2006/relationships/image" Target="../media/image24.gif"/><Relationship Id="rId5" Type="http://schemas.openxmlformats.org/officeDocument/2006/relationships/image" Target="../media/image32.gif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gif"/><Relationship Id="rId10" Type="http://schemas.openxmlformats.org/officeDocument/2006/relationships/image" Target="../media/image27.gif"/><Relationship Id="rId13" Type="http://schemas.openxmlformats.org/officeDocument/2006/relationships/image" Target="../media/image28.gif"/><Relationship Id="rId12" Type="http://schemas.openxmlformats.org/officeDocument/2006/relationships/image" Target="../media/image3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gif"/><Relationship Id="rId4" Type="http://schemas.openxmlformats.org/officeDocument/2006/relationships/image" Target="../media/image17.gif"/><Relationship Id="rId9" Type="http://schemas.openxmlformats.org/officeDocument/2006/relationships/image" Target="../media/image34.gif"/><Relationship Id="rId15" Type="http://schemas.openxmlformats.org/officeDocument/2006/relationships/image" Target="../media/image26.gif"/><Relationship Id="rId14" Type="http://schemas.openxmlformats.org/officeDocument/2006/relationships/image" Target="../media/image14.gif"/><Relationship Id="rId5" Type="http://schemas.openxmlformats.org/officeDocument/2006/relationships/image" Target="../media/image30.gif"/><Relationship Id="rId6" Type="http://schemas.openxmlformats.org/officeDocument/2006/relationships/image" Target="../media/image29.gif"/><Relationship Id="rId7" Type="http://schemas.openxmlformats.org/officeDocument/2006/relationships/image" Target="../media/image25.gif"/><Relationship Id="rId8" Type="http://schemas.openxmlformats.org/officeDocument/2006/relationships/image" Target="../media/image3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gif"/><Relationship Id="rId4" Type="http://schemas.openxmlformats.org/officeDocument/2006/relationships/image" Target="../media/image32.gif"/><Relationship Id="rId5" Type="http://schemas.openxmlformats.org/officeDocument/2006/relationships/image" Target="../media/image28.gif"/><Relationship Id="rId6" Type="http://schemas.openxmlformats.org/officeDocument/2006/relationships/image" Target="../media/image37.gif"/><Relationship Id="rId7" Type="http://schemas.openxmlformats.org/officeDocument/2006/relationships/image" Target="../media/image35.gif"/><Relationship Id="rId8" Type="http://schemas.openxmlformats.org/officeDocument/2006/relationships/image" Target="../media/image24.gif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gif"/><Relationship Id="rId10" Type="http://schemas.openxmlformats.org/officeDocument/2006/relationships/image" Target="../media/image4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gif"/><Relationship Id="rId4" Type="http://schemas.openxmlformats.org/officeDocument/2006/relationships/image" Target="../media/image39.gif"/><Relationship Id="rId9" Type="http://schemas.openxmlformats.org/officeDocument/2006/relationships/image" Target="../media/image41.gif"/><Relationship Id="rId5" Type="http://schemas.openxmlformats.org/officeDocument/2006/relationships/image" Target="../media/image43.gif"/><Relationship Id="rId6" Type="http://schemas.openxmlformats.org/officeDocument/2006/relationships/image" Target="../media/image42.gif"/><Relationship Id="rId7" Type="http://schemas.openxmlformats.org/officeDocument/2006/relationships/image" Target="../media/image38.gif"/><Relationship Id="rId8" Type="http://schemas.openxmlformats.org/officeDocument/2006/relationships/image" Target="../media/image4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Linear Equations in Linear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1.5 Solution Sets of Linear Systems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homogeneous system: trivial solution / nontrivial solution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nonhomogeneous system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Theorem 6.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2479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Homogeneous Linear Systems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838474"/>
            <a:ext cx="201930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310950" y="1768405"/>
            <a:ext cx="4213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always 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has at least one solution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8325" y="1796578"/>
            <a:ext cx="718325" cy="3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583450" y="2129155"/>
            <a:ext cx="4213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trivial solution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583450" y="2675705"/>
            <a:ext cx="4213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non</a:t>
            </a:r>
            <a:r>
              <a:rPr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trivial solution</a:t>
            </a:r>
            <a:endParaRPr sz="1800"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911200" y="3069725"/>
            <a:ext cx="5789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if and only if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the equation has </a:t>
            </a:r>
            <a:r>
              <a:rPr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at least one free 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variable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716650" y="3610000"/>
            <a:ext cx="6178800" cy="178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2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ko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Existence and Uniqueness Theorem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892450" y="4010300"/>
            <a:ext cx="58272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If a linear system is consistent, then the solution set contains either (i) a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unique 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solution, when there are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no free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 variables, or (ii)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infinitely 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many solutions, when there is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at least one free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 variables.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303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Example1.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Determine whether there is a nontrivial solution.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475" y="906423"/>
            <a:ext cx="1941600" cy="105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1561" y="2170548"/>
            <a:ext cx="2156470" cy="12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801" y="2197836"/>
            <a:ext cx="1913091" cy="12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1741" y="2170561"/>
            <a:ext cx="1941588" cy="12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696" y="3871874"/>
            <a:ext cx="1723400" cy="13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53951" y="3926324"/>
            <a:ext cx="1068758" cy="12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50175" y="3899037"/>
            <a:ext cx="912510" cy="12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15175" y="3884761"/>
            <a:ext cx="2411200" cy="12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44525" y="4159725"/>
            <a:ext cx="1327925" cy="4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6754900" y="4655950"/>
            <a:ext cx="2012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line !</a:t>
            </a:r>
            <a:endParaRPr sz="180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3088" y="2150900"/>
            <a:ext cx="2066423" cy="12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11700" y="303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Example2.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Determine whether there is a nontrivial solution.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00" y="1742425"/>
            <a:ext cx="2194250" cy="12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400" y="1736650"/>
            <a:ext cx="2240074" cy="12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425" y="1767524"/>
            <a:ext cx="2194250" cy="1224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2438" y="891776"/>
            <a:ext cx="3099114" cy="50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7100" y="3028450"/>
            <a:ext cx="5143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9400" y="3885125"/>
            <a:ext cx="2845425" cy="8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64475" y="3053925"/>
            <a:ext cx="5143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3555913" y="4825750"/>
            <a:ext cx="20124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plane !</a:t>
            </a:r>
            <a:endParaRPr sz="1800">
              <a:solidFill>
                <a:srgbClr val="FFFF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802924"/>
            <a:ext cx="20193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925" y="2585300"/>
            <a:ext cx="3376700" cy="8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2250325" y="1932950"/>
            <a:ext cx="5013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the solution set can </a:t>
            </a:r>
            <a:r>
              <a:rPr i="1" lang="ko" sz="1800">
                <a:solidFill>
                  <a:srgbClr val="F1C232"/>
                </a:solidFill>
                <a:latin typeface="Georgia"/>
                <a:ea typeface="Georgia"/>
                <a:cs typeface="Georgia"/>
                <a:sym typeface="Georgia"/>
              </a:rPr>
              <a:t>always </a:t>
            </a:r>
            <a:r>
              <a:rPr i="1"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be expressed as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342075" y="3783175"/>
            <a:ext cx="50139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trivial solution</a:t>
            </a:r>
            <a:endParaRPr sz="1800">
              <a:solidFill>
                <a:srgbClr val="C9DA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375" y="4282025"/>
            <a:ext cx="2019300" cy="788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11700" y="400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Nonh</a:t>
            </a: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omogeneous Linear Systems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625" y="1439362"/>
            <a:ext cx="15430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075" y="1415549"/>
            <a:ext cx="47625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6025" y="1415549"/>
            <a:ext cx="5143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84350" y="1843550"/>
            <a:ext cx="1877400" cy="24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Example1.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00" y="2280948"/>
            <a:ext cx="1614675" cy="104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53" y="3448972"/>
            <a:ext cx="918155" cy="2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11700" y="303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Example3.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Describe all solutions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263" y="805344"/>
            <a:ext cx="2130157" cy="12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2081" y="887125"/>
            <a:ext cx="878250" cy="10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3660" y="1258047"/>
            <a:ext cx="812925" cy="2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050" y="3879524"/>
            <a:ext cx="1069575" cy="3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02025" y="2153621"/>
            <a:ext cx="2242865" cy="12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48775" y="2159413"/>
            <a:ext cx="2144854" cy="12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26402" y="3752198"/>
            <a:ext cx="157105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63600" y="3782050"/>
            <a:ext cx="1614675" cy="119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85326" y="5037150"/>
            <a:ext cx="363450" cy="4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39625" y="5054025"/>
            <a:ext cx="438657" cy="47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05800" y="4021025"/>
            <a:ext cx="3282200" cy="53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>
            <a:stCxn id="141" idx="2"/>
          </p:cNvCxnSpPr>
          <p:nvPr/>
        </p:nvCxnSpPr>
        <p:spPr>
          <a:xfrm>
            <a:off x="7956150" y="3618800"/>
            <a:ext cx="114600" cy="4851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6891150" y="3181400"/>
            <a:ext cx="2130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particular solution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2" name="Google Shape;142;p19"/>
          <p:cNvCxnSpPr>
            <a:stCxn id="143" idx="0"/>
          </p:cNvCxnSpPr>
          <p:nvPr/>
        </p:nvCxnSpPr>
        <p:spPr>
          <a:xfrm flipH="1" rot="10800000">
            <a:off x="7485600" y="4443450"/>
            <a:ext cx="1318800" cy="3744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9"/>
          <p:cNvSpPr txBox="1"/>
          <p:nvPr/>
        </p:nvSpPr>
        <p:spPr>
          <a:xfrm>
            <a:off x="6057600" y="4817850"/>
            <a:ext cx="2856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homogeneous</a:t>
            </a:r>
            <a:r>
              <a:rPr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 solution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654875" y="524400"/>
            <a:ext cx="7870500" cy="450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6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940275" y="1027800"/>
            <a:ext cx="12885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Suppose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25" y="1521542"/>
            <a:ext cx="896475" cy="3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175" y="1496530"/>
            <a:ext cx="314928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4519100" y="1496525"/>
            <a:ext cx="152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is consistent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164" y="2116962"/>
            <a:ext cx="363450" cy="47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851575" y="2796150"/>
            <a:ext cx="2598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Then the solution set of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4436201" y="2090938"/>
            <a:ext cx="175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be a solution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172808" y="2090925"/>
            <a:ext cx="93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and let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4150" y="3360425"/>
            <a:ext cx="1731939" cy="5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900900" y="3981075"/>
            <a:ext cx="802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where 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03112" y="3987125"/>
            <a:ext cx="363450" cy="41600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2050375" y="3993202"/>
            <a:ext cx="51909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is any solution of the homogeneous equation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671" y="4021811"/>
            <a:ext cx="802200" cy="346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08064" y="4027864"/>
            <a:ext cx="231094" cy="3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/>
        </p:nvSpPr>
        <p:spPr>
          <a:xfrm>
            <a:off x="4301659" y="2960998"/>
            <a:ext cx="4152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is the set of all vectors of the form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175" y="2883743"/>
            <a:ext cx="612744" cy="26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4596" y="2866648"/>
            <a:ext cx="215254" cy="2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311700" y="303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Example4.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Understanding Theorem 6. in ℝ</a:t>
            </a:r>
            <a:r>
              <a:rPr baseline="30000"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73" name="Google Shape;173;p21"/>
          <p:cNvGrpSpPr/>
          <p:nvPr/>
        </p:nvGrpSpPr>
        <p:grpSpPr>
          <a:xfrm>
            <a:off x="1468824" y="2764341"/>
            <a:ext cx="4590576" cy="2473922"/>
            <a:chOff x="1468824" y="2764341"/>
            <a:chExt cx="4590576" cy="2473922"/>
          </a:xfrm>
        </p:grpSpPr>
        <p:sp>
          <p:nvSpPr>
            <p:cNvPr id="174" name="Google Shape;174;p21"/>
            <p:cNvSpPr/>
            <p:nvPr/>
          </p:nvSpPr>
          <p:spPr>
            <a:xfrm rot="-5927314">
              <a:off x="2263066" y="2344155"/>
              <a:ext cx="1991162" cy="3314293"/>
            </a:xfrm>
            <a:custGeom>
              <a:rect b="b" l="l" r="r" t="t"/>
              <a:pathLst>
                <a:path extrusionOk="0" h="45598" w="107691">
                  <a:moveTo>
                    <a:pt x="1941" y="9701"/>
                  </a:moveTo>
                  <a:lnTo>
                    <a:pt x="26680" y="45598"/>
                  </a:lnTo>
                  <a:lnTo>
                    <a:pt x="107691" y="32986"/>
                  </a:lnTo>
                  <a:lnTo>
                    <a:pt x="83921" y="0"/>
                  </a:lnTo>
                  <a:lnTo>
                    <a:pt x="0" y="6791"/>
                  </a:lnTo>
                  <a:close/>
                </a:path>
              </a:pathLst>
            </a:custGeom>
            <a:solidFill>
              <a:srgbClr val="434343"/>
            </a:solidFill>
            <a:ln cap="flat" cmpd="sng" w="9525">
              <a:solidFill>
                <a:srgbClr val="0B5394"/>
              </a:solidFill>
              <a:prstDash val="dash"/>
              <a:round/>
              <a:headEnd len="med" w="med" type="none"/>
              <a:tailEnd len="med" w="med" type="none"/>
            </a:ln>
          </p:spPr>
        </p:sp>
        <p:pic>
          <p:nvPicPr>
            <p:cNvPr id="175" name="Google Shape;17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64850" y="3778350"/>
              <a:ext cx="1094550" cy="38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1"/>
            <p:cNvSpPr/>
            <p:nvPr/>
          </p:nvSpPr>
          <p:spPr>
            <a:xfrm>
              <a:off x="2375875" y="4089950"/>
              <a:ext cx="51300" cy="51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2113725" y="4141250"/>
              <a:ext cx="3573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ko" sz="1800">
                  <a:latin typeface="Georgia"/>
                  <a:ea typeface="Georgia"/>
                  <a:cs typeface="Georgia"/>
                  <a:sym typeface="Georgia"/>
                </a:rPr>
                <a:t>O</a:t>
              </a:r>
              <a:endParaRPr b="1" sz="18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178" name="Google Shape;178;p21"/>
          <p:cNvSpPr/>
          <p:nvPr/>
        </p:nvSpPr>
        <p:spPr>
          <a:xfrm>
            <a:off x="2419400" y="1617775"/>
            <a:ext cx="1552300" cy="2498250"/>
          </a:xfrm>
          <a:custGeom>
            <a:rect b="b" l="l" r="r" t="t"/>
            <a:pathLst>
              <a:path extrusionOk="0" h="99930" w="62092">
                <a:moveTo>
                  <a:pt x="14553" y="5821"/>
                </a:moveTo>
                <a:lnTo>
                  <a:pt x="0" y="99930"/>
                </a:lnTo>
                <a:lnTo>
                  <a:pt x="48752" y="90713"/>
                </a:lnTo>
                <a:lnTo>
                  <a:pt x="62092" y="0"/>
                </a:lnTo>
                <a:close/>
              </a:path>
            </a:pathLst>
          </a:custGeom>
          <a:solidFill>
            <a:srgbClr val="073763">
              <a:alpha val="49230"/>
            </a:srgbClr>
          </a:solidFill>
          <a:ln>
            <a:noFill/>
          </a:ln>
        </p:spPr>
      </p:sp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75" y="999050"/>
            <a:ext cx="1115197" cy="38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1"/>
          <p:cNvCxnSpPr>
            <a:stCxn id="176" idx="6"/>
            <a:endCxn id="181" idx="2"/>
          </p:cNvCxnSpPr>
          <p:nvPr/>
        </p:nvCxnSpPr>
        <p:spPr>
          <a:xfrm flipH="1" rot="10800000">
            <a:off x="2427175" y="3887000"/>
            <a:ext cx="1167900" cy="228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7525" y="3625025"/>
            <a:ext cx="382149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/>
          <p:nvPr/>
        </p:nvSpPr>
        <p:spPr>
          <a:xfrm>
            <a:off x="3595075" y="3861350"/>
            <a:ext cx="51300" cy="51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rot="-5927314">
            <a:off x="2463728" y="193030"/>
            <a:ext cx="1991162" cy="3314293"/>
          </a:xfrm>
          <a:custGeom>
            <a:rect b="b" l="l" r="r" t="t"/>
            <a:pathLst>
              <a:path extrusionOk="0" h="45598" w="107691">
                <a:moveTo>
                  <a:pt x="1941" y="9701"/>
                </a:moveTo>
                <a:lnTo>
                  <a:pt x="26680" y="45598"/>
                </a:lnTo>
                <a:lnTo>
                  <a:pt x="107691" y="32986"/>
                </a:lnTo>
                <a:lnTo>
                  <a:pt x="83921" y="0"/>
                </a:lnTo>
                <a:lnTo>
                  <a:pt x="0" y="6791"/>
                </a:lnTo>
                <a:close/>
              </a:path>
            </a:pathLst>
          </a:custGeom>
          <a:solidFill>
            <a:srgbClr val="000000">
              <a:alpha val="53080"/>
            </a:srgbClr>
          </a:solidFill>
          <a:ln cap="flat" cmpd="sng" w="9525">
            <a:solidFill>
              <a:srgbClr val="0B5394"/>
            </a:solidFill>
            <a:prstDash val="dash"/>
            <a:round/>
            <a:headEnd len="med" w="med" type="none"/>
            <a:tailEnd len="med" w="med" type="none"/>
          </a:ln>
        </p:spPr>
      </p:sp>
      <p:pic>
        <p:nvPicPr>
          <p:cNvPr id="185" name="Google Shape;18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625" y="1526787"/>
            <a:ext cx="1167900" cy="45158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3936257" y="1593541"/>
            <a:ext cx="51300" cy="51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5050" y="1354875"/>
            <a:ext cx="879404" cy="43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1"/>
          <p:cNvCxnSpPr/>
          <p:nvPr/>
        </p:nvCxnSpPr>
        <p:spPr>
          <a:xfrm flipH="1" rot="10800000">
            <a:off x="2425475" y="1641975"/>
            <a:ext cx="1527900" cy="2480100"/>
          </a:xfrm>
          <a:prstGeom prst="straightConnector1">
            <a:avLst/>
          </a:prstGeom>
          <a:noFill/>
          <a:ln cap="flat" cmpd="sng" w="1905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5850" y="1591212"/>
            <a:ext cx="250250" cy="32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1"/>
          <p:cNvCxnSpPr/>
          <p:nvPr/>
        </p:nvCxnSpPr>
        <p:spPr>
          <a:xfrm flipH="1" rot="10800000">
            <a:off x="2413325" y="1787425"/>
            <a:ext cx="357900" cy="2328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1"/>
          <p:cNvSpPr/>
          <p:nvPr/>
        </p:nvSpPr>
        <p:spPr>
          <a:xfrm>
            <a:off x="2756875" y="1727750"/>
            <a:ext cx="51300" cy="51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5450" y="4312800"/>
            <a:ext cx="1167900" cy="44380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2416225" y="1410825"/>
            <a:ext cx="1242625" cy="2704925"/>
          </a:xfrm>
          <a:custGeom>
            <a:rect b="b" l="l" r="r" t="t"/>
            <a:pathLst>
              <a:path extrusionOk="0" h="108197" w="49705">
                <a:moveTo>
                  <a:pt x="0" y="108197"/>
                </a:moveTo>
                <a:lnTo>
                  <a:pt x="33137" y="91377"/>
                </a:lnTo>
                <a:lnTo>
                  <a:pt x="49705" y="0"/>
                </a:lnTo>
                <a:lnTo>
                  <a:pt x="15062" y="14058"/>
                </a:lnTo>
                <a:close/>
              </a:path>
            </a:pathLst>
          </a:custGeom>
          <a:solidFill>
            <a:srgbClr val="073763">
              <a:alpha val="49230"/>
            </a:srgbClr>
          </a:solidFill>
          <a:ln>
            <a:noFill/>
          </a:ln>
        </p:spPr>
      </p:sp>
      <p:cxnSp>
        <p:nvCxnSpPr>
          <p:cNvPr id="194" name="Google Shape;194;p21"/>
          <p:cNvCxnSpPr/>
          <p:nvPr/>
        </p:nvCxnSpPr>
        <p:spPr>
          <a:xfrm flipH="1" rot="10800000">
            <a:off x="2428775" y="3701425"/>
            <a:ext cx="797100" cy="420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5" name="Google Shape;195;p21"/>
          <p:cNvPicPr preferRelativeResize="0"/>
          <p:nvPr/>
        </p:nvPicPr>
        <p:blipFill rotWithShape="1">
          <a:blip r:embed="rId5">
            <a:alphaModFix/>
          </a:blip>
          <a:srcRect b="-17420" l="0" r="0" t="17420"/>
          <a:stretch/>
        </p:blipFill>
        <p:spPr>
          <a:xfrm>
            <a:off x="3268238" y="3423375"/>
            <a:ext cx="382149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/>
          <p:nvPr/>
        </p:nvSpPr>
        <p:spPr>
          <a:xfrm>
            <a:off x="3222130" y="3674653"/>
            <a:ext cx="51300" cy="51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4200" y="1089375"/>
            <a:ext cx="879404" cy="43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1"/>
          <p:cNvCxnSpPr/>
          <p:nvPr/>
        </p:nvCxnSpPr>
        <p:spPr>
          <a:xfrm flipH="1" rot="10800000">
            <a:off x="2435050" y="1454775"/>
            <a:ext cx="1205100" cy="2654700"/>
          </a:xfrm>
          <a:prstGeom prst="straightConnector1">
            <a:avLst/>
          </a:prstGeom>
          <a:noFill/>
          <a:ln cap="flat" cmpd="sng" w="19050">
            <a:solidFill>
              <a:srgbClr val="F4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1"/>
          <p:cNvSpPr/>
          <p:nvPr/>
        </p:nvSpPr>
        <p:spPr>
          <a:xfrm>
            <a:off x="3612629" y="1409761"/>
            <a:ext cx="51300" cy="51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8975" y="1408900"/>
            <a:ext cx="2802525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/>
          <p:nvPr/>
        </p:nvSpPr>
        <p:spPr>
          <a:xfrm>
            <a:off x="2850629" y="1409761"/>
            <a:ext cx="51300" cy="51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2317229" y="2019361"/>
            <a:ext cx="51300" cy="51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2469629" y="2171761"/>
            <a:ext cx="51300" cy="513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934450" y="2269725"/>
            <a:ext cx="1731939" cy="5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