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a65c41465_0_27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a65c4146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a65c41465_0_3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a65c4146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a65c41465_0_3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a65c4146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이론 7번에 의해 {u,v,w} 중 어떤 vector는 앞선 다른 백터의 linear combination이여야하는데, u가 nonzero vector이고, 서로 independent하기때문에 그 어떤 벡터는 w여야만함. 즉, w 는 Span{u,v}에 존재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65c41465_0_39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65c4146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n행 모두에 pivot 포지션이 있어도, p&gt;n이기때문에 항상 한개 이상의 free variable이 존재함. 이 말은 Ax=0가 nontrivial solution을 가지고 있다는 뜻.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a65c41465_0_43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a65c4146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65c41465_0_42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65c4146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a65c41465_0_45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a65c4146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a65c41465_0_4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a65c4146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65c41465_0_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65c414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65c41465_0_6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65c414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coefficient가 하나만 nonzero여도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그럼 특정 vector가 다른 vector들의 “항상” “linear combination으로 표현될수있는가?”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아니다. 예를들어 vj의 coefficient가 0이였다고하면 0으로 다른 coefficient를 나눌수 없기에 항상 이렇게 표현될수는 없다.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물론 표현되는 경우도 있지만, 요점은 어떤 set이 linearly dependent 하다고해서 set안에 있는 임의의 vector가 다른 vector들의 linear combination의 조합이라는 보장은 없다.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65c41465_0_9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65c414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free variable이 있기에 이미 nontrivial solution이 있다는것을 알고, 이는 정의에 의해서 linearyly dependent 하다는걸 의미.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65c41465_0_10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65c414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65c41465_0_1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65c4146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65c41465_0_1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65c4146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vector set에 vector가 하나 혹은 두개만 있으면 dependent를 쉽게 판별할수있다.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65c41465_0_21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65c4146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서로의 multiple이 아닌 상황에서 마지막식이 linearly dependent 할 수 있을까?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dependent 하다면 v1(혹은) v2의 coefficient가 nonzero라는 뜻이고 이런 형태로 표현이 되는데, 이건 모순이므로 무조건 linearly independent 해야함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65c41465_0_2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65c4146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 예제: 한쪽이 0 vector였다면 dependent 였을텐데요.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gif"/><Relationship Id="rId4" Type="http://schemas.openxmlformats.org/officeDocument/2006/relationships/image" Target="../media/image40.gif"/><Relationship Id="rId5" Type="http://schemas.openxmlformats.org/officeDocument/2006/relationships/image" Target="../media/image47.gif"/><Relationship Id="rId6" Type="http://schemas.openxmlformats.org/officeDocument/2006/relationships/image" Target="../media/image38.gif"/><Relationship Id="rId7" Type="http://schemas.openxmlformats.org/officeDocument/2006/relationships/image" Target="../media/image46.gif"/><Relationship Id="rId8" Type="http://schemas.openxmlformats.org/officeDocument/2006/relationships/image" Target="../media/image48.gif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gif"/><Relationship Id="rId10" Type="http://schemas.openxmlformats.org/officeDocument/2006/relationships/image" Target="../media/image55.gif"/><Relationship Id="rId13" Type="http://schemas.openxmlformats.org/officeDocument/2006/relationships/image" Target="../media/image54.gif"/><Relationship Id="rId12" Type="http://schemas.openxmlformats.org/officeDocument/2006/relationships/image" Target="../media/image5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3.gif"/><Relationship Id="rId4" Type="http://schemas.openxmlformats.org/officeDocument/2006/relationships/image" Target="../media/image41.gif"/><Relationship Id="rId9" Type="http://schemas.openxmlformats.org/officeDocument/2006/relationships/image" Target="../media/image42.gif"/><Relationship Id="rId15" Type="http://schemas.openxmlformats.org/officeDocument/2006/relationships/image" Target="../media/image44.gif"/><Relationship Id="rId14" Type="http://schemas.openxmlformats.org/officeDocument/2006/relationships/image" Target="../media/image50.gif"/><Relationship Id="rId5" Type="http://schemas.openxmlformats.org/officeDocument/2006/relationships/image" Target="../media/image56.gif"/><Relationship Id="rId6" Type="http://schemas.openxmlformats.org/officeDocument/2006/relationships/image" Target="../media/image43.gif"/><Relationship Id="rId7" Type="http://schemas.openxmlformats.org/officeDocument/2006/relationships/image" Target="../media/image51.gif"/><Relationship Id="rId8" Type="http://schemas.openxmlformats.org/officeDocument/2006/relationships/image" Target="../media/image49.gif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gif"/><Relationship Id="rId10" Type="http://schemas.openxmlformats.org/officeDocument/2006/relationships/image" Target="../media/image6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7.gif"/><Relationship Id="rId4" Type="http://schemas.openxmlformats.org/officeDocument/2006/relationships/image" Target="../media/image60.gif"/><Relationship Id="rId9" Type="http://schemas.openxmlformats.org/officeDocument/2006/relationships/image" Target="../media/image66.gif"/><Relationship Id="rId5" Type="http://schemas.openxmlformats.org/officeDocument/2006/relationships/image" Target="../media/image58.gif"/><Relationship Id="rId6" Type="http://schemas.openxmlformats.org/officeDocument/2006/relationships/image" Target="../media/image59.gif"/><Relationship Id="rId7" Type="http://schemas.openxmlformats.org/officeDocument/2006/relationships/image" Target="../media/image78.gif"/><Relationship Id="rId8" Type="http://schemas.openxmlformats.org/officeDocument/2006/relationships/image" Target="../media/image6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5.gif"/><Relationship Id="rId4" Type="http://schemas.openxmlformats.org/officeDocument/2006/relationships/image" Target="../media/image70.gif"/><Relationship Id="rId5" Type="http://schemas.openxmlformats.org/officeDocument/2006/relationships/image" Target="../media/image63.gif"/><Relationship Id="rId6" Type="http://schemas.openxmlformats.org/officeDocument/2006/relationships/image" Target="../media/image68.gif"/><Relationship Id="rId7" Type="http://schemas.openxmlformats.org/officeDocument/2006/relationships/image" Target="../media/image7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gif"/><Relationship Id="rId4" Type="http://schemas.openxmlformats.org/officeDocument/2006/relationships/image" Target="../media/image72.gif"/><Relationship Id="rId5" Type="http://schemas.openxmlformats.org/officeDocument/2006/relationships/image" Target="../media/image65.gif"/><Relationship Id="rId6" Type="http://schemas.openxmlformats.org/officeDocument/2006/relationships/image" Target="../media/image6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4.gif"/><Relationship Id="rId4" Type="http://schemas.openxmlformats.org/officeDocument/2006/relationships/image" Target="../media/image77.gif"/><Relationship Id="rId5" Type="http://schemas.openxmlformats.org/officeDocument/2006/relationships/image" Target="../media/image79.gif"/><Relationship Id="rId6" Type="http://schemas.openxmlformats.org/officeDocument/2006/relationships/image" Target="../media/image76.gif"/><Relationship Id="rId7" Type="http://schemas.openxmlformats.org/officeDocument/2006/relationships/image" Target="../media/image80.gif"/><Relationship Id="rId8" Type="http://schemas.openxmlformats.org/officeDocument/2006/relationships/image" Target="../media/image8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Relationship Id="rId4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Relationship Id="rId4" Type="http://schemas.openxmlformats.org/officeDocument/2006/relationships/image" Target="../media/image3.gif"/><Relationship Id="rId5" Type="http://schemas.openxmlformats.org/officeDocument/2006/relationships/image" Target="../media/image2.gif"/><Relationship Id="rId6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gif"/><Relationship Id="rId4" Type="http://schemas.openxmlformats.org/officeDocument/2006/relationships/image" Target="../media/image11.gif"/><Relationship Id="rId10" Type="http://schemas.openxmlformats.org/officeDocument/2006/relationships/image" Target="../media/image5.gif"/><Relationship Id="rId9" Type="http://schemas.openxmlformats.org/officeDocument/2006/relationships/image" Target="../media/image9.gif"/><Relationship Id="rId5" Type="http://schemas.openxmlformats.org/officeDocument/2006/relationships/image" Target="../media/image13.gif"/><Relationship Id="rId6" Type="http://schemas.openxmlformats.org/officeDocument/2006/relationships/image" Target="../media/image7.gif"/><Relationship Id="rId7" Type="http://schemas.openxmlformats.org/officeDocument/2006/relationships/image" Target="../media/image6.gif"/><Relationship Id="rId8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Relationship Id="rId4" Type="http://schemas.openxmlformats.org/officeDocument/2006/relationships/image" Target="../media/image15.gif"/><Relationship Id="rId5" Type="http://schemas.openxmlformats.org/officeDocument/2006/relationships/image" Target="../media/image17.gif"/><Relationship Id="rId6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Relationship Id="rId4" Type="http://schemas.openxmlformats.org/officeDocument/2006/relationships/image" Target="../media/image19.gif"/><Relationship Id="rId5" Type="http://schemas.openxmlformats.org/officeDocument/2006/relationships/image" Target="../media/image29.gif"/><Relationship Id="rId6" Type="http://schemas.openxmlformats.org/officeDocument/2006/relationships/image" Target="../media/image2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gif"/><Relationship Id="rId4" Type="http://schemas.openxmlformats.org/officeDocument/2006/relationships/image" Target="../media/image23.gif"/><Relationship Id="rId5" Type="http://schemas.openxmlformats.org/officeDocument/2006/relationships/image" Target="../media/image2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gif"/><Relationship Id="rId4" Type="http://schemas.openxmlformats.org/officeDocument/2006/relationships/image" Target="../media/image36.gif"/><Relationship Id="rId5" Type="http://schemas.openxmlformats.org/officeDocument/2006/relationships/image" Target="../media/image21.gif"/><Relationship Id="rId6" Type="http://schemas.openxmlformats.org/officeDocument/2006/relationships/image" Target="../media/image22.gif"/><Relationship Id="rId7" Type="http://schemas.openxmlformats.org/officeDocument/2006/relationships/image" Target="../media/image3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gif"/><Relationship Id="rId4" Type="http://schemas.openxmlformats.org/officeDocument/2006/relationships/image" Target="../media/image33.gif"/><Relationship Id="rId10" Type="http://schemas.openxmlformats.org/officeDocument/2006/relationships/image" Target="../media/image39.gif"/><Relationship Id="rId9" Type="http://schemas.openxmlformats.org/officeDocument/2006/relationships/image" Target="../media/image35.gif"/><Relationship Id="rId5" Type="http://schemas.openxmlformats.org/officeDocument/2006/relationships/image" Target="../media/image32.gif"/><Relationship Id="rId6" Type="http://schemas.openxmlformats.org/officeDocument/2006/relationships/image" Target="../media/image34.gif"/><Relationship Id="rId7" Type="http://schemas.openxmlformats.org/officeDocument/2006/relationships/image" Target="../media/image30.gif"/><Relationship Id="rId8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Linear Equations in Linear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1.6 Linear Independence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1261200" y="4699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7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Characterization of Linearly Dependent Sets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6" name="Google Shape;216;p22"/>
          <p:cNvGrpSpPr/>
          <p:nvPr/>
        </p:nvGrpSpPr>
        <p:grpSpPr>
          <a:xfrm>
            <a:off x="1261200" y="1998800"/>
            <a:ext cx="6621600" cy="984900"/>
            <a:chOff x="1261200" y="2173825"/>
            <a:chExt cx="6621600" cy="984900"/>
          </a:xfrm>
        </p:grpSpPr>
        <p:sp>
          <p:nvSpPr>
            <p:cNvPr id="217" name="Google Shape;217;p22"/>
            <p:cNvSpPr/>
            <p:nvPr/>
          </p:nvSpPr>
          <p:spPr>
            <a:xfrm rot="10800000">
              <a:off x="1261200" y="21738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1656950" y="2257050"/>
              <a:ext cx="58074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and only if</a:t>
              </a:r>
              <a:r>
                <a:rPr lang="ko">
                  <a:solidFill>
                    <a:srgbClr val="FFF2CC"/>
                  </a:solidFill>
                </a:rPr>
                <a:t> </a:t>
              </a:r>
              <a:r>
                <a:rPr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at least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one of the vectors in      is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 combination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of the others. 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219" name="Google Shape;21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4798" y="2348814"/>
              <a:ext cx="200000" cy="2586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2"/>
          <p:cNvGrpSpPr/>
          <p:nvPr/>
        </p:nvGrpSpPr>
        <p:grpSpPr>
          <a:xfrm>
            <a:off x="1261200" y="997625"/>
            <a:ext cx="6621600" cy="984900"/>
            <a:chOff x="1261200" y="997625"/>
            <a:chExt cx="6621600" cy="984900"/>
          </a:xfrm>
        </p:grpSpPr>
        <p:sp>
          <p:nvSpPr>
            <p:cNvPr id="221" name="Google Shape;221;p22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1656950" y="1083989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An indexed set                               of </a:t>
              </a:r>
              <a:r>
                <a:rPr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two or more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vectors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dependent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223" name="Google Shape;22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03668" y="1166317"/>
              <a:ext cx="1581800" cy="362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4" name="Google Shape;2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4688" y="4324450"/>
            <a:ext cx="4134600" cy="6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7850" y="4925200"/>
            <a:ext cx="5168281" cy="6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3476" y="3512175"/>
            <a:ext cx="6417045" cy="6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42976" y="2938999"/>
            <a:ext cx="4858025" cy="6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1261200" y="637775"/>
            <a:ext cx="6621600" cy="564900"/>
            <a:chOff x="1261200" y="637775"/>
            <a:chExt cx="6621600" cy="564900"/>
          </a:xfrm>
        </p:grpSpPr>
        <p:sp>
          <p:nvSpPr>
            <p:cNvPr id="234" name="Google Shape;234;p23"/>
            <p:cNvSpPr/>
            <p:nvPr/>
          </p:nvSpPr>
          <p:spPr>
            <a:xfrm>
              <a:off x="1261200" y="637775"/>
              <a:ext cx="6621600" cy="56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 txBox="1"/>
            <p:nvPr/>
          </p:nvSpPr>
          <p:spPr>
            <a:xfrm>
              <a:off x="1656950" y="681693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In fact, if     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dependent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and             , 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236" name="Google Shape;23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29434" y="766061"/>
              <a:ext cx="211425" cy="27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7573" y="758842"/>
              <a:ext cx="644205" cy="32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23"/>
          <p:cNvSpPr txBox="1"/>
          <p:nvPr/>
        </p:nvSpPr>
        <p:spPr>
          <a:xfrm>
            <a:off x="1261200" y="1651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7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Characterization of Linearly Dependent Sets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39" name="Google Shape;239;p23"/>
          <p:cNvGrpSpPr/>
          <p:nvPr/>
        </p:nvGrpSpPr>
        <p:grpSpPr>
          <a:xfrm>
            <a:off x="1261200" y="1220380"/>
            <a:ext cx="6621600" cy="910200"/>
            <a:chOff x="1261200" y="1220380"/>
            <a:chExt cx="6621600" cy="910200"/>
          </a:xfrm>
        </p:grpSpPr>
        <p:grpSp>
          <p:nvGrpSpPr>
            <p:cNvPr id="240" name="Google Shape;240;p23"/>
            <p:cNvGrpSpPr/>
            <p:nvPr/>
          </p:nvGrpSpPr>
          <p:grpSpPr>
            <a:xfrm>
              <a:off x="1261200" y="1220380"/>
              <a:ext cx="6621600" cy="910200"/>
              <a:chOff x="1261200" y="1220380"/>
              <a:chExt cx="6621600" cy="910200"/>
            </a:xfrm>
          </p:grpSpPr>
          <p:sp>
            <p:nvSpPr>
              <p:cNvPr id="241" name="Google Shape;241;p23"/>
              <p:cNvSpPr/>
              <p:nvPr/>
            </p:nvSpPr>
            <p:spPr>
              <a:xfrm rot="10800000">
                <a:off x="1261200" y="1220380"/>
                <a:ext cx="6621600" cy="9102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 txBox="1"/>
              <p:nvPr/>
            </p:nvSpPr>
            <p:spPr>
              <a:xfrm>
                <a:off x="1649300" y="1245305"/>
                <a:ext cx="5869800" cy="8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then </a:t>
                </a:r>
                <a:r>
                  <a:rPr lang="ko" sz="1800">
                    <a:solidFill>
                      <a:srgbClr val="DD7E6B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some </a:t>
                </a: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      (with          ) is a linear combination of the preceding vectors,  </a:t>
                </a:r>
                <a:endParaRPr/>
              </a:p>
            </p:txBody>
          </p:sp>
          <p:pic>
            <p:nvPicPr>
              <p:cNvPr id="243" name="Google Shape;243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802675" y="1363005"/>
                <a:ext cx="471379" cy="273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4" name="Google Shape;24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56791" y="1312785"/>
              <a:ext cx="296650" cy="37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14745" y="1698237"/>
              <a:ext cx="1100804" cy="371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6" name="Google Shape;24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4438" y="2245801"/>
            <a:ext cx="2435134" cy="43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23"/>
          <p:cNvGrpSpPr/>
          <p:nvPr/>
        </p:nvGrpSpPr>
        <p:grpSpPr>
          <a:xfrm>
            <a:off x="2330200" y="2799484"/>
            <a:ext cx="4636001" cy="512016"/>
            <a:chOff x="2783225" y="3220309"/>
            <a:chExt cx="4636001" cy="512016"/>
          </a:xfrm>
        </p:grpSpPr>
        <p:pic>
          <p:nvPicPr>
            <p:cNvPr id="248" name="Google Shape;248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783225" y="3253825"/>
              <a:ext cx="188550" cy="28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3"/>
            <p:cNvSpPr txBox="1"/>
            <p:nvPr/>
          </p:nvSpPr>
          <p:spPr>
            <a:xfrm>
              <a:off x="2844826" y="3253825"/>
              <a:ext cx="45744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: the largest subscript for which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250" name="Google Shape;250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179673" y="3220309"/>
              <a:ext cx="683800" cy="380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33975" y="3941245"/>
            <a:ext cx="548700" cy="31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90750" y="3920895"/>
            <a:ext cx="844718" cy="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43550" y="3920895"/>
            <a:ext cx="666507" cy="3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41813" y="3366563"/>
            <a:ext cx="4212775" cy="4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33986" y="4388575"/>
            <a:ext cx="3864606" cy="9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3450" y="4731530"/>
            <a:ext cx="471379" cy="27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3"/>
          <p:cNvCxnSpPr/>
          <p:nvPr/>
        </p:nvCxnSpPr>
        <p:spPr>
          <a:xfrm>
            <a:off x="3014100" y="4090200"/>
            <a:ext cx="326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3685063" y="488600"/>
            <a:ext cx="1773877" cy="437400"/>
            <a:chOff x="3663250" y="512850"/>
            <a:chExt cx="1773877" cy="437400"/>
          </a:xfrm>
        </p:grpSpPr>
        <p:sp>
          <p:nvSpPr>
            <p:cNvPr id="264" name="Google Shape;264;p24"/>
            <p:cNvSpPr txBox="1"/>
            <p:nvPr/>
          </p:nvSpPr>
          <p:spPr>
            <a:xfrm>
              <a:off x="4614827" y="512850"/>
              <a:ext cx="822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9900"/>
                  </a:solidFill>
                  <a:latin typeface="Georgia"/>
                  <a:ea typeface="Georgia"/>
                  <a:cs typeface="Georgia"/>
                  <a:sym typeface="Georgia"/>
                </a:rPr>
                <a:t>in ℝ</a:t>
              </a:r>
              <a:r>
                <a:rPr baseline="30000" lang="ko" sz="1800">
                  <a:solidFill>
                    <a:srgbClr val="FF99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9900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265" name="Google Shape;26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63250" y="557886"/>
              <a:ext cx="1030025" cy="347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24"/>
          <p:cNvGrpSpPr/>
          <p:nvPr/>
        </p:nvGrpSpPr>
        <p:grpSpPr>
          <a:xfrm>
            <a:off x="2699550" y="1151875"/>
            <a:ext cx="3744900" cy="478500"/>
            <a:chOff x="2373300" y="1182175"/>
            <a:chExt cx="3744900" cy="478500"/>
          </a:xfrm>
        </p:grpSpPr>
        <p:sp>
          <p:nvSpPr>
            <p:cNvPr id="267" name="Google Shape;267;p24"/>
            <p:cNvSpPr txBox="1"/>
            <p:nvPr/>
          </p:nvSpPr>
          <p:spPr>
            <a:xfrm>
              <a:off x="2373300" y="1182175"/>
              <a:ext cx="37449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with      and    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linearly independent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268" name="Google Shape;26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81075" y="1206423"/>
              <a:ext cx="231011" cy="24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42546" y="1206423"/>
              <a:ext cx="231011" cy="248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24"/>
          <p:cNvGrpSpPr/>
          <p:nvPr/>
        </p:nvGrpSpPr>
        <p:grpSpPr>
          <a:xfrm>
            <a:off x="1261213" y="1565525"/>
            <a:ext cx="6621600" cy="564900"/>
            <a:chOff x="1261213" y="1565525"/>
            <a:chExt cx="6621600" cy="564900"/>
          </a:xfrm>
        </p:grpSpPr>
        <p:grpSp>
          <p:nvGrpSpPr>
            <p:cNvPr id="271" name="Google Shape;271;p24"/>
            <p:cNvGrpSpPr/>
            <p:nvPr/>
          </p:nvGrpSpPr>
          <p:grpSpPr>
            <a:xfrm>
              <a:off x="1261213" y="1565525"/>
              <a:ext cx="6621600" cy="564900"/>
              <a:chOff x="1261200" y="637775"/>
              <a:chExt cx="6621600" cy="564900"/>
            </a:xfrm>
          </p:grpSpPr>
          <p:sp>
            <p:nvSpPr>
              <p:cNvPr id="272" name="Google Shape;272;p24"/>
              <p:cNvSpPr/>
              <p:nvPr/>
            </p:nvSpPr>
            <p:spPr>
              <a:xfrm>
                <a:off x="1261200" y="637775"/>
                <a:ext cx="6621600" cy="5649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4"/>
              <p:cNvSpPr txBox="1"/>
              <p:nvPr/>
            </p:nvSpPr>
            <p:spPr>
              <a:xfrm>
                <a:off x="1656950" y="681693"/>
                <a:ext cx="5869800" cy="4785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>
                  <a:solidFill>
                    <a:srgbClr val="FFF2CC"/>
                  </a:solidFill>
                </a:endParaRPr>
              </a:p>
            </p:txBody>
          </p:sp>
        </p:grpSp>
        <p:pic>
          <p:nvPicPr>
            <p:cNvPr id="274" name="Google Shape;274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35500" y="1755572"/>
              <a:ext cx="223050" cy="18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4"/>
            <p:cNvSpPr txBox="1"/>
            <p:nvPr/>
          </p:nvSpPr>
          <p:spPr>
            <a:xfrm>
              <a:off x="1958550" y="1608725"/>
              <a:ext cx="751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 in 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276" name="Google Shape;276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47500" y="1698999"/>
              <a:ext cx="1181600" cy="297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24"/>
          <p:cNvGrpSpPr/>
          <p:nvPr/>
        </p:nvGrpSpPr>
        <p:grpSpPr>
          <a:xfrm>
            <a:off x="1261200" y="2222123"/>
            <a:ext cx="6621600" cy="606698"/>
            <a:chOff x="1261200" y="2222123"/>
            <a:chExt cx="6621600" cy="606698"/>
          </a:xfrm>
        </p:grpSpPr>
        <p:grpSp>
          <p:nvGrpSpPr>
            <p:cNvPr id="278" name="Google Shape;278;p24"/>
            <p:cNvGrpSpPr/>
            <p:nvPr/>
          </p:nvGrpSpPr>
          <p:grpSpPr>
            <a:xfrm>
              <a:off x="1261200" y="2222123"/>
              <a:ext cx="6621600" cy="606698"/>
              <a:chOff x="1261200" y="2173825"/>
              <a:chExt cx="6621600" cy="984900"/>
            </a:xfrm>
          </p:grpSpPr>
          <p:sp>
            <p:nvSpPr>
              <p:cNvPr id="279" name="Google Shape;279;p24"/>
              <p:cNvSpPr/>
              <p:nvPr/>
            </p:nvSpPr>
            <p:spPr>
              <a:xfrm rot="10800000">
                <a:off x="1261200" y="2173825"/>
                <a:ext cx="6621600" cy="9849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4"/>
              <p:cNvSpPr txBox="1"/>
              <p:nvPr/>
            </p:nvSpPr>
            <p:spPr>
              <a:xfrm>
                <a:off x="1656950" y="2257050"/>
                <a:ext cx="5807400" cy="4785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i="1"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if and only if </a:t>
                </a: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the set                 is linearly dependent.</a:t>
                </a:r>
                <a:endParaRPr>
                  <a:solidFill>
                    <a:srgbClr val="FFF2CC"/>
                  </a:solidFill>
                </a:endParaRPr>
              </a:p>
            </p:txBody>
          </p:sp>
        </p:grpSp>
        <p:pic>
          <p:nvPicPr>
            <p:cNvPr id="281" name="Google Shape;281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814875" y="2379850"/>
              <a:ext cx="883570" cy="297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2" name="Google Shape;28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77850" y="3226250"/>
            <a:ext cx="5388300" cy="5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0400" y="4108100"/>
            <a:ext cx="968112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95254" y="4146975"/>
            <a:ext cx="1206950" cy="3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1261200" y="1651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8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91" name="Google Shape;291;p25"/>
          <p:cNvGrpSpPr/>
          <p:nvPr/>
        </p:nvGrpSpPr>
        <p:grpSpPr>
          <a:xfrm>
            <a:off x="1261200" y="637775"/>
            <a:ext cx="6621600" cy="931500"/>
            <a:chOff x="1261200" y="637775"/>
            <a:chExt cx="6621600" cy="931500"/>
          </a:xfrm>
        </p:grpSpPr>
        <p:sp>
          <p:nvSpPr>
            <p:cNvPr id="292" name="Google Shape;292;p25"/>
            <p:cNvSpPr/>
            <p:nvPr/>
          </p:nvSpPr>
          <p:spPr>
            <a:xfrm>
              <a:off x="1261200" y="637775"/>
              <a:ext cx="6621600" cy="931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 txBox="1"/>
            <p:nvPr/>
          </p:nvSpPr>
          <p:spPr>
            <a:xfrm>
              <a:off x="1656950" y="681693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 set contains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more vectors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than there are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entries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in each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vector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,</a:t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294" name="Google Shape;294;p25"/>
          <p:cNvGrpSpPr/>
          <p:nvPr/>
        </p:nvGrpSpPr>
        <p:grpSpPr>
          <a:xfrm>
            <a:off x="1261200" y="1651175"/>
            <a:ext cx="6621600" cy="603300"/>
            <a:chOff x="1261200" y="1651175"/>
            <a:chExt cx="6621600" cy="603300"/>
          </a:xfrm>
        </p:grpSpPr>
        <p:sp>
          <p:nvSpPr>
            <p:cNvPr id="295" name="Google Shape;295;p25"/>
            <p:cNvSpPr/>
            <p:nvPr/>
          </p:nvSpPr>
          <p:spPr>
            <a:xfrm rot="10800000">
              <a:off x="1261200" y="1651175"/>
              <a:ext cx="6621600" cy="603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 txBox="1"/>
            <p:nvPr/>
          </p:nvSpPr>
          <p:spPr>
            <a:xfrm>
              <a:off x="1635323" y="1690484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then the set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dependent</a:t>
              </a:r>
              <a:endParaRPr>
                <a:solidFill>
                  <a:srgbClr val="F1C232"/>
                </a:solidFill>
              </a:endParaRPr>
            </a:p>
          </p:txBody>
        </p:sp>
      </p:grpSp>
      <p:pic>
        <p:nvPicPr>
          <p:cNvPr id="297" name="Google Shape;2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175" y="3321325"/>
            <a:ext cx="1012270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475" y="3321325"/>
            <a:ext cx="1093500" cy="43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5"/>
          <p:cNvGrpSpPr/>
          <p:nvPr/>
        </p:nvGrpSpPr>
        <p:grpSpPr>
          <a:xfrm>
            <a:off x="3414650" y="2613800"/>
            <a:ext cx="2046288" cy="1334725"/>
            <a:chOff x="3414650" y="2613800"/>
            <a:chExt cx="2046288" cy="1334725"/>
          </a:xfrm>
        </p:grpSpPr>
        <p:sp>
          <p:nvSpPr>
            <p:cNvPr id="300" name="Google Shape;300;p25"/>
            <p:cNvSpPr/>
            <p:nvPr/>
          </p:nvSpPr>
          <p:spPr>
            <a:xfrm>
              <a:off x="3918038" y="3111825"/>
              <a:ext cx="1542900" cy="8367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301" name="Google Shape;30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14650" y="3344988"/>
              <a:ext cx="344825" cy="37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75825" y="2613800"/>
              <a:ext cx="344825" cy="3893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25"/>
          <p:cNvSpPr txBox="1"/>
          <p:nvPr/>
        </p:nvSpPr>
        <p:spPr>
          <a:xfrm>
            <a:off x="3304200" y="4039475"/>
            <a:ext cx="265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must be a free variable !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304" name="Google Shape;30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1875" y="4776375"/>
            <a:ext cx="1236362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5"/>
          <p:cNvSpPr txBox="1"/>
          <p:nvPr/>
        </p:nvSpPr>
        <p:spPr>
          <a:xfrm>
            <a:off x="3359575" y="4755825"/>
            <a:ext cx="2656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has a nontrivial solution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311700" y="267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3.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2897700" y="805963"/>
            <a:ext cx="3348600" cy="1482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75" y="978075"/>
            <a:ext cx="2691450" cy="11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6"/>
          <p:cNvSpPr txBox="1"/>
          <p:nvPr/>
        </p:nvSpPr>
        <p:spPr>
          <a:xfrm>
            <a:off x="3380400" y="2481125"/>
            <a:ext cx="213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linearly dependent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315" name="Google Shape;3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075" y="3413400"/>
            <a:ext cx="1975950" cy="8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0664" y="3413400"/>
            <a:ext cx="2136765" cy="8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073" y="3413400"/>
            <a:ext cx="2201852" cy="8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1261200" y="5461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9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4" name="Google Shape;324;p27"/>
          <p:cNvGrpSpPr/>
          <p:nvPr/>
        </p:nvGrpSpPr>
        <p:grpSpPr>
          <a:xfrm>
            <a:off x="1261200" y="1018317"/>
            <a:ext cx="6621600" cy="604450"/>
            <a:chOff x="1261200" y="637775"/>
            <a:chExt cx="6621600" cy="931500"/>
          </a:xfrm>
        </p:grpSpPr>
        <p:sp>
          <p:nvSpPr>
            <p:cNvPr id="325" name="Google Shape;325;p27"/>
            <p:cNvSpPr/>
            <p:nvPr/>
          </p:nvSpPr>
          <p:spPr>
            <a:xfrm>
              <a:off x="1261200" y="637775"/>
              <a:ext cx="6621600" cy="931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1637100" y="765758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 set contains the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zero vector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,</a:t>
              </a:r>
              <a:endParaRPr>
                <a:solidFill>
                  <a:srgbClr val="FFF2CC"/>
                </a:solidFill>
              </a:endParaRPr>
            </a:p>
          </p:txBody>
        </p:sp>
      </p:grpSp>
      <p:grpSp>
        <p:nvGrpSpPr>
          <p:cNvPr id="327" name="Google Shape;327;p27"/>
          <p:cNvGrpSpPr/>
          <p:nvPr/>
        </p:nvGrpSpPr>
        <p:grpSpPr>
          <a:xfrm>
            <a:off x="1261200" y="1704725"/>
            <a:ext cx="6621600" cy="603300"/>
            <a:chOff x="1261200" y="1651175"/>
            <a:chExt cx="6621600" cy="603300"/>
          </a:xfrm>
        </p:grpSpPr>
        <p:sp>
          <p:nvSpPr>
            <p:cNvPr id="328" name="Google Shape;328;p27"/>
            <p:cNvSpPr/>
            <p:nvPr/>
          </p:nvSpPr>
          <p:spPr>
            <a:xfrm rot="10800000">
              <a:off x="1261200" y="1651175"/>
              <a:ext cx="6621600" cy="603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 txBox="1"/>
            <p:nvPr/>
          </p:nvSpPr>
          <p:spPr>
            <a:xfrm>
              <a:off x="1635323" y="1690484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then the set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dependent</a:t>
              </a:r>
              <a:endParaRPr>
                <a:solidFill>
                  <a:srgbClr val="F1C232"/>
                </a:solidFill>
              </a:endParaRPr>
            </a:p>
          </p:txBody>
        </p:sp>
      </p:grpSp>
      <p:pic>
        <p:nvPicPr>
          <p:cNvPr id="330" name="Google Shape;3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00" y="2786525"/>
            <a:ext cx="6096575" cy="8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311700" y="267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4.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37" name="Google Shape;337;p28"/>
          <p:cNvGrpSpPr/>
          <p:nvPr/>
        </p:nvGrpSpPr>
        <p:grpSpPr>
          <a:xfrm>
            <a:off x="839250" y="953000"/>
            <a:ext cx="2113800" cy="1482900"/>
            <a:chOff x="839250" y="953000"/>
            <a:chExt cx="2113800" cy="1482900"/>
          </a:xfrm>
        </p:grpSpPr>
        <p:sp>
          <p:nvSpPr>
            <p:cNvPr id="338" name="Google Shape;338;p28"/>
            <p:cNvSpPr/>
            <p:nvPr/>
          </p:nvSpPr>
          <p:spPr>
            <a:xfrm>
              <a:off x="839250" y="953000"/>
              <a:ext cx="2113800" cy="1482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1325" y="1117550"/>
              <a:ext cx="410846" cy="115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6950" y="1117550"/>
              <a:ext cx="410846" cy="115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2575" y="1117550"/>
              <a:ext cx="397151" cy="115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84505" y="1117550"/>
              <a:ext cx="410845" cy="1153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" name="Google Shape;343;p28"/>
          <p:cNvGrpSpPr/>
          <p:nvPr/>
        </p:nvGrpSpPr>
        <p:grpSpPr>
          <a:xfrm>
            <a:off x="3578200" y="953000"/>
            <a:ext cx="1897500" cy="1482900"/>
            <a:chOff x="3578200" y="953000"/>
            <a:chExt cx="1897500" cy="1482900"/>
          </a:xfrm>
        </p:grpSpPr>
        <p:sp>
          <p:nvSpPr>
            <p:cNvPr id="344" name="Google Shape;344;p28"/>
            <p:cNvSpPr/>
            <p:nvPr/>
          </p:nvSpPr>
          <p:spPr>
            <a:xfrm>
              <a:off x="3578200" y="953000"/>
              <a:ext cx="1897500" cy="1482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5" name="Google Shape;345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785700" y="1117550"/>
              <a:ext cx="1482489" cy="1153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Google Shape;346;p28"/>
          <p:cNvGrpSpPr/>
          <p:nvPr/>
        </p:nvGrpSpPr>
        <p:grpSpPr>
          <a:xfrm>
            <a:off x="6100838" y="953000"/>
            <a:ext cx="1897500" cy="1482900"/>
            <a:chOff x="6100838" y="953000"/>
            <a:chExt cx="1897500" cy="1482900"/>
          </a:xfrm>
        </p:grpSpPr>
        <p:sp>
          <p:nvSpPr>
            <p:cNvPr id="347" name="Google Shape;347;p28"/>
            <p:cNvSpPr/>
            <p:nvPr/>
          </p:nvSpPr>
          <p:spPr>
            <a:xfrm>
              <a:off x="6100838" y="953000"/>
              <a:ext cx="1897500" cy="1482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8" name="Google Shape;348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02325" y="1117550"/>
              <a:ext cx="894521" cy="115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9" name="Google Shape;349;p28"/>
          <p:cNvSpPr txBox="1"/>
          <p:nvPr/>
        </p:nvSpPr>
        <p:spPr>
          <a:xfrm>
            <a:off x="856800" y="2684475"/>
            <a:ext cx="207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linearly dependent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3532650" y="2684475"/>
            <a:ext cx="207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linearly dependent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5864150" y="2684475"/>
            <a:ext cx="2370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linearly independent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7" name="Google Shape;357;p2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linearly dependent / independent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 dependency of matrix columns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sets of one vector / two vectors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Theorem 7-9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8" name="Google Shape;358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5631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Linearly Independent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1676550" y="1460863"/>
            <a:ext cx="5790900" cy="1127350"/>
            <a:chOff x="1676550" y="1537063"/>
            <a:chExt cx="5790900" cy="1127350"/>
          </a:xfrm>
        </p:grpSpPr>
        <p:sp>
          <p:nvSpPr>
            <p:cNvPr id="63" name="Google Shape;63;p14"/>
            <p:cNvSpPr/>
            <p:nvPr/>
          </p:nvSpPr>
          <p:spPr>
            <a:xfrm>
              <a:off x="1676550" y="1537063"/>
              <a:ext cx="5790900" cy="1036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14"/>
            <p:cNvGrpSpPr/>
            <p:nvPr/>
          </p:nvGrpSpPr>
          <p:grpSpPr>
            <a:xfrm>
              <a:off x="2662350" y="1592863"/>
              <a:ext cx="3819300" cy="1071550"/>
              <a:chOff x="2662350" y="1135663"/>
              <a:chExt cx="3819300" cy="1071550"/>
            </a:xfrm>
          </p:grpSpPr>
          <p:sp>
            <p:nvSpPr>
              <p:cNvPr id="65" name="Google Shape;65;p14"/>
              <p:cNvSpPr txBox="1"/>
              <p:nvPr/>
            </p:nvSpPr>
            <p:spPr>
              <a:xfrm>
                <a:off x="2709175" y="1135663"/>
                <a:ext cx="19077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 set of vectors</a:t>
                </a:r>
                <a:endParaRPr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66" name="Google Shape;66;p14"/>
              <p:cNvSpPr txBox="1"/>
              <p:nvPr/>
            </p:nvSpPr>
            <p:spPr>
              <a:xfrm>
                <a:off x="5395525" y="1135675"/>
                <a:ext cx="9831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in ℝ</a:t>
                </a:r>
                <a:r>
                  <a:rPr baseline="30000"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n</a:t>
                </a: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67" name="Google Shape;67;p14"/>
              <p:cNvSpPr txBox="1"/>
              <p:nvPr/>
            </p:nvSpPr>
            <p:spPr>
              <a:xfrm>
                <a:off x="2662350" y="1651613"/>
                <a:ext cx="3819300" cy="5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is said to be </a:t>
                </a:r>
                <a:r>
                  <a:rPr lang="ko" sz="18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linearly independent</a:t>
                </a:r>
                <a:endParaRPr>
                  <a:solidFill>
                    <a:srgbClr val="F1C232"/>
                  </a:solidFill>
                </a:endParaRPr>
              </a:p>
            </p:txBody>
          </p:sp>
          <p:pic>
            <p:nvPicPr>
              <p:cNvPr id="68" name="Google Shape;68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42350" y="1168436"/>
                <a:ext cx="983100" cy="3718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9" name="Google Shape;69;p14"/>
          <p:cNvGrpSpPr/>
          <p:nvPr/>
        </p:nvGrpSpPr>
        <p:grpSpPr>
          <a:xfrm>
            <a:off x="1676550" y="2661429"/>
            <a:ext cx="5790900" cy="1584221"/>
            <a:chOff x="1676550" y="2890029"/>
            <a:chExt cx="5790900" cy="1584221"/>
          </a:xfrm>
        </p:grpSpPr>
        <p:sp>
          <p:nvSpPr>
            <p:cNvPr id="70" name="Google Shape;70;p14"/>
            <p:cNvSpPr/>
            <p:nvPr/>
          </p:nvSpPr>
          <p:spPr>
            <a:xfrm rot="10800000">
              <a:off x="1676550" y="2890029"/>
              <a:ext cx="5790900" cy="1407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2047301" y="2957925"/>
              <a:ext cx="4129549" cy="1516325"/>
              <a:chOff x="2047301" y="2500725"/>
              <a:chExt cx="4129549" cy="1516325"/>
            </a:xfrm>
          </p:grpSpPr>
          <p:pic>
            <p:nvPicPr>
              <p:cNvPr id="72" name="Google Shape;72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30461" y="2929950"/>
                <a:ext cx="2283074" cy="401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Google Shape;73;p14"/>
              <p:cNvSpPr txBox="1"/>
              <p:nvPr/>
            </p:nvSpPr>
            <p:spPr>
              <a:xfrm>
                <a:off x="2357550" y="3461450"/>
                <a:ext cx="3819300" cy="5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has </a:t>
                </a:r>
                <a:r>
                  <a:rPr lang="ko" sz="18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only </a:t>
                </a: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the </a:t>
                </a:r>
                <a:r>
                  <a:rPr lang="ko" sz="18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trivial</a:t>
                </a: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solution</a:t>
                </a:r>
                <a:endParaRPr>
                  <a:solidFill>
                    <a:srgbClr val="F1C232"/>
                  </a:solidFill>
                </a:endParaRPr>
              </a:p>
            </p:txBody>
          </p:sp>
          <p:sp>
            <p:nvSpPr>
              <p:cNvPr id="74" name="Google Shape;74;p14"/>
              <p:cNvSpPr txBox="1"/>
              <p:nvPr/>
            </p:nvSpPr>
            <p:spPr>
              <a:xfrm>
                <a:off x="2047301" y="2500725"/>
                <a:ext cx="3819300" cy="5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if the vector equation</a:t>
                </a:r>
                <a:endParaRPr>
                  <a:solidFill>
                    <a:srgbClr val="F1C23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13" y="3562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Linearly Dependent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1676625" y="987175"/>
            <a:ext cx="5790900" cy="1143838"/>
            <a:chOff x="1676625" y="987175"/>
            <a:chExt cx="5790900" cy="1143838"/>
          </a:xfrm>
        </p:grpSpPr>
        <p:sp>
          <p:nvSpPr>
            <p:cNvPr id="82" name="Google Shape;82;p15"/>
            <p:cNvSpPr/>
            <p:nvPr/>
          </p:nvSpPr>
          <p:spPr>
            <a:xfrm>
              <a:off x="1676625" y="987175"/>
              <a:ext cx="5790900" cy="1036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5"/>
            <p:cNvGrpSpPr/>
            <p:nvPr/>
          </p:nvGrpSpPr>
          <p:grpSpPr>
            <a:xfrm>
              <a:off x="2276230" y="1059463"/>
              <a:ext cx="4083339" cy="1071550"/>
              <a:chOff x="2276230" y="1135663"/>
              <a:chExt cx="4083339" cy="1071550"/>
            </a:xfrm>
          </p:grpSpPr>
          <p:sp>
            <p:nvSpPr>
              <p:cNvPr id="84" name="Google Shape;84;p15"/>
              <p:cNvSpPr txBox="1"/>
              <p:nvPr/>
            </p:nvSpPr>
            <p:spPr>
              <a:xfrm>
                <a:off x="2276230" y="1135663"/>
                <a:ext cx="19077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The set</a:t>
                </a:r>
                <a:endParaRPr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5" name="Google Shape;85;p15"/>
              <p:cNvSpPr txBox="1"/>
              <p:nvPr/>
            </p:nvSpPr>
            <p:spPr>
              <a:xfrm>
                <a:off x="4481125" y="1135675"/>
                <a:ext cx="983100" cy="4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in ℝ</a:t>
                </a:r>
                <a:r>
                  <a:rPr baseline="30000"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n</a:t>
                </a: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</a:t>
                </a:r>
                <a:endParaRPr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86" name="Google Shape;86;p15"/>
              <p:cNvSpPr txBox="1"/>
              <p:nvPr/>
            </p:nvSpPr>
            <p:spPr>
              <a:xfrm>
                <a:off x="2540268" y="1651613"/>
                <a:ext cx="3819300" cy="5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is said to be </a:t>
                </a:r>
                <a:r>
                  <a:rPr lang="ko" sz="18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linearly dependent</a:t>
                </a:r>
                <a:endParaRPr>
                  <a:solidFill>
                    <a:srgbClr val="F1C232"/>
                  </a:solidFill>
                </a:endParaRPr>
              </a:p>
            </p:txBody>
          </p:sp>
          <p:pic>
            <p:nvPicPr>
              <p:cNvPr id="87" name="Google Shape;87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52205" y="1168436"/>
                <a:ext cx="983100" cy="3718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8" name="Google Shape;88;p15"/>
          <p:cNvGrpSpPr/>
          <p:nvPr/>
        </p:nvGrpSpPr>
        <p:grpSpPr>
          <a:xfrm>
            <a:off x="1454250" y="2147900"/>
            <a:ext cx="6013275" cy="1594800"/>
            <a:chOff x="1454250" y="2147900"/>
            <a:chExt cx="6013275" cy="1594800"/>
          </a:xfrm>
        </p:grpSpPr>
        <p:sp>
          <p:nvSpPr>
            <p:cNvPr id="89" name="Google Shape;89;p15"/>
            <p:cNvSpPr/>
            <p:nvPr/>
          </p:nvSpPr>
          <p:spPr>
            <a:xfrm rot="10800000">
              <a:off x="1676625" y="2147900"/>
              <a:ext cx="5790900" cy="1594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15"/>
            <p:cNvGrpSpPr/>
            <p:nvPr/>
          </p:nvGrpSpPr>
          <p:grpSpPr>
            <a:xfrm>
              <a:off x="1454250" y="2234125"/>
              <a:ext cx="5581482" cy="1412500"/>
              <a:chOff x="1454250" y="2767525"/>
              <a:chExt cx="5581482" cy="1412500"/>
            </a:xfrm>
          </p:grpSpPr>
          <p:sp>
            <p:nvSpPr>
              <p:cNvPr id="91" name="Google Shape;91;p15"/>
              <p:cNvSpPr txBox="1"/>
              <p:nvPr/>
            </p:nvSpPr>
            <p:spPr>
              <a:xfrm>
                <a:off x="1454250" y="2831550"/>
                <a:ext cx="3819300" cy="5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if there exist weights</a:t>
                </a:r>
                <a:endParaRPr>
                  <a:solidFill>
                    <a:srgbClr val="F1C232"/>
                  </a:solidFill>
                </a:endParaRPr>
              </a:p>
            </p:txBody>
          </p:sp>
          <p:pic>
            <p:nvPicPr>
              <p:cNvPr id="92" name="Google Shape;9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69557" y="2767525"/>
                <a:ext cx="1051439" cy="437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" name="Google Shape;93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025400" y="3624425"/>
                <a:ext cx="3093196" cy="555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" name="Google Shape;94;p15"/>
              <p:cNvSpPr txBox="1"/>
              <p:nvPr/>
            </p:nvSpPr>
            <p:spPr>
              <a:xfrm>
                <a:off x="5349732" y="2831550"/>
                <a:ext cx="1686000" cy="5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 </a:t>
                </a:r>
                <a:r>
                  <a:rPr i="1" lang="ko" sz="1800">
                    <a:solidFill>
                      <a:srgbClr val="DD7E6B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not </a:t>
                </a:r>
                <a:r>
                  <a:rPr lang="ko" sz="18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all zero</a:t>
                </a: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</a:t>
                </a:r>
                <a:endParaRPr>
                  <a:solidFill>
                    <a:srgbClr val="F1C232"/>
                  </a:solidFill>
                </a:endParaRPr>
              </a:p>
            </p:txBody>
          </p:sp>
          <p:sp>
            <p:nvSpPr>
              <p:cNvPr id="95" name="Google Shape;95;p15"/>
              <p:cNvSpPr txBox="1"/>
              <p:nvPr/>
            </p:nvSpPr>
            <p:spPr>
              <a:xfrm>
                <a:off x="2201300" y="3204925"/>
                <a:ext cx="1206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such that</a:t>
                </a:r>
                <a:endParaRPr/>
              </a:p>
            </p:txBody>
          </p:sp>
        </p:grpSp>
      </p:grpSp>
      <p:pic>
        <p:nvPicPr>
          <p:cNvPr id="96" name="Google Shape;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6138" y="4211150"/>
            <a:ext cx="3211725" cy="52436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3519900" y="3902125"/>
            <a:ext cx="2104200" cy="1200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2059950" y="740800"/>
            <a:ext cx="5024100" cy="1491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11700" y="267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1.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475" y="868950"/>
            <a:ext cx="958594" cy="12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070" y="868950"/>
            <a:ext cx="939422" cy="12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030" y="868950"/>
            <a:ext cx="973932" cy="12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725" y="2526550"/>
            <a:ext cx="1690955" cy="12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9903" y="2526550"/>
            <a:ext cx="2204750" cy="12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5876" y="2562925"/>
            <a:ext cx="2059054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158675" y="3818725"/>
            <a:ext cx="2830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inearly dependent !</a:t>
            </a:r>
            <a:endParaRPr sz="18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6150" y="2562925"/>
            <a:ext cx="1769277" cy="12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35212" y="4477850"/>
            <a:ext cx="3273575" cy="6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1517438" y="1069425"/>
            <a:ext cx="6109200" cy="709500"/>
            <a:chOff x="1517438" y="1069425"/>
            <a:chExt cx="6109200" cy="709500"/>
          </a:xfrm>
        </p:grpSpPr>
        <p:sp>
          <p:nvSpPr>
            <p:cNvPr id="120" name="Google Shape;120;p17"/>
            <p:cNvSpPr/>
            <p:nvPr/>
          </p:nvSpPr>
          <p:spPr>
            <a:xfrm>
              <a:off x="1517438" y="1069425"/>
              <a:ext cx="6109200" cy="709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74338" y="1186650"/>
              <a:ext cx="1917250" cy="486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7"/>
          <p:cNvGrpSpPr/>
          <p:nvPr/>
        </p:nvGrpSpPr>
        <p:grpSpPr>
          <a:xfrm>
            <a:off x="1517438" y="1937925"/>
            <a:ext cx="6109200" cy="1239900"/>
            <a:chOff x="1517438" y="1937925"/>
            <a:chExt cx="6109200" cy="1239900"/>
          </a:xfrm>
        </p:grpSpPr>
        <p:sp>
          <p:nvSpPr>
            <p:cNvPr id="123" name="Google Shape;123;p17"/>
            <p:cNvSpPr/>
            <p:nvPr/>
          </p:nvSpPr>
          <p:spPr>
            <a:xfrm>
              <a:off x="1517438" y="1937925"/>
              <a:ext cx="6109200" cy="12399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19250" y="2541275"/>
              <a:ext cx="3905601" cy="486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91476" y="2096975"/>
              <a:ext cx="1082975" cy="3831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7"/>
          <p:cNvSpPr txBox="1"/>
          <p:nvPr/>
        </p:nvSpPr>
        <p:spPr>
          <a:xfrm>
            <a:off x="311700" y="4107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Linear Independence of Matrix Columns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1517375" y="3337050"/>
            <a:ext cx="6109200" cy="1571293"/>
            <a:chOff x="1517375" y="3337050"/>
            <a:chExt cx="6109200" cy="1571293"/>
          </a:xfrm>
        </p:grpSpPr>
        <p:sp>
          <p:nvSpPr>
            <p:cNvPr id="128" name="Google Shape;128;p17"/>
            <p:cNvSpPr/>
            <p:nvPr/>
          </p:nvSpPr>
          <p:spPr>
            <a:xfrm rot="10800000">
              <a:off x="1517375" y="3337050"/>
              <a:ext cx="6109200" cy="1467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1701025" y="3469225"/>
              <a:ext cx="29481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The columns of a matrix</a:t>
              </a:r>
              <a:endParaRPr>
                <a:solidFill>
                  <a:srgbClr val="F1C232"/>
                </a:solidFill>
              </a:endParaRPr>
            </a:p>
          </p:txBody>
        </p:sp>
        <p:pic>
          <p:nvPicPr>
            <p:cNvPr id="130" name="Google Shape;13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83259" y="3442182"/>
              <a:ext cx="272250" cy="30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7"/>
            <p:cNvSpPr txBox="1"/>
            <p:nvPr/>
          </p:nvSpPr>
          <p:spPr>
            <a:xfrm>
              <a:off x="4744577" y="3469225"/>
              <a:ext cx="26985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are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independent</a:t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1701025" y="3961218"/>
              <a:ext cx="31482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and only if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the equations </a:t>
              </a:r>
              <a:endParaRPr>
                <a:solidFill>
                  <a:srgbClr val="F1C232"/>
                </a:solidFill>
              </a:endParaRPr>
            </a:p>
          </p:txBody>
        </p:sp>
        <p:pic>
          <p:nvPicPr>
            <p:cNvPr id="133" name="Google Shape;13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87329" y="3967243"/>
              <a:ext cx="775420" cy="274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7"/>
            <p:cNvSpPr txBox="1"/>
            <p:nvPr/>
          </p:nvSpPr>
          <p:spPr>
            <a:xfrm>
              <a:off x="1749550" y="4352743"/>
              <a:ext cx="31482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has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only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trivial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solution.</a:t>
              </a:r>
              <a:endParaRPr>
                <a:solidFill>
                  <a:srgbClr val="F1C23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2897700" y="789725"/>
            <a:ext cx="3348600" cy="1737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15200" y="267025"/>
            <a:ext cx="8913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2.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Determine if the columns of the following matrix are linearly independent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850" y="903425"/>
            <a:ext cx="2200300" cy="15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00" y="2830525"/>
            <a:ext cx="2242749" cy="14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6112" y="2830525"/>
            <a:ext cx="2419478" cy="14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451" y="2830525"/>
            <a:ext cx="2242749" cy="141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5854450" y="4248550"/>
            <a:ext cx="2830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only trivial solution</a:t>
            </a:r>
            <a:endParaRPr sz="18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linearly independent</a:t>
            </a:r>
            <a:endParaRPr sz="18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311700" y="5492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Sets of One Vector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1676625" y="1291975"/>
            <a:ext cx="5790900" cy="1000500"/>
            <a:chOff x="1676625" y="1291975"/>
            <a:chExt cx="5790900" cy="1000500"/>
          </a:xfrm>
        </p:grpSpPr>
        <p:sp>
          <p:nvSpPr>
            <p:cNvPr id="154" name="Google Shape;154;p19"/>
            <p:cNvSpPr/>
            <p:nvPr/>
          </p:nvSpPr>
          <p:spPr>
            <a:xfrm>
              <a:off x="1676625" y="1291975"/>
              <a:ext cx="5790900" cy="1000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2729113" y="1326942"/>
              <a:ext cx="35814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 set contains only one vector,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56" name="Google Shape;15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3863" y="1461423"/>
              <a:ext cx="231016" cy="24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9"/>
            <p:cNvSpPr txBox="1"/>
            <p:nvPr/>
          </p:nvSpPr>
          <p:spPr>
            <a:xfrm>
              <a:off x="2283075" y="1749000"/>
              <a:ext cx="4866000" cy="5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, then the set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independent</a:t>
              </a:r>
              <a:endParaRPr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1676625" y="2452675"/>
            <a:ext cx="5790900" cy="478500"/>
            <a:chOff x="1676625" y="2452675"/>
            <a:chExt cx="5790900" cy="478500"/>
          </a:xfrm>
        </p:grpSpPr>
        <p:sp>
          <p:nvSpPr>
            <p:cNvPr id="159" name="Google Shape;159;p19"/>
            <p:cNvSpPr/>
            <p:nvPr/>
          </p:nvSpPr>
          <p:spPr>
            <a:xfrm rot="10800000">
              <a:off x="1676625" y="2452675"/>
              <a:ext cx="5790900" cy="478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3553790" y="2597828"/>
              <a:ext cx="13899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only when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>
                <a:solidFill>
                  <a:srgbClr val="F1C232"/>
                </a:solidFill>
              </a:endParaRPr>
            </a:p>
          </p:txBody>
        </p:sp>
        <p:pic>
          <p:nvPicPr>
            <p:cNvPr id="161" name="Google Shape;16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9213" y="2478463"/>
              <a:ext cx="702575" cy="317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300" y="3217775"/>
            <a:ext cx="2797550" cy="3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11700" y="258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Sets of Two Vectors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9" name="Google Shape;169;p20"/>
          <p:cNvGrpSpPr/>
          <p:nvPr/>
        </p:nvGrpSpPr>
        <p:grpSpPr>
          <a:xfrm>
            <a:off x="1676625" y="1462075"/>
            <a:ext cx="5790900" cy="533400"/>
            <a:chOff x="1676625" y="1462075"/>
            <a:chExt cx="5790900" cy="533400"/>
          </a:xfrm>
        </p:grpSpPr>
        <p:sp>
          <p:nvSpPr>
            <p:cNvPr id="170" name="Google Shape;170;p20"/>
            <p:cNvSpPr/>
            <p:nvPr/>
          </p:nvSpPr>
          <p:spPr>
            <a:xfrm rot="10800000">
              <a:off x="1676625" y="1462075"/>
              <a:ext cx="5790900" cy="478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1793250" y="1516975"/>
              <a:ext cx="55575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at least one of the vectors is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multiple of the other</a:t>
              </a:r>
              <a:endParaRPr>
                <a:solidFill>
                  <a:srgbClr val="F1C232"/>
                </a:solidFill>
              </a:endParaRPr>
            </a:p>
          </p:txBody>
        </p:sp>
      </p:grpSp>
      <p:grpSp>
        <p:nvGrpSpPr>
          <p:cNvPr id="172" name="Google Shape;172;p20"/>
          <p:cNvGrpSpPr/>
          <p:nvPr/>
        </p:nvGrpSpPr>
        <p:grpSpPr>
          <a:xfrm>
            <a:off x="1676625" y="803934"/>
            <a:ext cx="5790900" cy="493800"/>
            <a:chOff x="1676625" y="803934"/>
            <a:chExt cx="5790900" cy="493800"/>
          </a:xfrm>
        </p:grpSpPr>
        <p:sp>
          <p:nvSpPr>
            <p:cNvPr id="173" name="Google Shape;173;p20"/>
            <p:cNvSpPr/>
            <p:nvPr/>
          </p:nvSpPr>
          <p:spPr>
            <a:xfrm>
              <a:off x="1676625" y="803934"/>
              <a:ext cx="5790900" cy="493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2604663" y="822125"/>
              <a:ext cx="921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 set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113" y="877913"/>
              <a:ext cx="799067" cy="3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0"/>
            <p:cNvSpPr txBox="1"/>
            <p:nvPr/>
          </p:nvSpPr>
          <p:spPr>
            <a:xfrm>
              <a:off x="4175188" y="822138"/>
              <a:ext cx="2364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dependent</a:t>
              </a:r>
              <a:endParaRPr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775" y="2104925"/>
            <a:ext cx="1151053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125" y="2104925"/>
            <a:ext cx="1860101" cy="43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0"/>
          <p:cNvGrpSpPr/>
          <p:nvPr/>
        </p:nvGrpSpPr>
        <p:grpSpPr>
          <a:xfrm>
            <a:off x="1676550" y="2859084"/>
            <a:ext cx="5790900" cy="493800"/>
            <a:chOff x="1676550" y="2859084"/>
            <a:chExt cx="5790900" cy="493800"/>
          </a:xfrm>
        </p:grpSpPr>
        <p:sp>
          <p:nvSpPr>
            <p:cNvPr id="180" name="Google Shape;180;p20"/>
            <p:cNvSpPr/>
            <p:nvPr/>
          </p:nvSpPr>
          <p:spPr>
            <a:xfrm>
              <a:off x="1676550" y="2859084"/>
              <a:ext cx="5790900" cy="493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2214828" y="2887275"/>
              <a:ext cx="4714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The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set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independent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, </a:t>
              </a: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and only if</a:t>
              </a:r>
              <a:endParaRPr i="1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82" name="Google Shape;182;p20"/>
          <p:cNvGrpSpPr/>
          <p:nvPr/>
        </p:nvGrpSpPr>
        <p:grpSpPr>
          <a:xfrm>
            <a:off x="1676550" y="3517225"/>
            <a:ext cx="5790900" cy="557200"/>
            <a:chOff x="1676550" y="3517225"/>
            <a:chExt cx="5790900" cy="557200"/>
          </a:xfrm>
        </p:grpSpPr>
        <p:sp>
          <p:nvSpPr>
            <p:cNvPr id="183" name="Google Shape;183;p20"/>
            <p:cNvSpPr/>
            <p:nvPr/>
          </p:nvSpPr>
          <p:spPr>
            <a:xfrm rot="10800000">
              <a:off x="1676550" y="3517225"/>
              <a:ext cx="5790900" cy="478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2198775" y="3595925"/>
              <a:ext cx="49017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neither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of the vectors is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multiple of the other</a:t>
              </a:r>
              <a:endParaRPr>
                <a:solidFill>
                  <a:srgbClr val="F1C232"/>
                </a:solidFill>
              </a:endParaRPr>
            </a:p>
          </p:txBody>
        </p:sp>
      </p:grpSp>
      <p:pic>
        <p:nvPicPr>
          <p:cNvPr id="185" name="Google Shape;18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8099" y="4271375"/>
            <a:ext cx="2241348" cy="4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5124" y="4271375"/>
            <a:ext cx="2552206" cy="4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4568900" y="3951450"/>
            <a:ext cx="2104200" cy="1200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311700" y="267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2.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94" name="Google Shape;194;p21"/>
          <p:cNvGrpSpPr/>
          <p:nvPr/>
        </p:nvGrpSpPr>
        <p:grpSpPr>
          <a:xfrm>
            <a:off x="836050" y="795775"/>
            <a:ext cx="3348600" cy="1482900"/>
            <a:chOff x="836050" y="795775"/>
            <a:chExt cx="3348600" cy="1482900"/>
          </a:xfrm>
        </p:grpSpPr>
        <p:sp>
          <p:nvSpPr>
            <p:cNvPr id="195" name="Google Shape;195;p21"/>
            <p:cNvSpPr/>
            <p:nvPr/>
          </p:nvSpPr>
          <p:spPr>
            <a:xfrm>
              <a:off x="836050" y="795775"/>
              <a:ext cx="3348600" cy="1482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6" name="Google Shape;19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34200" y="1076950"/>
              <a:ext cx="1113007" cy="92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3504" y="1076963"/>
              <a:ext cx="1062796" cy="920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21"/>
          <p:cNvGrpSpPr/>
          <p:nvPr/>
        </p:nvGrpSpPr>
        <p:grpSpPr>
          <a:xfrm>
            <a:off x="4984425" y="795775"/>
            <a:ext cx="3348600" cy="1482900"/>
            <a:chOff x="4984425" y="795775"/>
            <a:chExt cx="3348600" cy="1482900"/>
          </a:xfrm>
        </p:grpSpPr>
        <p:sp>
          <p:nvSpPr>
            <p:cNvPr id="199" name="Google Shape;199;p21"/>
            <p:cNvSpPr/>
            <p:nvPr/>
          </p:nvSpPr>
          <p:spPr>
            <a:xfrm>
              <a:off x="4984425" y="795775"/>
              <a:ext cx="3348600" cy="1482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0" name="Google Shape;20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28075" y="1076975"/>
              <a:ext cx="1112999" cy="92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76371" y="1076975"/>
              <a:ext cx="1062788" cy="920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21"/>
          <p:cNvSpPr txBox="1"/>
          <p:nvPr/>
        </p:nvSpPr>
        <p:spPr>
          <a:xfrm>
            <a:off x="1248250" y="2462900"/>
            <a:ext cx="2524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a multiple of the other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225525" y="2462900"/>
            <a:ext cx="10188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neither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1455225" y="2791150"/>
            <a:ext cx="2524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linearly dependent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5557275" y="2791150"/>
            <a:ext cx="2355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linearly independent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3238" y="4289175"/>
            <a:ext cx="2194225" cy="5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6950" y="3521925"/>
            <a:ext cx="1546778" cy="5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6005" y="3494800"/>
            <a:ext cx="2497850" cy="5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2142" y="4210775"/>
            <a:ext cx="1685560" cy="5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