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aaa35ceba_0_42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aaa35ceb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aaa35ceba_0_44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aaa35ceba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bb5a3cd7f_0_1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bb5a3cd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bb5a3cd7f_0_2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bb5a3cd7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bb7eceb84_0_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bb7eceb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aa35ceba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aa35ceb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aaa35ceba_0_6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aaa35ceb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aaa35ceba_0_8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aaa35ceb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aaa35ceba_0_11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aaa35ceb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aa35ceba_0_12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aa35ceb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aaa35ceba_0_1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aaa35ceb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aaa35ceba_0_21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aaa35ceb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aaa35ceba_0_3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aaa35ceb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2.gif"/><Relationship Id="rId4" Type="http://schemas.openxmlformats.org/officeDocument/2006/relationships/image" Target="../media/image51.gif"/><Relationship Id="rId5" Type="http://schemas.openxmlformats.org/officeDocument/2006/relationships/image" Target="../media/image54.gif"/><Relationship Id="rId6" Type="http://schemas.openxmlformats.org/officeDocument/2006/relationships/image" Target="../media/image55.gif"/><Relationship Id="rId7" Type="http://schemas.openxmlformats.org/officeDocument/2006/relationships/image" Target="../media/image5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gif"/><Relationship Id="rId10" Type="http://schemas.openxmlformats.org/officeDocument/2006/relationships/image" Target="../media/image10.gif"/><Relationship Id="rId13" Type="http://schemas.openxmlformats.org/officeDocument/2006/relationships/image" Target="../media/image18.gif"/><Relationship Id="rId12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gif"/><Relationship Id="rId4" Type="http://schemas.openxmlformats.org/officeDocument/2006/relationships/image" Target="../media/image11.gif"/><Relationship Id="rId9" Type="http://schemas.openxmlformats.org/officeDocument/2006/relationships/image" Target="../media/image1.gif"/><Relationship Id="rId5" Type="http://schemas.openxmlformats.org/officeDocument/2006/relationships/image" Target="../media/image4.gif"/><Relationship Id="rId6" Type="http://schemas.openxmlformats.org/officeDocument/2006/relationships/image" Target="../media/image17.gif"/><Relationship Id="rId7" Type="http://schemas.openxmlformats.org/officeDocument/2006/relationships/image" Target="../media/image5.gif"/><Relationship Id="rId8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gif"/><Relationship Id="rId4" Type="http://schemas.openxmlformats.org/officeDocument/2006/relationships/image" Target="../media/image13.gif"/><Relationship Id="rId5" Type="http://schemas.openxmlformats.org/officeDocument/2006/relationships/image" Target="../media/image16.gif"/><Relationship Id="rId6" Type="http://schemas.openxmlformats.org/officeDocument/2006/relationships/image" Target="../media/image14.gif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gif"/><Relationship Id="rId4" Type="http://schemas.openxmlformats.org/officeDocument/2006/relationships/image" Target="../media/image8.gif"/><Relationship Id="rId9" Type="http://schemas.openxmlformats.org/officeDocument/2006/relationships/image" Target="../media/image20.gif"/><Relationship Id="rId5" Type="http://schemas.openxmlformats.org/officeDocument/2006/relationships/image" Target="../media/image30.gif"/><Relationship Id="rId6" Type="http://schemas.openxmlformats.org/officeDocument/2006/relationships/image" Target="../media/image6.gif"/><Relationship Id="rId7" Type="http://schemas.openxmlformats.org/officeDocument/2006/relationships/image" Target="../media/image2.gif"/><Relationship Id="rId8" Type="http://schemas.openxmlformats.org/officeDocument/2006/relationships/image" Target="../media/image3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gif"/><Relationship Id="rId4" Type="http://schemas.openxmlformats.org/officeDocument/2006/relationships/image" Target="../media/image29.gif"/><Relationship Id="rId5" Type="http://schemas.openxmlformats.org/officeDocument/2006/relationships/image" Target="../media/image27.gif"/><Relationship Id="rId6" Type="http://schemas.openxmlformats.org/officeDocument/2006/relationships/image" Target="../media/image22.gif"/><Relationship Id="rId7" Type="http://schemas.openxmlformats.org/officeDocument/2006/relationships/image" Target="../media/image3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gif"/><Relationship Id="rId4" Type="http://schemas.openxmlformats.org/officeDocument/2006/relationships/image" Target="../media/image21.gif"/><Relationship Id="rId9" Type="http://schemas.openxmlformats.org/officeDocument/2006/relationships/image" Target="../media/image26.gif"/><Relationship Id="rId5" Type="http://schemas.openxmlformats.org/officeDocument/2006/relationships/image" Target="../media/image34.gif"/><Relationship Id="rId6" Type="http://schemas.openxmlformats.org/officeDocument/2006/relationships/image" Target="../media/image36.gif"/><Relationship Id="rId7" Type="http://schemas.openxmlformats.org/officeDocument/2006/relationships/image" Target="../media/image28.gif"/><Relationship Id="rId8" Type="http://schemas.openxmlformats.org/officeDocument/2006/relationships/image" Target="../media/image25.gif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gif"/><Relationship Id="rId10" Type="http://schemas.openxmlformats.org/officeDocument/2006/relationships/image" Target="../media/image47.gif"/><Relationship Id="rId13" Type="http://schemas.openxmlformats.org/officeDocument/2006/relationships/image" Target="../media/image41.gif"/><Relationship Id="rId12" Type="http://schemas.openxmlformats.org/officeDocument/2006/relationships/image" Target="../media/image4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gif"/><Relationship Id="rId4" Type="http://schemas.openxmlformats.org/officeDocument/2006/relationships/image" Target="../media/image35.gif"/><Relationship Id="rId9" Type="http://schemas.openxmlformats.org/officeDocument/2006/relationships/image" Target="../media/image46.gif"/><Relationship Id="rId15" Type="http://schemas.openxmlformats.org/officeDocument/2006/relationships/image" Target="../media/image44.gif"/><Relationship Id="rId14" Type="http://schemas.openxmlformats.org/officeDocument/2006/relationships/image" Target="../media/image43.gif"/><Relationship Id="rId16" Type="http://schemas.openxmlformats.org/officeDocument/2006/relationships/image" Target="../media/image49.gif"/><Relationship Id="rId5" Type="http://schemas.openxmlformats.org/officeDocument/2006/relationships/image" Target="../media/image38.gif"/><Relationship Id="rId6" Type="http://schemas.openxmlformats.org/officeDocument/2006/relationships/image" Target="../media/image39.gif"/><Relationship Id="rId7" Type="http://schemas.openxmlformats.org/officeDocument/2006/relationships/image" Target="../media/image40.gif"/><Relationship Id="rId8" Type="http://schemas.openxmlformats.org/officeDocument/2006/relationships/image" Target="../media/image4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Linear Equations in Linear Algebra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B6D7A8"/>
                </a:solidFill>
              </a:rPr>
              <a:t>1.8 The Matrix of a Linear Transformation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2"/>
          <p:cNvGrpSpPr/>
          <p:nvPr/>
        </p:nvGrpSpPr>
        <p:grpSpPr>
          <a:xfrm>
            <a:off x="3459425" y="1207200"/>
            <a:ext cx="2264625" cy="1453625"/>
            <a:chOff x="3459425" y="1207200"/>
            <a:chExt cx="2264625" cy="1453625"/>
          </a:xfrm>
        </p:grpSpPr>
        <p:sp>
          <p:nvSpPr>
            <p:cNvPr id="352" name="Google Shape;352;p22"/>
            <p:cNvSpPr/>
            <p:nvPr/>
          </p:nvSpPr>
          <p:spPr>
            <a:xfrm>
              <a:off x="3459425" y="1207200"/>
              <a:ext cx="388500" cy="3885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4127150" y="1714400"/>
              <a:ext cx="388500" cy="3885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5335550" y="2272325"/>
              <a:ext cx="388500" cy="3885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56" name="Google Shape;356;p22"/>
          <p:cNvSpPr txBox="1"/>
          <p:nvPr/>
        </p:nvSpPr>
        <p:spPr>
          <a:xfrm>
            <a:off x="0" y="354825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2. 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Does the following </a:t>
            </a:r>
            <a:r>
              <a:rPr i="1" lang="ko" sz="1800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 map </a:t>
            </a:r>
            <a:r>
              <a:rPr lang="ko" sz="1800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ko" sz="1800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 onto </a:t>
            </a:r>
            <a:r>
              <a:rPr lang="ko" sz="1800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ko" sz="1800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? Is </a:t>
            </a:r>
            <a:r>
              <a:rPr i="1" lang="ko" sz="1800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 a one-to-one mapping?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7" name="Google Shape;3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325" y="1123150"/>
            <a:ext cx="2483350" cy="16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2"/>
          <p:cNvSpPr txBox="1"/>
          <p:nvPr/>
        </p:nvSpPr>
        <p:spPr>
          <a:xfrm>
            <a:off x="3451200" y="3233900"/>
            <a:ext cx="2241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 onto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3470937" y="4020350"/>
            <a:ext cx="2241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one-to-one</a:t>
            </a:r>
            <a:endParaRPr sz="1800"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1261200" y="4699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Theorem 11</a:t>
            </a:r>
            <a:r>
              <a:rPr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66" name="Google Shape;366;p23"/>
          <p:cNvGrpSpPr/>
          <p:nvPr/>
        </p:nvGrpSpPr>
        <p:grpSpPr>
          <a:xfrm>
            <a:off x="1261200" y="997620"/>
            <a:ext cx="6621600" cy="615070"/>
            <a:chOff x="1261200" y="997625"/>
            <a:chExt cx="6621600" cy="984900"/>
          </a:xfrm>
        </p:grpSpPr>
        <p:sp>
          <p:nvSpPr>
            <p:cNvPr id="367" name="Google Shape;367;p23"/>
            <p:cNvSpPr/>
            <p:nvPr/>
          </p:nvSpPr>
          <p:spPr>
            <a:xfrm>
              <a:off x="1261200" y="997625"/>
              <a:ext cx="6621600" cy="98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3"/>
            <p:cNvSpPr txBox="1"/>
            <p:nvPr/>
          </p:nvSpPr>
          <p:spPr>
            <a:xfrm>
              <a:off x="1656950" y="1083989"/>
              <a:ext cx="58698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: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→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be a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linear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transformation.</a:t>
              </a:r>
              <a:endParaRPr i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9" name="Google Shape;369;p23"/>
          <p:cNvGrpSpPr/>
          <p:nvPr/>
        </p:nvGrpSpPr>
        <p:grpSpPr>
          <a:xfrm>
            <a:off x="1261200" y="1682255"/>
            <a:ext cx="6621600" cy="927300"/>
            <a:chOff x="1261200" y="1682255"/>
            <a:chExt cx="6621600" cy="927300"/>
          </a:xfrm>
        </p:grpSpPr>
        <p:sp>
          <p:nvSpPr>
            <p:cNvPr id="370" name="Google Shape;370;p23"/>
            <p:cNvSpPr/>
            <p:nvPr/>
          </p:nvSpPr>
          <p:spPr>
            <a:xfrm rot="10800000">
              <a:off x="1261200" y="1682255"/>
              <a:ext cx="6621600" cy="927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 txBox="1"/>
            <p:nvPr/>
          </p:nvSpPr>
          <p:spPr>
            <a:xfrm>
              <a:off x="1656950" y="1736179"/>
              <a:ext cx="58698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Then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one-to-one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if and only if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the equation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has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only trivial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solution.</a:t>
              </a:r>
              <a:endParaRPr i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72" name="Google Shape;372;p23"/>
          <p:cNvSpPr txBox="1"/>
          <p:nvPr/>
        </p:nvSpPr>
        <p:spPr>
          <a:xfrm>
            <a:off x="2974000" y="2830338"/>
            <a:ext cx="2496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/>
          </a:p>
        </p:txBody>
      </p:sp>
      <p:sp>
        <p:nvSpPr>
          <p:cNvPr id="373" name="Google Shape;373;p23"/>
          <p:cNvSpPr txBox="1"/>
          <p:nvPr/>
        </p:nvSpPr>
        <p:spPr>
          <a:xfrm>
            <a:off x="3058500" y="4022650"/>
            <a:ext cx="2926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/>
          </a:p>
        </p:txBody>
      </p:sp>
      <p:sp>
        <p:nvSpPr>
          <p:cNvPr id="374" name="Google Shape;374;p23"/>
          <p:cNvSpPr txBox="1"/>
          <p:nvPr/>
        </p:nvSpPr>
        <p:spPr>
          <a:xfrm>
            <a:off x="3084150" y="3488525"/>
            <a:ext cx="1029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/>
          </a:p>
        </p:txBody>
      </p:sp>
      <p:sp>
        <p:nvSpPr>
          <p:cNvPr id="375" name="Google Shape;375;p23"/>
          <p:cNvSpPr txBox="1"/>
          <p:nvPr/>
        </p:nvSpPr>
        <p:spPr>
          <a:xfrm>
            <a:off x="4081025" y="3488525"/>
            <a:ext cx="1029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 b="1"/>
          </a:p>
        </p:txBody>
      </p:sp>
      <p:sp>
        <p:nvSpPr>
          <p:cNvPr id="376" name="Google Shape;376;p23"/>
          <p:cNvSpPr txBox="1"/>
          <p:nvPr/>
        </p:nvSpPr>
        <p:spPr>
          <a:xfrm>
            <a:off x="3630850" y="4434225"/>
            <a:ext cx="1182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≠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b="1"/>
          </a:p>
        </p:txBody>
      </p:sp>
      <p:sp>
        <p:nvSpPr>
          <p:cNvPr id="377" name="Google Shape;377;p23"/>
          <p:cNvSpPr txBox="1"/>
          <p:nvPr/>
        </p:nvSpPr>
        <p:spPr>
          <a:xfrm>
            <a:off x="2547150" y="4908150"/>
            <a:ext cx="3623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more than one solution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83" name="Google Shape;383;p24"/>
          <p:cNvSpPr txBox="1"/>
          <p:nvPr/>
        </p:nvSpPr>
        <p:spPr>
          <a:xfrm>
            <a:off x="1261200" y="3175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Theorem 12</a:t>
            </a:r>
            <a:r>
              <a:rPr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84" name="Google Shape;384;p24"/>
          <p:cNvGrpSpPr/>
          <p:nvPr/>
        </p:nvGrpSpPr>
        <p:grpSpPr>
          <a:xfrm>
            <a:off x="1261200" y="845228"/>
            <a:ext cx="6621600" cy="982500"/>
            <a:chOff x="1261200" y="845228"/>
            <a:chExt cx="6621600" cy="982500"/>
          </a:xfrm>
        </p:grpSpPr>
        <p:sp>
          <p:nvSpPr>
            <p:cNvPr id="385" name="Google Shape;385;p24"/>
            <p:cNvSpPr/>
            <p:nvPr/>
          </p:nvSpPr>
          <p:spPr>
            <a:xfrm>
              <a:off x="1261200" y="845228"/>
              <a:ext cx="6621600" cy="982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 txBox="1"/>
            <p:nvPr/>
          </p:nvSpPr>
          <p:spPr>
            <a:xfrm>
              <a:off x="1656950" y="899142"/>
              <a:ext cx="5869800" cy="8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: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→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be a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linear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transformation and 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be the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standard matrix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for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. Then:</a:t>
              </a:r>
              <a:endParaRPr i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7" name="Google Shape;387;p24"/>
          <p:cNvGrpSpPr/>
          <p:nvPr/>
        </p:nvGrpSpPr>
        <p:grpSpPr>
          <a:xfrm>
            <a:off x="1261200" y="2754805"/>
            <a:ext cx="6621600" cy="927300"/>
            <a:chOff x="1261200" y="2754805"/>
            <a:chExt cx="6621600" cy="927300"/>
          </a:xfrm>
        </p:grpSpPr>
        <p:sp>
          <p:nvSpPr>
            <p:cNvPr id="388" name="Google Shape;388;p24"/>
            <p:cNvSpPr/>
            <p:nvPr/>
          </p:nvSpPr>
          <p:spPr>
            <a:xfrm rot="10800000">
              <a:off x="1261200" y="2754805"/>
              <a:ext cx="6621600" cy="927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 txBox="1"/>
            <p:nvPr/>
          </p:nvSpPr>
          <p:spPr>
            <a:xfrm>
              <a:off x="1676800" y="2808718"/>
              <a:ext cx="5869800" cy="8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is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one-to-one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if and only if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the columns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are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linearly independent</a:t>
              </a:r>
              <a:endParaRPr i="1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90" name="Google Shape;390;p24"/>
          <p:cNvGrpSpPr/>
          <p:nvPr/>
        </p:nvGrpSpPr>
        <p:grpSpPr>
          <a:xfrm>
            <a:off x="1261200" y="1950275"/>
            <a:ext cx="6621600" cy="666300"/>
            <a:chOff x="1261200" y="1950275"/>
            <a:chExt cx="6621600" cy="666300"/>
          </a:xfrm>
        </p:grpSpPr>
        <p:sp>
          <p:nvSpPr>
            <p:cNvPr id="391" name="Google Shape;391;p24"/>
            <p:cNvSpPr/>
            <p:nvPr/>
          </p:nvSpPr>
          <p:spPr>
            <a:xfrm>
              <a:off x="1261200" y="1950275"/>
              <a:ext cx="6621600" cy="666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 txBox="1"/>
            <p:nvPr/>
          </p:nvSpPr>
          <p:spPr>
            <a:xfrm>
              <a:off x="1676800" y="2047025"/>
              <a:ext cx="59475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maps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onto ℝ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if and only if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the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columns of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 span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i="1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93" name="Google Shape;393;p24"/>
          <p:cNvGrpSpPr/>
          <p:nvPr/>
        </p:nvGrpSpPr>
        <p:grpSpPr>
          <a:xfrm>
            <a:off x="2641800" y="3820325"/>
            <a:ext cx="3860400" cy="1707900"/>
            <a:chOff x="1305500" y="3588025"/>
            <a:chExt cx="3860400" cy="1707900"/>
          </a:xfrm>
        </p:grpSpPr>
        <p:sp>
          <p:nvSpPr>
            <p:cNvPr id="394" name="Google Shape;394;p24"/>
            <p:cNvSpPr txBox="1"/>
            <p:nvPr/>
          </p:nvSpPr>
          <p:spPr>
            <a:xfrm>
              <a:off x="1305500" y="3588025"/>
              <a:ext cx="3860400" cy="1707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200">
                  <a:solidFill>
                    <a:srgbClr val="6D9EEB"/>
                  </a:solidFill>
                  <a:latin typeface="Georgia"/>
                  <a:ea typeface="Georgia"/>
                  <a:cs typeface="Georgia"/>
                  <a:sym typeface="Georgia"/>
                </a:rPr>
                <a:t>Theorem 4</a:t>
              </a:r>
              <a:r>
                <a:rPr lang="ko" sz="1200">
                  <a:solidFill>
                    <a:srgbClr val="6D9EEB"/>
                  </a:solidFill>
                  <a:latin typeface="Georgia"/>
                  <a:ea typeface="Georgia"/>
                  <a:cs typeface="Georgia"/>
                  <a:sym typeface="Georgia"/>
                </a:rPr>
                <a:t>.</a:t>
              </a:r>
              <a:endParaRPr sz="12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395" name="Google Shape;39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92993" y="3928832"/>
              <a:ext cx="2590148" cy="187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4"/>
            <p:cNvSpPr txBox="1"/>
            <p:nvPr/>
          </p:nvSpPr>
          <p:spPr>
            <a:xfrm>
              <a:off x="1461179" y="4094500"/>
              <a:ext cx="3290700" cy="23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1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The followings are all true or all false;</a:t>
              </a:r>
              <a:endParaRPr sz="11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397" name="Google Shape;397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48051" y="4631006"/>
              <a:ext cx="3311299" cy="165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48057" y="4832655"/>
              <a:ext cx="1632979" cy="1878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48057" y="5056623"/>
              <a:ext cx="2178752" cy="165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548057" y="4396888"/>
              <a:ext cx="2317797" cy="1878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06" name="Google Shape;406;p25"/>
          <p:cNvSpPr txBox="1"/>
          <p:nvPr/>
        </p:nvSpPr>
        <p:spPr>
          <a:xfrm>
            <a:off x="311700" y="2670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3. 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Does the following </a:t>
            </a:r>
            <a:r>
              <a:rPr i="1" lang="ko" sz="1800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 map </a:t>
            </a:r>
            <a:r>
              <a:rPr lang="ko" sz="1800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ko" sz="1800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 onto </a:t>
            </a:r>
            <a:r>
              <a:rPr lang="ko" sz="1800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ko" sz="1800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? Is </a:t>
            </a:r>
            <a:r>
              <a:rPr i="1" lang="ko" sz="1800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 a one-to-one mapping?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800">
              <a:solidFill>
                <a:srgbClr val="C9DAF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07" name="Google Shape;4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961" y="1096025"/>
            <a:ext cx="926075" cy="13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"/>
          <p:cNvSpPr txBox="1"/>
          <p:nvPr/>
        </p:nvSpPr>
        <p:spPr>
          <a:xfrm>
            <a:off x="3451200" y="2874700"/>
            <a:ext cx="2241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linearly independent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3451187" y="3374100"/>
            <a:ext cx="2241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one-to-one</a:t>
            </a:r>
            <a:endParaRPr sz="1800"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3451175" y="4327000"/>
            <a:ext cx="2241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 onto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solidFill>
                <a:srgbClr val="F1C23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1" name="Google Shape;411;p25"/>
          <p:cNvSpPr txBox="1"/>
          <p:nvPr/>
        </p:nvSpPr>
        <p:spPr>
          <a:xfrm>
            <a:off x="3451200" y="3846900"/>
            <a:ext cx="2241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pivot positions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Summary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7" name="Google Shape;417;p2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standard matrix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onto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one-to-one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8" name="Google Shape;418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740800" y="1767350"/>
            <a:ext cx="5524800" cy="106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740800" y="775900"/>
            <a:ext cx="5524800" cy="878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2670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1. 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How to determine a matrix transformation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323" y="842250"/>
            <a:ext cx="1281111" cy="7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728" y="842250"/>
            <a:ext cx="876732" cy="7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8759" y="842250"/>
            <a:ext cx="908939" cy="7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3525" y="1851425"/>
            <a:ext cx="1035027" cy="90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5438" y="1860560"/>
            <a:ext cx="1035026" cy="88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56625" y="3030675"/>
            <a:ext cx="923264" cy="7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79976" y="3051342"/>
            <a:ext cx="2975831" cy="76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3525" y="4471125"/>
            <a:ext cx="2569875" cy="3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75125" y="4097102"/>
            <a:ext cx="1834774" cy="10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40792" y="4504414"/>
            <a:ext cx="1788576" cy="367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951630" y="4086504"/>
            <a:ext cx="1667149" cy="11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261275" y="3543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Theorem 10</a:t>
            </a:r>
            <a:r>
              <a:rPr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1261200" y="921425"/>
            <a:ext cx="6621600" cy="984900"/>
            <a:chOff x="1261200" y="997625"/>
            <a:chExt cx="6621600" cy="984900"/>
          </a:xfrm>
        </p:grpSpPr>
        <p:sp>
          <p:nvSpPr>
            <p:cNvPr id="81" name="Google Shape;81;p15"/>
            <p:cNvSpPr/>
            <p:nvPr/>
          </p:nvSpPr>
          <p:spPr>
            <a:xfrm>
              <a:off x="1261200" y="997625"/>
              <a:ext cx="6621600" cy="984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1656950" y="1083989"/>
              <a:ext cx="58698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: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→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be a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linear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transformation. Then there exists a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unique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matrix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such that</a:t>
              </a:r>
              <a:endParaRPr>
                <a:solidFill>
                  <a:srgbClr val="FFF2CC"/>
                </a:solidFill>
              </a:endParaRPr>
            </a:p>
          </p:txBody>
        </p:sp>
      </p:grp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1261275" y="1979800"/>
            <a:ext cx="6621600" cy="536750"/>
            <a:chOff x="1261275" y="1979800"/>
            <a:chExt cx="6621600" cy="536750"/>
          </a:xfrm>
        </p:grpSpPr>
        <p:sp>
          <p:nvSpPr>
            <p:cNvPr id="85" name="Google Shape;85;p15"/>
            <p:cNvSpPr/>
            <p:nvPr/>
          </p:nvSpPr>
          <p:spPr>
            <a:xfrm>
              <a:off x="1261275" y="1988850"/>
              <a:ext cx="6621600" cy="527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" name="Google Shape;8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8011" y="1979800"/>
              <a:ext cx="3627975" cy="477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15"/>
          <p:cNvGrpSpPr/>
          <p:nvPr/>
        </p:nvGrpSpPr>
        <p:grpSpPr>
          <a:xfrm>
            <a:off x="1261200" y="2594708"/>
            <a:ext cx="6621600" cy="2064350"/>
            <a:chOff x="1261200" y="2594708"/>
            <a:chExt cx="6621600" cy="2064350"/>
          </a:xfrm>
        </p:grpSpPr>
        <p:grpSp>
          <p:nvGrpSpPr>
            <p:cNvPr id="88" name="Google Shape;88;p15"/>
            <p:cNvGrpSpPr/>
            <p:nvPr/>
          </p:nvGrpSpPr>
          <p:grpSpPr>
            <a:xfrm>
              <a:off x="1261200" y="2594708"/>
              <a:ext cx="6621600" cy="2064350"/>
              <a:chOff x="1261200" y="2173825"/>
              <a:chExt cx="6621600" cy="984900"/>
            </a:xfrm>
          </p:grpSpPr>
          <p:sp>
            <p:nvSpPr>
              <p:cNvPr id="89" name="Google Shape;89;p15"/>
              <p:cNvSpPr/>
              <p:nvPr/>
            </p:nvSpPr>
            <p:spPr>
              <a:xfrm rot="10800000">
                <a:off x="1261200" y="2173825"/>
                <a:ext cx="6621600" cy="9849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 txBox="1"/>
              <p:nvPr/>
            </p:nvSpPr>
            <p:spPr>
              <a:xfrm>
                <a:off x="1656950" y="2257050"/>
                <a:ext cx="5807400" cy="47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>
                  <a:solidFill>
                    <a:srgbClr val="FFF2CC"/>
                  </a:solidFill>
                </a:endParaRPr>
              </a:p>
            </p:txBody>
          </p:sp>
        </p:grpSp>
        <p:sp>
          <p:nvSpPr>
            <p:cNvPr id="91" name="Google Shape;91;p15"/>
            <p:cNvSpPr txBox="1"/>
            <p:nvPr/>
          </p:nvSpPr>
          <p:spPr>
            <a:xfrm>
              <a:off x="1637175" y="2681064"/>
              <a:ext cx="58698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In fact,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is the 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matrix whose 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j-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th column is the vector           , where       is the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j-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th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column of the identity matrix in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:</a:t>
              </a:r>
              <a:endParaRPr>
                <a:solidFill>
                  <a:srgbClr val="FFF2CC"/>
                </a:solidFill>
              </a:endParaRPr>
            </a:p>
          </p:txBody>
        </p:sp>
        <p:pic>
          <p:nvPicPr>
            <p:cNvPr id="92" name="Google Shape;9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27450" y="3193599"/>
              <a:ext cx="548700" cy="318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78364" y="3145977"/>
              <a:ext cx="265600" cy="39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04173" y="3934325"/>
              <a:ext cx="3335800" cy="527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5"/>
          <p:cNvSpPr txBox="1"/>
          <p:nvPr/>
        </p:nvSpPr>
        <p:spPr>
          <a:xfrm>
            <a:off x="2048475" y="4873150"/>
            <a:ext cx="50472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standard matrix for the linear transformation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i="1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000" y="665688"/>
            <a:ext cx="810125" cy="3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800" y="621900"/>
            <a:ext cx="1901946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4375" y="1114550"/>
            <a:ext cx="2098570" cy="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7000" y="1954675"/>
            <a:ext cx="3181413" cy="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7225" y="2462050"/>
            <a:ext cx="2954762" cy="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7225" y="3090825"/>
            <a:ext cx="2506700" cy="10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87225" y="4353625"/>
            <a:ext cx="2445820" cy="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87225" y="4997325"/>
            <a:ext cx="693407" cy="2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000" y="745850"/>
            <a:ext cx="1639010" cy="45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900" y="1599033"/>
            <a:ext cx="1880659" cy="54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6900" y="2308147"/>
            <a:ext cx="719694" cy="54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3992" y="3248459"/>
            <a:ext cx="2757950" cy="58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6900" y="4061488"/>
            <a:ext cx="3367325" cy="588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8"/>
          <p:cNvGrpSpPr/>
          <p:nvPr/>
        </p:nvGrpSpPr>
        <p:grpSpPr>
          <a:xfrm>
            <a:off x="2984400" y="1496200"/>
            <a:ext cx="3094200" cy="2943250"/>
            <a:chOff x="2984400" y="1496200"/>
            <a:chExt cx="3094200" cy="2943250"/>
          </a:xfrm>
        </p:grpSpPr>
        <p:cxnSp>
          <p:nvCxnSpPr>
            <p:cNvPr id="124" name="Google Shape;124;p18"/>
            <p:cNvCxnSpPr/>
            <p:nvPr/>
          </p:nvCxnSpPr>
          <p:spPr>
            <a:xfrm>
              <a:off x="2984400" y="3100021"/>
              <a:ext cx="3094200" cy="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8"/>
            <p:cNvCxnSpPr/>
            <p:nvPr/>
          </p:nvCxnSpPr>
          <p:spPr>
            <a:xfrm rot="10800000">
              <a:off x="4531500" y="1760450"/>
              <a:ext cx="0" cy="26790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Google Shape;126;p18"/>
            <p:cNvSpPr/>
            <p:nvPr/>
          </p:nvSpPr>
          <p:spPr>
            <a:xfrm>
              <a:off x="3589383" y="2157908"/>
              <a:ext cx="1884300" cy="1884300"/>
            </a:xfrm>
            <a:prstGeom prst="ellipse">
              <a:avLst/>
            </a:prstGeom>
            <a:noFill/>
            <a:ln cap="flat" cmpd="sng" w="19050">
              <a:solidFill>
                <a:srgbClr val="DD7E6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73679" y="3160913"/>
              <a:ext cx="329550" cy="625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69825" y="1496200"/>
              <a:ext cx="329550" cy="6250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311700" y="2670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2.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3220499" y="1807732"/>
            <a:ext cx="2765650" cy="1292299"/>
            <a:chOff x="3220499" y="1807732"/>
            <a:chExt cx="2765650" cy="1292299"/>
          </a:xfrm>
        </p:grpSpPr>
        <p:pic>
          <p:nvPicPr>
            <p:cNvPr id="132" name="Google Shape;13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07034" y="2104681"/>
              <a:ext cx="579116" cy="54680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3" name="Google Shape;133;p18"/>
            <p:cNvCxnSpPr/>
            <p:nvPr/>
          </p:nvCxnSpPr>
          <p:spPr>
            <a:xfrm flipH="1" rot="10800000">
              <a:off x="4541438" y="2651507"/>
              <a:ext cx="782700" cy="4335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18"/>
            <p:cNvCxnSpPr/>
            <p:nvPr/>
          </p:nvCxnSpPr>
          <p:spPr>
            <a:xfrm rot="10800000">
              <a:off x="4077799" y="2314607"/>
              <a:ext cx="448500" cy="7704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35" name="Google Shape;135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20499" y="1807732"/>
              <a:ext cx="683506" cy="546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999025" y="2858725"/>
              <a:ext cx="187475" cy="226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334075" y="2441762"/>
              <a:ext cx="187475" cy="226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8"/>
            <p:cNvSpPr/>
            <p:nvPr/>
          </p:nvSpPr>
          <p:spPr>
            <a:xfrm>
              <a:off x="4880700" y="2901200"/>
              <a:ext cx="68474" cy="198831"/>
            </a:xfrm>
            <a:custGeom>
              <a:rect b="b" l="l" r="r" t="t"/>
              <a:pathLst>
                <a:path extrusionOk="0" h="5250" w="1309">
                  <a:moveTo>
                    <a:pt x="1166" y="5250"/>
                  </a:moveTo>
                  <a:cubicBezTo>
                    <a:pt x="1166" y="3457"/>
                    <a:pt x="1739" y="434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39" name="Google Shape;139;p18"/>
            <p:cNvSpPr/>
            <p:nvPr/>
          </p:nvSpPr>
          <p:spPr>
            <a:xfrm rot="-6669458">
              <a:off x="4402153" y="2600387"/>
              <a:ext cx="68472" cy="198834"/>
            </a:xfrm>
            <a:custGeom>
              <a:rect b="b" l="l" r="r" t="t"/>
              <a:pathLst>
                <a:path extrusionOk="0" h="5250" w="1309">
                  <a:moveTo>
                    <a:pt x="1166" y="5250"/>
                  </a:moveTo>
                  <a:cubicBezTo>
                    <a:pt x="1166" y="3457"/>
                    <a:pt x="1739" y="434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pic>
        <p:nvPicPr>
          <p:cNvPr id="140" name="Google Shape;14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0738" y="4584425"/>
            <a:ext cx="2361575" cy="83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8"/>
          <p:cNvGrpSpPr/>
          <p:nvPr/>
        </p:nvGrpSpPr>
        <p:grpSpPr>
          <a:xfrm>
            <a:off x="1738200" y="749583"/>
            <a:ext cx="5667600" cy="553217"/>
            <a:chOff x="1738200" y="749583"/>
            <a:chExt cx="5667600" cy="553217"/>
          </a:xfrm>
        </p:grpSpPr>
        <p:sp>
          <p:nvSpPr>
            <p:cNvPr id="142" name="Google Shape;142;p18"/>
            <p:cNvSpPr/>
            <p:nvPr/>
          </p:nvSpPr>
          <p:spPr>
            <a:xfrm>
              <a:off x="1738200" y="755900"/>
              <a:ext cx="5667600" cy="5469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3" name="Google Shape;143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220487" y="806750"/>
              <a:ext cx="341950" cy="41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090238" y="749583"/>
              <a:ext cx="1936314" cy="469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311700" y="1304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Geometric Linear Transformation of </a:t>
            </a: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1" name="Google Shape;151;p19"/>
          <p:cNvGrpSpPr/>
          <p:nvPr/>
        </p:nvGrpSpPr>
        <p:grpSpPr>
          <a:xfrm>
            <a:off x="1380075" y="849936"/>
            <a:ext cx="1569048" cy="2072889"/>
            <a:chOff x="1380075" y="849936"/>
            <a:chExt cx="1569048" cy="2072889"/>
          </a:xfrm>
        </p:grpSpPr>
        <p:sp>
          <p:nvSpPr>
            <p:cNvPr id="152" name="Google Shape;152;p19"/>
            <p:cNvSpPr/>
            <p:nvPr/>
          </p:nvSpPr>
          <p:spPr>
            <a:xfrm>
              <a:off x="1775600" y="2111825"/>
              <a:ext cx="506100" cy="5061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19"/>
            <p:cNvGrpSpPr/>
            <p:nvPr/>
          </p:nvGrpSpPr>
          <p:grpSpPr>
            <a:xfrm>
              <a:off x="1568625" y="1567048"/>
              <a:ext cx="1380498" cy="1355777"/>
              <a:chOff x="1195375" y="1042573"/>
              <a:chExt cx="1380498" cy="1355777"/>
            </a:xfrm>
          </p:grpSpPr>
          <p:cxnSp>
            <p:nvCxnSpPr>
              <p:cNvPr id="154" name="Google Shape;154;p19"/>
              <p:cNvCxnSpPr/>
              <p:nvPr/>
            </p:nvCxnSpPr>
            <p:spPr>
              <a:xfrm>
                <a:off x="1195375" y="1585250"/>
                <a:ext cx="1145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19"/>
              <p:cNvCxnSpPr/>
              <p:nvPr/>
            </p:nvCxnSpPr>
            <p:spPr>
              <a:xfrm rot="10800000">
                <a:off x="1401875" y="1333950"/>
                <a:ext cx="0" cy="106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156" name="Google Shape;156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95073" y="1455061"/>
                <a:ext cx="180800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157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311473" y="1042573"/>
                <a:ext cx="180800" cy="229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8" name="Google Shape;158;p19"/>
            <p:cNvSpPr/>
            <p:nvPr/>
          </p:nvSpPr>
          <p:spPr>
            <a:xfrm>
              <a:off x="2257126" y="2090720"/>
              <a:ext cx="42300" cy="42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757687" y="2585935"/>
              <a:ext cx="42300" cy="42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0" name="Google Shape;16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80075" y="2412675"/>
              <a:ext cx="272150" cy="38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37327" y="1655425"/>
              <a:ext cx="204996" cy="38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9"/>
            <p:cNvSpPr/>
            <p:nvPr/>
          </p:nvSpPr>
          <p:spPr>
            <a:xfrm>
              <a:off x="1919200" y="1803475"/>
              <a:ext cx="68250" cy="540675"/>
            </a:xfrm>
            <a:custGeom>
              <a:rect b="b" l="l" r="r" t="t"/>
              <a:pathLst>
                <a:path extrusionOk="0" h="21627" w="2730">
                  <a:moveTo>
                    <a:pt x="0" y="0"/>
                  </a:moveTo>
                  <a:cubicBezTo>
                    <a:pt x="1414" y="7069"/>
                    <a:pt x="5267" y="16529"/>
                    <a:pt x="169" y="21627"/>
                  </a:cubicBezTo>
                </a:path>
              </a:pathLst>
            </a:cu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163" name="Google Shape;163;p19"/>
            <p:cNvSpPr/>
            <p:nvPr/>
          </p:nvSpPr>
          <p:spPr>
            <a:xfrm>
              <a:off x="2078263" y="1803475"/>
              <a:ext cx="68250" cy="540675"/>
            </a:xfrm>
            <a:custGeom>
              <a:rect b="b" l="l" r="r" t="t"/>
              <a:pathLst>
                <a:path extrusionOk="0" h="21627" w="2730">
                  <a:moveTo>
                    <a:pt x="0" y="0"/>
                  </a:moveTo>
                  <a:cubicBezTo>
                    <a:pt x="1414" y="7069"/>
                    <a:pt x="5267" y="16529"/>
                    <a:pt x="169" y="21627"/>
                  </a:cubicBezTo>
                </a:path>
              </a:pathLst>
            </a:cu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pic>
          <p:nvPicPr>
            <p:cNvPr id="164" name="Google Shape;164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598775" y="849936"/>
              <a:ext cx="709100" cy="595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" name="Google Shape;165;p19"/>
          <p:cNvGrpSpPr/>
          <p:nvPr/>
        </p:nvGrpSpPr>
        <p:grpSpPr>
          <a:xfrm>
            <a:off x="3915153" y="865237"/>
            <a:ext cx="1399323" cy="2143661"/>
            <a:chOff x="3915153" y="865238"/>
            <a:chExt cx="1399323" cy="2143661"/>
          </a:xfrm>
        </p:grpSpPr>
        <p:sp>
          <p:nvSpPr>
            <p:cNvPr id="166" name="Google Shape;166;p19"/>
            <p:cNvSpPr/>
            <p:nvPr/>
          </p:nvSpPr>
          <p:spPr>
            <a:xfrm>
              <a:off x="4345075" y="2091550"/>
              <a:ext cx="506100" cy="5061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19"/>
            <p:cNvGrpSpPr/>
            <p:nvPr/>
          </p:nvGrpSpPr>
          <p:grpSpPr>
            <a:xfrm>
              <a:off x="3915153" y="1511626"/>
              <a:ext cx="1399323" cy="1321977"/>
              <a:chOff x="462700" y="497698"/>
              <a:chExt cx="1399323" cy="1321977"/>
            </a:xfrm>
          </p:grpSpPr>
          <p:cxnSp>
            <p:nvCxnSpPr>
              <p:cNvPr id="168" name="Google Shape;168;p19"/>
              <p:cNvCxnSpPr/>
              <p:nvPr/>
            </p:nvCxnSpPr>
            <p:spPr>
              <a:xfrm>
                <a:off x="462700" y="1585243"/>
                <a:ext cx="1132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19"/>
              <p:cNvCxnSpPr/>
              <p:nvPr/>
            </p:nvCxnSpPr>
            <p:spPr>
              <a:xfrm rot="10800000">
                <a:off x="1401875" y="772075"/>
                <a:ext cx="0" cy="104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170" name="Google Shape;170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81223" y="1455123"/>
                <a:ext cx="180800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1" name="Google Shape;171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311448" y="497698"/>
                <a:ext cx="180800" cy="229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2" name="Google Shape;172;p19"/>
            <p:cNvSpPr/>
            <p:nvPr/>
          </p:nvSpPr>
          <p:spPr>
            <a:xfrm>
              <a:off x="4826601" y="2070445"/>
              <a:ext cx="42300" cy="42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4327162" y="2565660"/>
              <a:ext cx="42300" cy="42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4" name="Google Shape;174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896750" y="1870843"/>
              <a:ext cx="186725" cy="354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212013" y="2654773"/>
              <a:ext cx="247888" cy="354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9"/>
            <p:cNvSpPr/>
            <p:nvPr/>
          </p:nvSpPr>
          <p:spPr>
            <a:xfrm flipH="1" rot="5400000">
              <a:off x="4851231" y="2188031"/>
              <a:ext cx="68250" cy="540675"/>
            </a:xfrm>
            <a:custGeom>
              <a:rect b="b" l="l" r="r" t="t"/>
              <a:pathLst>
                <a:path extrusionOk="0" h="21627" w="2730">
                  <a:moveTo>
                    <a:pt x="0" y="0"/>
                  </a:moveTo>
                  <a:cubicBezTo>
                    <a:pt x="1414" y="7069"/>
                    <a:pt x="5267" y="16529"/>
                    <a:pt x="169" y="21627"/>
                  </a:cubicBezTo>
                </a:path>
              </a:pathLst>
            </a:cu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177" name="Google Shape;177;p19"/>
            <p:cNvSpPr/>
            <p:nvPr/>
          </p:nvSpPr>
          <p:spPr>
            <a:xfrm flipH="1" rot="5400000">
              <a:off x="4851231" y="2028969"/>
              <a:ext cx="68250" cy="540675"/>
            </a:xfrm>
            <a:custGeom>
              <a:rect b="b" l="l" r="r" t="t"/>
              <a:pathLst>
                <a:path extrusionOk="0" h="21627" w="2730">
                  <a:moveTo>
                    <a:pt x="0" y="0"/>
                  </a:moveTo>
                  <a:cubicBezTo>
                    <a:pt x="1414" y="7069"/>
                    <a:pt x="5267" y="16529"/>
                    <a:pt x="169" y="21627"/>
                  </a:cubicBezTo>
                </a:path>
              </a:pathLst>
            </a:cu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pic>
          <p:nvPicPr>
            <p:cNvPr id="178" name="Google Shape;178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260263" y="865238"/>
              <a:ext cx="709100" cy="5954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" name="Google Shape;179;p19"/>
          <p:cNvGrpSpPr/>
          <p:nvPr/>
        </p:nvGrpSpPr>
        <p:grpSpPr>
          <a:xfrm>
            <a:off x="6537275" y="775561"/>
            <a:ext cx="1404249" cy="2281876"/>
            <a:chOff x="6537275" y="775561"/>
            <a:chExt cx="1404249" cy="2281876"/>
          </a:xfrm>
        </p:grpSpPr>
        <p:sp>
          <p:nvSpPr>
            <p:cNvPr id="180" name="Google Shape;180;p19"/>
            <p:cNvSpPr/>
            <p:nvPr/>
          </p:nvSpPr>
          <p:spPr>
            <a:xfrm>
              <a:off x="6767525" y="2075825"/>
              <a:ext cx="756600" cy="5061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1" name="Google Shape;181;p19"/>
            <p:cNvCxnSpPr/>
            <p:nvPr/>
          </p:nvCxnSpPr>
          <p:spPr>
            <a:xfrm>
              <a:off x="6602600" y="2581925"/>
              <a:ext cx="1104000" cy="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9"/>
            <p:cNvCxnSpPr/>
            <p:nvPr/>
          </p:nvCxnSpPr>
          <p:spPr>
            <a:xfrm rot="10800000">
              <a:off x="6767525" y="1768775"/>
              <a:ext cx="0" cy="10131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83" name="Google Shape;18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60723" y="2451736"/>
              <a:ext cx="180800" cy="26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77098" y="1494373"/>
              <a:ext cx="180800" cy="229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19"/>
            <p:cNvSpPr/>
            <p:nvPr/>
          </p:nvSpPr>
          <p:spPr>
            <a:xfrm>
              <a:off x="6746376" y="2049045"/>
              <a:ext cx="42300" cy="42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7498722" y="2560707"/>
              <a:ext cx="42300" cy="42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7" name="Google Shape;187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395938" y="2603000"/>
              <a:ext cx="247875" cy="4544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537275" y="1905868"/>
              <a:ext cx="186725" cy="354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835924" y="775561"/>
              <a:ext cx="619789" cy="5954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0" name="Google Shape;190;p19"/>
            <p:cNvCxnSpPr/>
            <p:nvPr/>
          </p:nvCxnSpPr>
          <p:spPr>
            <a:xfrm>
              <a:off x="6932575" y="2412375"/>
              <a:ext cx="439200" cy="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1" name="Google Shape;191;p19"/>
            <p:cNvCxnSpPr/>
            <p:nvPr/>
          </p:nvCxnSpPr>
          <p:spPr>
            <a:xfrm>
              <a:off x="6926225" y="2242825"/>
              <a:ext cx="439200" cy="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2" name="Google Shape;192;p19"/>
          <p:cNvGrpSpPr/>
          <p:nvPr/>
        </p:nvGrpSpPr>
        <p:grpSpPr>
          <a:xfrm>
            <a:off x="5456625" y="3164475"/>
            <a:ext cx="1401273" cy="2263825"/>
            <a:chOff x="5456625" y="3164475"/>
            <a:chExt cx="1401273" cy="2263825"/>
          </a:xfrm>
        </p:grpSpPr>
        <p:cxnSp>
          <p:nvCxnSpPr>
            <p:cNvPr id="193" name="Google Shape;193;p19"/>
            <p:cNvCxnSpPr/>
            <p:nvPr/>
          </p:nvCxnSpPr>
          <p:spPr>
            <a:xfrm>
              <a:off x="5488725" y="4979125"/>
              <a:ext cx="1134300" cy="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9"/>
            <p:cNvCxnSpPr/>
            <p:nvPr/>
          </p:nvCxnSpPr>
          <p:spPr>
            <a:xfrm rot="10800000">
              <a:off x="5683900" y="4165825"/>
              <a:ext cx="0" cy="9918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95" name="Google Shape;19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77098" y="4848936"/>
              <a:ext cx="180800" cy="26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93473" y="3891573"/>
              <a:ext cx="180800" cy="22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1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5519616" y="3164475"/>
              <a:ext cx="619800" cy="6060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19"/>
            <p:cNvSpPr/>
            <p:nvPr/>
          </p:nvSpPr>
          <p:spPr>
            <a:xfrm>
              <a:off x="6054067" y="4958279"/>
              <a:ext cx="42300" cy="42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5661616" y="4958279"/>
              <a:ext cx="42300" cy="42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19"/>
            <p:cNvCxnSpPr>
              <a:stCxn id="199" idx="6"/>
              <a:endCxn id="198" idx="2"/>
            </p:cNvCxnSpPr>
            <p:nvPr/>
          </p:nvCxnSpPr>
          <p:spPr>
            <a:xfrm>
              <a:off x="5703916" y="4979429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9"/>
            <p:cNvCxnSpPr/>
            <p:nvPr/>
          </p:nvCxnSpPr>
          <p:spPr>
            <a:xfrm rot="5400000">
              <a:off x="5744150" y="4664900"/>
              <a:ext cx="439200" cy="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2" name="Google Shape;202;p19"/>
            <p:cNvCxnSpPr/>
            <p:nvPr/>
          </p:nvCxnSpPr>
          <p:spPr>
            <a:xfrm rot="5400000">
              <a:off x="5574600" y="4658550"/>
              <a:ext cx="439200" cy="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03" name="Google Shape;203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72727" y="5039500"/>
              <a:ext cx="204996" cy="38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1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5456625" y="5039511"/>
              <a:ext cx="205000" cy="3887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p19"/>
          <p:cNvGrpSpPr/>
          <p:nvPr/>
        </p:nvGrpSpPr>
        <p:grpSpPr>
          <a:xfrm>
            <a:off x="2495675" y="3164475"/>
            <a:ext cx="1679848" cy="2345175"/>
            <a:chOff x="2495675" y="3164475"/>
            <a:chExt cx="1679848" cy="2345175"/>
          </a:xfrm>
        </p:grpSpPr>
        <p:grpSp>
          <p:nvGrpSpPr>
            <p:cNvPr id="206" name="Google Shape;206;p19"/>
            <p:cNvGrpSpPr/>
            <p:nvPr/>
          </p:nvGrpSpPr>
          <p:grpSpPr>
            <a:xfrm>
              <a:off x="2495675" y="3164475"/>
              <a:ext cx="1679848" cy="2345175"/>
              <a:chOff x="2495675" y="3164475"/>
              <a:chExt cx="1679848" cy="2345175"/>
            </a:xfrm>
          </p:grpSpPr>
          <p:cxnSp>
            <p:nvCxnSpPr>
              <p:cNvPr id="207" name="Google Shape;207;p19"/>
              <p:cNvCxnSpPr/>
              <p:nvPr/>
            </p:nvCxnSpPr>
            <p:spPr>
              <a:xfrm>
                <a:off x="2495675" y="5058650"/>
                <a:ext cx="1422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19"/>
              <p:cNvCxnSpPr/>
              <p:nvPr/>
            </p:nvCxnSpPr>
            <p:spPr>
              <a:xfrm rot="10800000">
                <a:off x="3001525" y="4245325"/>
                <a:ext cx="0" cy="98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pic>
            <p:nvPicPr>
              <p:cNvPr id="209" name="Google Shape;209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994723" y="4928461"/>
                <a:ext cx="180800" cy="260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911098" y="3971098"/>
                <a:ext cx="180800" cy="229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" name="Google Shape;211;p19"/>
              <p:cNvSpPr/>
              <p:nvPr/>
            </p:nvSpPr>
            <p:spPr>
              <a:xfrm flipH="1">
                <a:off x="2815100" y="4573975"/>
                <a:ext cx="647700" cy="485700"/>
              </a:xfrm>
              <a:prstGeom prst="parallelogram">
                <a:avLst>
                  <a:gd fmla="val 39427" name="adj"/>
                </a:avLst>
              </a:prstGeom>
              <a:solidFill>
                <a:srgbClr val="000000">
                  <a:alpha val="730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2" name="Google Shape;212;p19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2784392" y="3164475"/>
                <a:ext cx="709100" cy="6812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19"/>
              <p:cNvSpPr/>
              <p:nvPr/>
            </p:nvSpPr>
            <p:spPr>
              <a:xfrm>
                <a:off x="2801672" y="4567631"/>
                <a:ext cx="42300" cy="42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3432392" y="5033279"/>
                <a:ext cx="42300" cy="42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5" name="Google Shape;215;p1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351052" y="5120850"/>
                <a:ext cx="204996" cy="3888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16" name="Google Shape;216;p19"/>
              <p:cNvCxnSpPr/>
              <p:nvPr/>
            </p:nvCxnSpPr>
            <p:spPr>
              <a:xfrm rot="10800000">
                <a:off x="3462800" y="4901600"/>
                <a:ext cx="439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D7E6B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7" name="Google Shape;217;p19"/>
              <p:cNvCxnSpPr/>
              <p:nvPr/>
            </p:nvCxnSpPr>
            <p:spPr>
              <a:xfrm rot="10800000">
                <a:off x="3469150" y="4732050"/>
                <a:ext cx="439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D7E6B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pic>
          <p:nvPicPr>
            <p:cNvPr id="218" name="Google Shape;218;p19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2495675" y="4356550"/>
              <a:ext cx="241327" cy="442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311700" y="1304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Onto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25" name="Google Shape;225;p20"/>
          <p:cNvGrpSpPr/>
          <p:nvPr/>
        </p:nvGrpSpPr>
        <p:grpSpPr>
          <a:xfrm>
            <a:off x="1730825" y="641150"/>
            <a:ext cx="5667600" cy="910800"/>
            <a:chOff x="1730825" y="641150"/>
            <a:chExt cx="5667600" cy="910800"/>
          </a:xfrm>
        </p:grpSpPr>
        <p:sp>
          <p:nvSpPr>
            <p:cNvPr id="226" name="Google Shape;226;p20"/>
            <p:cNvSpPr/>
            <p:nvPr/>
          </p:nvSpPr>
          <p:spPr>
            <a:xfrm>
              <a:off x="1730825" y="641150"/>
              <a:ext cx="5667600" cy="8787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 txBox="1"/>
            <p:nvPr/>
          </p:nvSpPr>
          <p:spPr>
            <a:xfrm>
              <a:off x="1916825" y="641150"/>
              <a:ext cx="5338800" cy="9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A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mapping 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: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→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is said to be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onto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if each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in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is the image of </a:t>
              </a:r>
              <a:r>
                <a:rPr i="1" lang="ko" sz="1800">
                  <a:solidFill>
                    <a:srgbClr val="DD7E6B"/>
                  </a:solidFill>
                  <a:latin typeface="Georgia"/>
                  <a:ea typeface="Georgia"/>
                  <a:cs typeface="Georgia"/>
                  <a:sym typeface="Georgia"/>
                </a:rPr>
                <a:t>at least one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in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endParaRPr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28" name="Google Shape;228;p20"/>
          <p:cNvGrpSpPr/>
          <p:nvPr/>
        </p:nvGrpSpPr>
        <p:grpSpPr>
          <a:xfrm>
            <a:off x="1193125" y="1759200"/>
            <a:ext cx="2856900" cy="875700"/>
            <a:chOff x="1193125" y="1759200"/>
            <a:chExt cx="2856900" cy="875700"/>
          </a:xfrm>
        </p:grpSpPr>
        <p:sp>
          <p:nvSpPr>
            <p:cNvPr id="229" name="Google Shape;229;p20"/>
            <p:cNvSpPr/>
            <p:nvPr/>
          </p:nvSpPr>
          <p:spPr>
            <a:xfrm rot="-5400000">
              <a:off x="2183725" y="768600"/>
              <a:ext cx="875700" cy="2856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0"/>
            <p:cNvSpPr txBox="1"/>
            <p:nvPr/>
          </p:nvSpPr>
          <p:spPr>
            <a:xfrm>
              <a:off x="1311925" y="1973900"/>
              <a:ext cx="2738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Does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map</a:t>
              </a:r>
              <a:r>
                <a:rPr i="1"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onto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?</a:t>
              </a:r>
              <a:endParaRPr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31" name="Google Shape;231;p20"/>
          <p:cNvGrpSpPr/>
          <p:nvPr/>
        </p:nvGrpSpPr>
        <p:grpSpPr>
          <a:xfrm>
            <a:off x="4251675" y="1761425"/>
            <a:ext cx="3474096" cy="910800"/>
            <a:chOff x="4251675" y="1761425"/>
            <a:chExt cx="3474096" cy="910800"/>
          </a:xfrm>
        </p:grpSpPr>
        <p:sp>
          <p:nvSpPr>
            <p:cNvPr id="232" name="Google Shape;232;p20"/>
            <p:cNvSpPr/>
            <p:nvPr/>
          </p:nvSpPr>
          <p:spPr>
            <a:xfrm rot="5400000">
              <a:off x="5500575" y="515375"/>
              <a:ext cx="883200" cy="3381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 txBox="1"/>
            <p:nvPr/>
          </p:nvSpPr>
          <p:spPr>
            <a:xfrm>
              <a:off x="4257471" y="1761425"/>
              <a:ext cx="3468300" cy="9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Does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</a:t>
              </a:r>
              <a:r>
                <a:rPr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have </a:t>
              </a:r>
              <a:r>
                <a:rPr i="1"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at least one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solution for each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in</a:t>
              </a:r>
              <a:r>
                <a:rPr lang="ko" sz="1800">
                  <a:solidFill>
                    <a:srgbClr val="FFF2CC"/>
                  </a:solidFill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?</a:t>
              </a:r>
              <a:endParaRPr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34" name="Google Shape;234;p20"/>
          <p:cNvGrpSpPr/>
          <p:nvPr/>
        </p:nvGrpSpPr>
        <p:grpSpPr>
          <a:xfrm>
            <a:off x="548699" y="3048200"/>
            <a:ext cx="3029908" cy="1626833"/>
            <a:chOff x="548699" y="3048200"/>
            <a:chExt cx="3029908" cy="1626833"/>
          </a:xfrm>
        </p:grpSpPr>
        <p:grpSp>
          <p:nvGrpSpPr>
            <p:cNvPr id="235" name="Google Shape;235;p20"/>
            <p:cNvGrpSpPr/>
            <p:nvPr/>
          </p:nvGrpSpPr>
          <p:grpSpPr>
            <a:xfrm>
              <a:off x="548699" y="3393775"/>
              <a:ext cx="1169210" cy="1281258"/>
              <a:chOff x="2479164" y="3029075"/>
              <a:chExt cx="1434086" cy="1571325"/>
            </a:xfrm>
          </p:grpSpPr>
          <p:sp>
            <p:nvSpPr>
              <p:cNvPr id="236" name="Google Shape;236;p20"/>
              <p:cNvSpPr/>
              <p:nvPr/>
            </p:nvSpPr>
            <p:spPr>
              <a:xfrm>
                <a:off x="2479175" y="3029075"/>
                <a:ext cx="1434075" cy="1571325"/>
              </a:xfrm>
              <a:custGeom>
                <a:rect b="b" l="l" r="r" t="t"/>
                <a:pathLst>
                  <a:path extrusionOk="0" h="62853" w="57363">
                    <a:moveTo>
                      <a:pt x="0" y="13820"/>
                    </a:moveTo>
                    <a:lnTo>
                      <a:pt x="758" y="62853"/>
                    </a:lnTo>
                    <a:lnTo>
                      <a:pt x="57363" y="34456"/>
                    </a:lnTo>
                    <a:lnTo>
                      <a:pt x="57174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37" name="Google Shape;237;p20"/>
              <p:cNvSpPr txBox="1"/>
              <p:nvPr/>
            </p:nvSpPr>
            <p:spPr>
              <a:xfrm>
                <a:off x="2479164" y="4083833"/>
                <a:ext cx="672900" cy="34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ℝ</a:t>
                </a:r>
                <a:r>
                  <a:rPr baseline="30000"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i="1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38" name="Google Shape;238;p20"/>
            <p:cNvCxnSpPr/>
            <p:nvPr/>
          </p:nvCxnSpPr>
          <p:spPr>
            <a:xfrm>
              <a:off x="2883971" y="4088435"/>
              <a:ext cx="694636" cy="154355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9" name="Google Shape;239;p20"/>
            <p:cNvSpPr/>
            <p:nvPr/>
          </p:nvSpPr>
          <p:spPr>
            <a:xfrm>
              <a:off x="2868521" y="3428511"/>
              <a:ext cx="559520" cy="1146187"/>
            </a:xfrm>
            <a:custGeom>
              <a:rect b="b" l="l" r="r" t="t"/>
              <a:pathLst>
                <a:path extrusionOk="0" h="56227" w="27451">
                  <a:moveTo>
                    <a:pt x="1136" y="0"/>
                  </a:moveTo>
                  <a:lnTo>
                    <a:pt x="0" y="31615"/>
                  </a:lnTo>
                  <a:lnTo>
                    <a:pt x="25747" y="56227"/>
                  </a:lnTo>
                  <a:lnTo>
                    <a:pt x="27451" y="11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cxnSp>
          <p:nvCxnSpPr>
            <p:cNvPr id="240" name="Google Shape;240;p20"/>
            <p:cNvCxnSpPr/>
            <p:nvPr/>
          </p:nvCxnSpPr>
          <p:spPr>
            <a:xfrm flipH="1">
              <a:off x="2617735" y="3440090"/>
              <a:ext cx="273941" cy="219913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20"/>
            <p:cNvCxnSpPr/>
            <p:nvPr/>
          </p:nvCxnSpPr>
          <p:spPr>
            <a:xfrm>
              <a:off x="2621567" y="3671643"/>
              <a:ext cx="0" cy="825837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20"/>
            <p:cNvCxnSpPr/>
            <p:nvPr/>
          </p:nvCxnSpPr>
          <p:spPr>
            <a:xfrm>
              <a:off x="2629292" y="4489795"/>
              <a:ext cx="760186" cy="80969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20"/>
            <p:cNvCxnSpPr/>
            <p:nvPr/>
          </p:nvCxnSpPr>
          <p:spPr>
            <a:xfrm flipH="1">
              <a:off x="2621567" y="4080709"/>
              <a:ext cx="258532" cy="409005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20"/>
            <p:cNvCxnSpPr/>
            <p:nvPr/>
          </p:nvCxnSpPr>
          <p:spPr>
            <a:xfrm flipH="1">
              <a:off x="2903274" y="3423129"/>
              <a:ext cx="671400" cy="16145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20"/>
            <p:cNvCxnSpPr/>
            <p:nvPr/>
          </p:nvCxnSpPr>
          <p:spPr>
            <a:xfrm flipH="1">
              <a:off x="3428164" y="3413059"/>
              <a:ext cx="146509" cy="258563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20"/>
            <p:cNvCxnSpPr/>
            <p:nvPr/>
          </p:nvCxnSpPr>
          <p:spPr>
            <a:xfrm flipH="1">
              <a:off x="3397345" y="4242790"/>
              <a:ext cx="177328" cy="328035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20"/>
            <p:cNvCxnSpPr/>
            <p:nvPr/>
          </p:nvCxnSpPr>
          <p:spPr>
            <a:xfrm>
              <a:off x="3574673" y="3426310"/>
              <a:ext cx="0" cy="825837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0"/>
            <p:cNvCxnSpPr/>
            <p:nvPr/>
          </p:nvCxnSpPr>
          <p:spPr>
            <a:xfrm flipH="1">
              <a:off x="3393269" y="3671643"/>
              <a:ext cx="38645" cy="899223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0"/>
            <p:cNvCxnSpPr/>
            <p:nvPr/>
          </p:nvCxnSpPr>
          <p:spPr>
            <a:xfrm flipH="1">
              <a:off x="2876226" y="3440090"/>
              <a:ext cx="19323" cy="652157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0" name="Google Shape;250;p20"/>
            <p:cNvSpPr txBox="1"/>
            <p:nvPr/>
          </p:nvSpPr>
          <p:spPr>
            <a:xfrm>
              <a:off x="2667980" y="4307149"/>
              <a:ext cx="5211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i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1" name="Google Shape;251;p20"/>
            <p:cNvCxnSpPr/>
            <p:nvPr/>
          </p:nvCxnSpPr>
          <p:spPr>
            <a:xfrm flipH="1">
              <a:off x="3138375" y="3289600"/>
              <a:ext cx="50700" cy="5277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52" name="Google Shape;25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77190" y="3463798"/>
              <a:ext cx="177328" cy="200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20"/>
            <p:cNvSpPr/>
            <p:nvPr/>
          </p:nvSpPr>
          <p:spPr>
            <a:xfrm>
              <a:off x="1807826" y="3723225"/>
              <a:ext cx="671675" cy="128165"/>
            </a:xfrm>
            <a:custGeom>
              <a:rect b="b" l="l" r="r" t="t"/>
              <a:pathLst>
                <a:path extrusionOk="0" h="10471" w="97309">
                  <a:moveTo>
                    <a:pt x="0" y="10471"/>
                  </a:moveTo>
                  <a:cubicBezTo>
                    <a:pt x="18011" y="-1531"/>
                    <a:pt x="42562" y="-429"/>
                    <a:pt x="64179" y="627"/>
                  </a:cubicBezTo>
                  <a:cubicBezTo>
                    <a:pt x="75494" y="1179"/>
                    <a:pt x="90510" y="-862"/>
                    <a:pt x="97309" y="8199"/>
                  </a:cubicBezTo>
                </a:path>
              </a:pathLst>
            </a:custGeom>
            <a:noFill/>
            <a:ln cap="flat" cmpd="sng" w="19050">
              <a:solidFill>
                <a:srgbClr val="6FA8DC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254" name="Google Shape;254;p20"/>
            <p:cNvSpPr txBox="1"/>
            <p:nvPr/>
          </p:nvSpPr>
          <p:spPr>
            <a:xfrm>
              <a:off x="2785875" y="3048200"/>
              <a:ext cx="7557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range </a:t>
              </a:r>
              <a:endParaRPr/>
            </a:p>
          </p:txBody>
        </p:sp>
        <p:cxnSp>
          <p:nvCxnSpPr>
            <p:cNvPr id="255" name="Google Shape;255;p20"/>
            <p:cNvCxnSpPr/>
            <p:nvPr/>
          </p:nvCxnSpPr>
          <p:spPr>
            <a:xfrm rot="10800000">
              <a:off x="2606528" y="3667914"/>
              <a:ext cx="814200" cy="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6" name="Google Shape;256;p20"/>
          <p:cNvGrpSpPr/>
          <p:nvPr/>
        </p:nvGrpSpPr>
        <p:grpSpPr>
          <a:xfrm>
            <a:off x="4578674" y="3061250"/>
            <a:ext cx="2992876" cy="1626833"/>
            <a:chOff x="4578674" y="3061250"/>
            <a:chExt cx="2992876" cy="1626833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4578674" y="3406825"/>
              <a:ext cx="1169210" cy="1281258"/>
              <a:chOff x="2479164" y="3029075"/>
              <a:chExt cx="1434086" cy="1571325"/>
            </a:xfrm>
          </p:grpSpPr>
          <p:sp>
            <p:nvSpPr>
              <p:cNvPr id="258" name="Google Shape;258;p20"/>
              <p:cNvSpPr/>
              <p:nvPr/>
            </p:nvSpPr>
            <p:spPr>
              <a:xfrm>
                <a:off x="2479175" y="3029075"/>
                <a:ext cx="1434075" cy="1571325"/>
              </a:xfrm>
              <a:custGeom>
                <a:rect b="b" l="l" r="r" t="t"/>
                <a:pathLst>
                  <a:path extrusionOk="0" h="62853" w="57363">
                    <a:moveTo>
                      <a:pt x="0" y="13820"/>
                    </a:moveTo>
                    <a:lnTo>
                      <a:pt x="758" y="62853"/>
                    </a:lnTo>
                    <a:lnTo>
                      <a:pt x="57363" y="34456"/>
                    </a:lnTo>
                    <a:lnTo>
                      <a:pt x="57174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59" name="Google Shape;259;p20"/>
              <p:cNvSpPr txBox="1"/>
              <p:nvPr/>
            </p:nvSpPr>
            <p:spPr>
              <a:xfrm>
                <a:off x="2479164" y="4083833"/>
                <a:ext cx="672900" cy="34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ℝ</a:t>
                </a:r>
                <a:r>
                  <a:rPr baseline="30000"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i="1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60" name="Google Shape;260;p20"/>
            <p:cNvSpPr/>
            <p:nvPr/>
          </p:nvSpPr>
          <p:spPr>
            <a:xfrm>
              <a:off x="6898496" y="3441561"/>
              <a:ext cx="559520" cy="1146187"/>
            </a:xfrm>
            <a:custGeom>
              <a:rect b="b" l="l" r="r" t="t"/>
              <a:pathLst>
                <a:path extrusionOk="0" h="56227" w="27451">
                  <a:moveTo>
                    <a:pt x="1136" y="0"/>
                  </a:moveTo>
                  <a:lnTo>
                    <a:pt x="0" y="31615"/>
                  </a:lnTo>
                  <a:lnTo>
                    <a:pt x="25747" y="56227"/>
                  </a:lnTo>
                  <a:lnTo>
                    <a:pt x="27451" y="11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1" name="Google Shape;261;p20"/>
            <p:cNvSpPr txBox="1"/>
            <p:nvPr/>
          </p:nvSpPr>
          <p:spPr>
            <a:xfrm>
              <a:off x="6980555" y="4026049"/>
              <a:ext cx="5211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i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2" name="Google Shape;262;p20"/>
            <p:cNvCxnSpPr/>
            <p:nvPr/>
          </p:nvCxnSpPr>
          <p:spPr>
            <a:xfrm flipH="1">
              <a:off x="7168350" y="3302650"/>
              <a:ext cx="50700" cy="5277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63" name="Google Shape;26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25440" y="3474085"/>
              <a:ext cx="177328" cy="2002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20"/>
            <p:cNvSpPr/>
            <p:nvPr/>
          </p:nvSpPr>
          <p:spPr>
            <a:xfrm>
              <a:off x="5956076" y="3733513"/>
              <a:ext cx="671675" cy="128165"/>
            </a:xfrm>
            <a:custGeom>
              <a:rect b="b" l="l" r="r" t="t"/>
              <a:pathLst>
                <a:path extrusionOk="0" h="10471" w="97309">
                  <a:moveTo>
                    <a:pt x="0" y="10471"/>
                  </a:moveTo>
                  <a:cubicBezTo>
                    <a:pt x="18011" y="-1531"/>
                    <a:pt x="42562" y="-429"/>
                    <a:pt x="64179" y="627"/>
                  </a:cubicBezTo>
                  <a:cubicBezTo>
                    <a:pt x="75494" y="1179"/>
                    <a:pt x="90510" y="-862"/>
                    <a:pt x="97309" y="8199"/>
                  </a:cubicBezTo>
                </a:path>
              </a:pathLst>
            </a:custGeom>
            <a:noFill/>
            <a:ln cap="flat" cmpd="sng" w="19050">
              <a:solidFill>
                <a:srgbClr val="6FA8DC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265" name="Google Shape;265;p20"/>
            <p:cNvSpPr txBox="1"/>
            <p:nvPr/>
          </p:nvSpPr>
          <p:spPr>
            <a:xfrm>
              <a:off x="6815850" y="3061250"/>
              <a:ext cx="7557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range </a:t>
              </a:r>
              <a:endParaRPr/>
            </a:p>
          </p:txBody>
        </p:sp>
      </p:grpSp>
      <p:sp>
        <p:nvSpPr>
          <p:cNvPr id="266" name="Google Shape;266;p20"/>
          <p:cNvSpPr txBox="1"/>
          <p:nvPr/>
        </p:nvSpPr>
        <p:spPr>
          <a:xfrm>
            <a:off x="1243213" y="4851650"/>
            <a:ext cx="1845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is </a:t>
            </a: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onto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5571300" y="4851650"/>
            <a:ext cx="1485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is </a:t>
            </a: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onto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3" name="Google Shape;273;p21"/>
          <p:cNvSpPr txBox="1"/>
          <p:nvPr/>
        </p:nvSpPr>
        <p:spPr>
          <a:xfrm>
            <a:off x="311700" y="1304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One-to-one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74" name="Google Shape;274;p21"/>
          <p:cNvGrpSpPr/>
          <p:nvPr/>
        </p:nvGrpSpPr>
        <p:grpSpPr>
          <a:xfrm>
            <a:off x="1730825" y="641150"/>
            <a:ext cx="5524800" cy="910800"/>
            <a:chOff x="1730825" y="641150"/>
            <a:chExt cx="5524800" cy="910800"/>
          </a:xfrm>
        </p:grpSpPr>
        <p:sp>
          <p:nvSpPr>
            <p:cNvPr id="275" name="Google Shape;275;p21"/>
            <p:cNvSpPr/>
            <p:nvPr/>
          </p:nvSpPr>
          <p:spPr>
            <a:xfrm>
              <a:off x="1730825" y="641150"/>
              <a:ext cx="5524800" cy="8787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 txBox="1"/>
            <p:nvPr/>
          </p:nvSpPr>
          <p:spPr>
            <a:xfrm>
              <a:off x="1916825" y="641150"/>
              <a:ext cx="5338800" cy="9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A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mapping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: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→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is said to be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one-to-one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if each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in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is the image of </a:t>
              </a:r>
              <a:r>
                <a:rPr i="1" lang="ko" sz="1800">
                  <a:solidFill>
                    <a:srgbClr val="DD7E6B"/>
                  </a:solidFill>
                  <a:latin typeface="Georgia"/>
                  <a:ea typeface="Georgia"/>
                  <a:cs typeface="Georgia"/>
                  <a:sym typeface="Georgia"/>
                </a:rPr>
                <a:t>at most one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in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endParaRPr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77" name="Google Shape;277;p21"/>
          <p:cNvGrpSpPr/>
          <p:nvPr/>
        </p:nvGrpSpPr>
        <p:grpSpPr>
          <a:xfrm>
            <a:off x="1193125" y="1759200"/>
            <a:ext cx="2856900" cy="875700"/>
            <a:chOff x="1193125" y="1759200"/>
            <a:chExt cx="2856900" cy="875700"/>
          </a:xfrm>
        </p:grpSpPr>
        <p:sp>
          <p:nvSpPr>
            <p:cNvPr id="278" name="Google Shape;278;p21"/>
            <p:cNvSpPr/>
            <p:nvPr/>
          </p:nvSpPr>
          <p:spPr>
            <a:xfrm rot="-5400000">
              <a:off x="2183725" y="768600"/>
              <a:ext cx="875700" cy="2856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 txBox="1"/>
            <p:nvPr/>
          </p:nvSpPr>
          <p:spPr>
            <a:xfrm>
              <a:off x="1590025" y="1980425"/>
              <a:ext cx="2063100" cy="4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Is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one-to-one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?</a:t>
              </a:r>
              <a:endParaRPr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80" name="Google Shape;280;p21"/>
          <p:cNvGrpSpPr/>
          <p:nvPr/>
        </p:nvGrpSpPr>
        <p:grpSpPr>
          <a:xfrm>
            <a:off x="4251675" y="1761425"/>
            <a:ext cx="3474096" cy="910800"/>
            <a:chOff x="4251675" y="1761425"/>
            <a:chExt cx="3474096" cy="910800"/>
          </a:xfrm>
        </p:grpSpPr>
        <p:sp>
          <p:nvSpPr>
            <p:cNvPr id="281" name="Google Shape;281;p21"/>
            <p:cNvSpPr/>
            <p:nvPr/>
          </p:nvSpPr>
          <p:spPr>
            <a:xfrm rot="5400000">
              <a:off x="5500575" y="515375"/>
              <a:ext cx="883200" cy="3381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 txBox="1"/>
            <p:nvPr/>
          </p:nvSpPr>
          <p:spPr>
            <a:xfrm>
              <a:off x="4257471" y="1761425"/>
              <a:ext cx="3468300" cy="9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Does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</a:t>
              </a:r>
              <a:r>
                <a:rPr lang="ko" sz="1800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have </a:t>
              </a:r>
              <a:r>
                <a:rPr i="1"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either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a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unique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solution or </a:t>
              </a: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none </a:t>
              </a:r>
              <a:r>
                <a:rPr lang="ko" sz="1800">
                  <a:solidFill>
                    <a:srgbClr val="FFF2CC"/>
                  </a:solidFill>
                  <a:latin typeface="Georgia"/>
                  <a:ea typeface="Georgia"/>
                  <a:cs typeface="Georgia"/>
                  <a:sym typeface="Georgia"/>
                </a:rPr>
                <a:t>at all?</a:t>
              </a:r>
              <a:endParaRPr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283" name="Google Shape;283;p21"/>
          <p:cNvSpPr txBox="1"/>
          <p:nvPr/>
        </p:nvSpPr>
        <p:spPr>
          <a:xfrm>
            <a:off x="1243225" y="4851650"/>
            <a:ext cx="2241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is </a:t>
            </a: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one-to-one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84" name="Google Shape;284;p21"/>
          <p:cNvGrpSpPr/>
          <p:nvPr/>
        </p:nvGrpSpPr>
        <p:grpSpPr>
          <a:xfrm>
            <a:off x="548699" y="3048200"/>
            <a:ext cx="3029773" cy="1626833"/>
            <a:chOff x="548699" y="3048200"/>
            <a:chExt cx="3029773" cy="1626833"/>
          </a:xfrm>
        </p:grpSpPr>
        <p:grpSp>
          <p:nvGrpSpPr>
            <p:cNvPr id="285" name="Google Shape;285;p21"/>
            <p:cNvGrpSpPr/>
            <p:nvPr/>
          </p:nvGrpSpPr>
          <p:grpSpPr>
            <a:xfrm>
              <a:off x="548699" y="3393775"/>
              <a:ext cx="1169210" cy="1281258"/>
              <a:chOff x="2479164" y="3029075"/>
              <a:chExt cx="1434086" cy="1571325"/>
            </a:xfrm>
          </p:grpSpPr>
          <p:sp>
            <p:nvSpPr>
              <p:cNvPr id="286" name="Google Shape;286;p21"/>
              <p:cNvSpPr/>
              <p:nvPr/>
            </p:nvSpPr>
            <p:spPr>
              <a:xfrm>
                <a:off x="2479175" y="3029075"/>
                <a:ext cx="1434075" cy="1571325"/>
              </a:xfrm>
              <a:custGeom>
                <a:rect b="b" l="l" r="r" t="t"/>
                <a:pathLst>
                  <a:path extrusionOk="0" h="62853" w="57363">
                    <a:moveTo>
                      <a:pt x="0" y="13820"/>
                    </a:moveTo>
                    <a:lnTo>
                      <a:pt x="758" y="62853"/>
                    </a:lnTo>
                    <a:lnTo>
                      <a:pt x="57363" y="34456"/>
                    </a:lnTo>
                    <a:lnTo>
                      <a:pt x="57174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87" name="Google Shape;287;p21"/>
              <p:cNvSpPr txBox="1"/>
              <p:nvPr/>
            </p:nvSpPr>
            <p:spPr>
              <a:xfrm>
                <a:off x="2479164" y="4083833"/>
                <a:ext cx="672900" cy="34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ℝ</a:t>
                </a:r>
                <a:r>
                  <a:rPr baseline="30000"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i="1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88" name="Google Shape;288;p21"/>
            <p:cNvCxnSpPr/>
            <p:nvPr/>
          </p:nvCxnSpPr>
          <p:spPr>
            <a:xfrm>
              <a:off x="2883971" y="4088435"/>
              <a:ext cx="694500" cy="1545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9" name="Google Shape;289;p21"/>
            <p:cNvSpPr/>
            <p:nvPr/>
          </p:nvSpPr>
          <p:spPr>
            <a:xfrm>
              <a:off x="2868521" y="3428511"/>
              <a:ext cx="559520" cy="1146187"/>
            </a:xfrm>
            <a:custGeom>
              <a:rect b="b" l="l" r="r" t="t"/>
              <a:pathLst>
                <a:path extrusionOk="0" h="56227" w="27451">
                  <a:moveTo>
                    <a:pt x="1136" y="0"/>
                  </a:moveTo>
                  <a:lnTo>
                    <a:pt x="0" y="31615"/>
                  </a:lnTo>
                  <a:lnTo>
                    <a:pt x="25747" y="56227"/>
                  </a:lnTo>
                  <a:lnTo>
                    <a:pt x="27451" y="11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cxnSp>
          <p:nvCxnSpPr>
            <p:cNvPr id="290" name="Google Shape;290;p21"/>
            <p:cNvCxnSpPr/>
            <p:nvPr/>
          </p:nvCxnSpPr>
          <p:spPr>
            <a:xfrm flipH="1">
              <a:off x="2617776" y="3440090"/>
              <a:ext cx="273900" cy="2199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21"/>
            <p:cNvCxnSpPr/>
            <p:nvPr/>
          </p:nvCxnSpPr>
          <p:spPr>
            <a:xfrm>
              <a:off x="2621567" y="3671643"/>
              <a:ext cx="0" cy="8259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21"/>
            <p:cNvCxnSpPr/>
            <p:nvPr/>
          </p:nvCxnSpPr>
          <p:spPr>
            <a:xfrm>
              <a:off x="2629292" y="4489795"/>
              <a:ext cx="760200" cy="810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21"/>
            <p:cNvCxnSpPr/>
            <p:nvPr/>
          </p:nvCxnSpPr>
          <p:spPr>
            <a:xfrm flipH="1">
              <a:off x="2621499" y="4080709"/>
              <a:ext cx="258600" cy="4089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1"/>
            <p:cNvCxnSpPr/>
            <p:nvPr/>
          </p:nvCxnSpPr>
          <p:spPr>
            <a:xfrm flipH="1">
              <a:off x="2903273" y="3423129"/>
              <a:ext cx="671400" cy="162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21"/>
            <p:cNvCxnSpPr/>
            <p:nvPr/>
          </p:nvCxnSpPr>
          <p:spPr>
            <a:xfrm flipH="1">
              <a:off x="3428273" y="3413059"/>
              <a:ext cx="146400" cy="2586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21"/>
            <p:cNvCxnSpPr/>
            <p:nvPr/>
          </p:nvCxnSpPr>
          <p:spPr>
            <a:xfrm flipH="1">
              <a:off x="3397373" y="4242790"/>
              <a:ext cx="177300" cy="3279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21"/>
            <p:cNvCxnSpPr/>
            <p:nvPr/>
          </p:nvCxnSpPr>
          <p:spPr>
            <a:xfrm>
              <a:off x="3574673" y="3426310"/>
              <a:ext cx="0" cy="8259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21"/>
            <p:cNvCxnSpPr/>
            <p:nvPr/>
          </p:nvCxnSpPr>
          <p:spPr>
            <a:xfrm flipH="1">
              <a:off x="3393214" y="3671643"/>
              <a:ext cx="38700" cy="8991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21"/>
            <p:cNvCxnSpPr/>
            <p:nvPr/>
          </p:nvCxnSpPr>
          <p:spPr>
            <a:xfrm flipH="1">
              <a:off x="2876349" y="3440090"/>
              <a:ext cx="19200" cy="6522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0" name="Google Shape;300;p21"/>
            <p:cNvSpPr txBox="1"/>
            <p:nvPr/>
          </p:nvSpPr>
          <p:spPr>
            <a:xfrm>
              <a:off x="2667980" y="4307149"/>
              <a:ext cx="5211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i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1" name="Google Shape;301;p21"/>
            <p:cNvCxnSpPr/>
            <p:nvPr/>
          </p:nvCxnSpPr>
          <p:spPr>
            <a:xfrm flipH="1">
              <a:off x="3138375" y="3289600"/>
              <a:ext cx="50700" cy="5277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302" name="Google Shape;30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77190" y="3294502"/>
              <a:ext cx="177328" cy="2002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21"/>
            <p:cNvSpPr/>
            <p:nvPr/>
          </p:nvSpPr>
          <p:spPr>
            <a:xfrm>
              <a:off x="1807826" y="3553929"/>
              <a:ext cx="671675" cy="128165"/>
            </a:xfrm>
            <a:custGeom>
              <a:rect b="b" l="l" r="r" t="t"/>
              <a:pathLst>
                <a:path extrusionOk="0" h="10471" w="97309">
                  <a:moveTo>
                    <a:pt x="0" y="10471"/>
                  </a:moveTo>
                  <a:cubicBezTo>
                    <a:pt x="18011" y="-1531"/>
                    <a:pt x="42562" y="-429"/>
                    <a:pt x="64179" y="627"/>
                  </a:cubicBezTo>
                  <a:cubicBezTo>
                    <a:pt x="75494" y="1179"/>
                    <a:pt x="90510" y="-862"/>
                    <a:pt x="97309" y="8199"/>
                  </a:cubicBezTo>
                </a:path>
              </a:pathLst>
            </a:custGeom>
            <a:noFill/>
            <a:ln cap="flat" cmpd="sng" w="19050">
              <a:solidFill>
                <a:srgbClr val="6FA8DC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304" name="Google Shape;304;p21"/>
            <p:cNvSpPr txBox="1"/>
            <p:nvPr/>
          </p:nvSpPr>
          <p:spPr>
            <a:xfrm>
              <a:off x="2785875" y="3048200"/>
              <a:ext cx="7557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range </a:t>
              </a:r>
              <a:endParaRPr/>
            </a:p>
          </p:txBody>
        </p:sp>
        <p:cxnSp>
          <p:nvCxnSpPr>
            <p:cNvPr id="305" name="Google Shape;305;p21"/>
            <p:cNvCxnSpPr/>
            <p:nvPr/>
          </p:nvCxnSpPr>
          <p:spPr>
            <a:xfrm rot="10800000">
              <a:off x="2606528" y="3667914"/>
              <a:ext cx="814200" cy="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21"/>
            <p:cNvCxnSpPr/>
            <p:nvPr/>
          </p:nvCxnSpPr>
          <p:spPr>
            <a:xfrm flipH="1" rot="10800000">
              <a:off x="1261975" y="4111738"/>
              <a:ext cx="1807800" cy="675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7" name="Google Shape;307;p21"/>
            <p:cNvCxnSpPr/>
            <p:nvPr/>
          </p:nvCxnSpPr>
          <p:spPr>
            <a:xfrm>
              <a:off x="1153125" y="4062600"/>
              <a:ext cx="1917600" cy="549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21"/>
            <p:cNvCxnSpPr/>
            <p:nvPr/>
          </p:nvCxnSpPr>
          <p:spPr>
            <a:xfrm>
              <a:off x="1271400" y="3800700"/>
              <a:ext cx="1830000" cy="1128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9" name="Google Shape;309;p21"/>
            <p:cNvCxnSpPr/>
            <p:nvPr/>
          </p:nvCxnSpPr>
          <p:spPr>
            <a:xfrm>
              <a:off x="1431925" y="3690875"/>
              <a:ext cx="1670400" cy="2283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0" name="Google Shape;310;p21"/>
            <p:cNvCxnSpPr/>
            <p:nvPr/>
          </p:nvCxnSpPr>
          <p:spPr>
            <a:xfrm>
              <a:off x="1537525" y="3889400"/>
              <a:ext cx="1558800" cy="336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1" name="Google Shape;311;p21"/>
            <p:cNvSpPr/>
            <p:nvPr/>
          </p:nvSpPr>
          <p:spPr>
            <a:xfrm>
              <a:off x="3087700" y="3893815"/>
              <a:ext cx="50700" cy="50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3075028" y="4092678"/>
              <a:ext cx="50700" cy="50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1233556" y="4160430"/>
              <a:ext cx="50700" cy="507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1140461" y="4037598"/>
              <a:ext cx="50700" cy="507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1491724" y="3868302"/>
              <a:ext cx="50700" cy="507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1390180" y="3660991"/>
              <a:ext cx="50700" cy="507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1242004" y="3779430"/>
              <a:ext cx="50700" cy="507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21"/>
          <p:cNvSpPr txBox="1"/>
          <p:nvPr/>
        </p:nvSpPr>
        <p:spPr>
          <a:xfrm>
            <a:off x="5273200" y="4831000"/>
            <a:ext cx="18078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is </a:t>
            </a: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one-to-one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19" name="Google Shape;319;p21"/>
          <p:cNvGrpSpPr/>
          <p:nvPr/>
        </p:nvGrpSpPr>
        <p:grpSpPr>
          <a:xfrm>
            <a:off x="4578674" y="3027550"/>
            <a:ext cx="3029773" cy="1626833"/>
            <a:chOff x="4578674" y="3027550"/>
            <a:chExt cx="3029773" cy="1626833"/>
          </a:xfrm>
        </p:grpSpPr>
        <p:grpSp>
          <p:nvGrpSpPr>
            <p:cNvPr id="320" name="Google Shape;320;p21"/>
            <p:cNvGrpSpPr/>
            <p:nvPr/>
          </p:nvGrpSpPr>
          <p:grpSpPr>
            <a:xfrm>
              <a:off x="4578674" y="3373125"/>
              <a:ext cx="1169210" cy="1281258"/>
              <a:chOff x="2479164" y="3029075"/>
              <a:chExt cx="1434086" cy="1571325"/>
            </a:xfrm>
          </p:grpSpPr>
          <p:sp>
            <p:nvSpPr>
              <p:cNvPr id="321" name="Google Shape;321;p21"/>
              <p:cNvSpPr/>
              <p:nvPr/>
            </p:nvSpPr>
            <p:spPr>
              <a:xfrm>
                <a:off x="2479175" y="3029075"/>
                <a:ext cx="1434075" cy="1571325"/>
              </a:xfrm>
              <a:custGeom>
                <a:rect b="b" l="l" r="r" t="t"/>
                <a:pathLst>
                  <a:path extrusionOk="0" h="62853" w="57363">
                    <a:moveTo>
                      <a:pt x="0" y="13820"/>
                    </a:moveTo>
                    <a:lnTo>
                      <a:pt x="758" y="62853"/>
                    </a:lnTo>
                    <a:lnTo>
                      <a:pt x="57363" y="34456"/>
                    </a:lnTo>
                    <a:lnTo>
                      <a:pt x="57174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2" name="Google Shape;322;p21"/>
              <p:cNvSpPr txBox="1"/>
              <p:nvPr/>
            </p:nvSpPr>
            <p:spPr>
              <a:xfrm>
                <a:off x="2479164" y="4083833"/>
                <a:ext cx="672900" cy="34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ℝ</a:t>
                </a:r>
                <a:r>
                  <a:rPr baseline="30000"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i="1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23" name="Google Shape;323;p21"/>
            <p:cNvCxnSpPr/>
            <p:nvPr/>
          </p:nvCxnSpPr>
          <p:spPr>
            <a:xfrm>
              <a:off x="6913946" y="4067785"/>
              <a:ext cx="694500" cy="1545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4" name="Google Shape;324;p21"/>
            <p:cNvSpPr/>
            <p:nvPr/>
          </p:nvSpPr>
          <p:spPr>
            <a:xfrm>
              <a:off x="6898496" y="3407861"/>
              <a:ext cx="559520" cy="1146187"/>
            </a:xfrm>
            <a:custGeom>
              <a:rect b="b" l="l" r="r" t="t"/>
              <a:pathLst>
                <a:path extrusionOk="0" h="56227" w="27451">
                  <a:moveTo>
                    <a:pt x="1136" y="0"/>
                  </a:moveTo>
                  <a:lnTo>
                    <a:pt x="0" y="31615"/>
                  </a:lnTo>
                  <a:lnTo>
                    <a:pt x="25747" y="56227"/>
                  </a:lnTo>
                  <a:lnTo>
                    <a:pt x="27451" y="11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cxnSp>
          <p:nvCxnSpPr>
            <p:cNvPr id="325" name="Google Shape;325;p21"/>
            <p:cNvCxnSpPr/>
            <p:nvPr/>
          </p:nvCxnSpPr>
          <p:spPr>
            <a:xfrm flipH="1">
              <a:off x="6647751" y="3419440"/>
              <a:ext cx="273900" cy="2199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21"/>
            <p:cNvCxnSpPr/>
            <p:nvPr/>
          </p:nvCxnSpPr>
          <p:spPr>
            <a:xfrm>
              <a:off x="6651542" y="3650993"/>
              <a:ext cx="0" cy="8259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1"/>
            <p:cNvCxnSpPr/>
            <p:nvPr/>
          </p:nvCxnSpPr>
          <p:spPr>
            <a:xfrm>
              <a:off x="6659267" y="4469145"/>
              <a:ext cx="760200" cy="810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1"/>
            <p:cNvCxnSpPr/>
            <p:nvPr/>
          </p:nvCxnSpPr>
          <p:spPr>
            <a:xfrm flipH="1">
              <a:off x="6651474" y="4060059"/>
              <a:ext cx="258600" cy="4089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1"/>
            <p:cNvCxnSpPr/>
            <p:nvPr/>
          </p:nvCxnSpPr>
          <p:spPr>
            <a:xfrm flipH="1">
              <a:off x="6933248" y="3402479"/>
              <a:ext cx="671400" cy="162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21"/>
            <p:cNvCxnSpPr/>
            <p:nvPr/>
          </p:nvCxnSpPr>
          <p:spPr>
            <a:xfrm flipH="1">
              <a:off x="7458248" y="3392409"/>
              <a:ext cx="146400" cy="2586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21"/>
            <p:cNvCxnSpPr/>
            <p:nvPr/>
          </p:nvCxnSpPr>
          <p:spPr>
            <a:xfrm flipH="1">
              <a:off x="7427348" y="4222140"/>
              <a:ext cx="177300" cy="3279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21"/>
            <p:cNvCxnSpPr/>
            <p:nvPr/>
          </p:nvCxnSpPr>
          <p:spPr>
            <a:xfrm>
              <a:off x="7604648" y="3405660"/>
              <a:ext cx="0" cy="8259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21"/>
            <p:cNvCxnSpPr/>
            <p:nvPr/>
          </p:nvCxnSpPr>
          <p:spPr>
            <a:xfrm flipH="1">
              <a:off x="7423189" y="3650993"/>
              <a:ext cx="38700" cy="8991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21"/>
            <p:cNvCxnSpPr/>
            <p:nvPr/>
          </p:nvCxnSpPr>
          <p:spPr>
            <a:xfrm flipH="1">
              <a:off x="6906324" y="3419440"/>
              <a:ext cx="19200" cy="65220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5" name="Google Shape;335;p21"/>
            <p:cNvSpPr txBox="1"/>
            <p:nvPr/>
          </p:nvSpPr>
          <p:spPr>
            <a:xfrm>
              <a:off x="6697955" y="4286499"/>
              <a:ext cx="521100" cy="2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i="1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6" name="Google Shape;336;p21"/>
            <p:cNvCxnSpPr/>
            <p:nvPr/>
          </p:nvCxnSpPr>
          <p:spPr>
            <a:xfrm flipH="1">
              <a:off x="7168350" y="3268950"/>
              <a:ext cx="50700" cy="5277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337" name="Google Shape;33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25715" y="3356248"/>
              <a:ext cx="177328" cy="2002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21"/>
            <p:cNvSpPr/>
            <p:nvPr/>
          </p:nvSpPr>
          <p:spPr>
            <a:xfrm>
              <a:off x="5856351" y="3615675"/>
              <a:ext cx="671675" cy="128165"/>
            </a:xfrm>
            <a:custGeom>
              <a:rect b="b" l="l" r="r" t="t"/>
              <a:pathLst>
                <a:path extrusionOk="0" h="10471" w="97309">
                  <a:moveTo>
                    <a:pt x="0" y="10471"/>
                  </a:moveTo>
                  <a:cubicBezTo>
                    <a:pt x="18011" y="-1531"/>
                    <a:pt x="42562" y="-429"/>
                    <a:pt x="64179" y="627"/>
                  </a:cubicBezTo>
                  <a:cubicBezTo>
                    <a:pt x="75494" y="1179"/>
                    <a:pt x="90510" y="-862"/>
                    <a:pt x="97309" y="8199"/>
                  </a:cubicBezTo>
                </a:path>
              </a:pathLst>
            </a:custGeom>
            <a:noFill/>
            <a:ln cap="flat" cmpd="sng" w="19050">
              <a:solidFill>
                <a:srgbClr val="6FA8DC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339" name="Google Shape;339;p21"/>
            <p:cNvSpPr txBox="1"/>
            <p:nvPr/>
          </p:nvSpPr>
          <p:spPr>
            <a:xfrm>
              <a:off x="6815850" y="3027550"/>
              <a:ext cx="7557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1C232"/>
                  </a:solidFill>
                  <a:latin typeface="Georgia"/>
                  <a:ea typeface="Georgia"/>
                  <a:cs typeface="Georgia"/>
                  <a:sym typeface="Georgia"/>
                </a:rPr>
                <a:t>range </a:t>
              </a:r>
              <a:endParaRPr/>
            </a:p>
          </p:txBody>
        </p:sp>
        <p:cxnSp>
          <p:nvCxnSpPr>
            <p:cNvPr id="340" name="Google Shape;340;p21"/>
            <p:cNvCxnSpPr/>
            <p:nvPr/>
          </p:nvCxnSpPr>
          <p:spPr>
            <a:xfrm rot="10800000">
              <a:off x="6636503" y="3647264"/>
              <a:ext cx="814200" cy="0"/>
            </a:xfrm>
            <a:prstGeom prst="straightConnector1">
              <a:avLst/>
            </a:pr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21"/>
            <p:cNvCxnSpPr/>
            <p:nvPr/>
          </p:nvCxnSpPr>
          <p:spPr>
            <a:xfrm>
              <a:off x="5183100" y="4041950"/>
              <a:ext cx="1917600" cy="549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2" name="Google Shape;342;p21"/>
            <p:cNvCxnSpPr/>
            <p:nvPr/>
          </p:nvCxnSpPr>
          <p:spPr>
            <a:xfrm>
              <a:off x="5301375" y="3780050"/>
              <a:ext cx="1830000" cy="112800"/>
            </a:xfrm>
            <a:prstGeom prst="straightConnector1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3" name="Google Shape;343;p21"/>
            <p:cNvSpPr/>
            <p:nvPr/>
          </p:nvSpPr>
          <p:spPr>
            <a:xfrm>
              <a:off x="7117675" y="3873165"/>
              <a:ext cx="50700" cy="50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7105003" y="4072028"/>
              <a:ext cx="50700" cy="50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5170436" y="4016948"/>
              <a:ext cx="50700" cy="507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5271979" y="3758780"/>
              <a:ext cx="50700" cy="50700"/>
            </a:xfrm>
            <a:prstGeom prst="ellipse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