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bcc063772_0_16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bcc0637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bcc063772_0_18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bcc06377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bcc063772_0_20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bcc06377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cc063772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cc0637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bcc063772_0_6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bcc06377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bcc063772_0_7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bcc0637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bcc063772_0_8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bcc06377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bcc063772_0_10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bcc06377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bcc063772_0_11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bcc06377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bcc063772_0_13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bcc06377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cc063772_0_15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cc06377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Relationship Id="rId4" Type="http://schemas.openxmlformats.org/officeDocument/2006/relationships/image" Target="../media/image9.gif"/><Relationship Id="rId5" Type="http://schemas.openxmlformats.org/officeDocument/2006/relationships/image" Target="../media/image22.gif"/><Relationship Id="rId6" Type="http://schemas.openxmlformats.org/officeDocument/2006/relationships/image" Target="../media/image26.gif"/><Relationship Id="rId7" Type="http://schemas.openxmlformats.org/officeDocument/2006/relationships/image" Target="../media/image21.gif"/><Relationship Id="rId8" Type="http://schemas.openxmlformats.org/officeDocument/2006/relationships/image" Target="../media/image2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gif"/><Relationship Id="rId4" Type="http://schemas.openxmlformats.org/officeDocument/2006/relationships/image" Target="../media/image25.gif"/><Relationship Id="rId5" Type="http://schemas.openxmlformats.org/officeDocument/2006/relationships/image" Target="../media/image2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gif"/><Relationship Id="rId4" Type="http://schemas.openxmlformats.org/officeDocument/2006/relationships/image" Target="../media/image1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gif"/><Relationship Id="rId4" Type="http://schemas.openxmlformats.org/officeDocument/2006/relationships/image" Target="../media/image20.gif"/><Relationship Id="rId5" Type="http://schemas.openxmlformats.org/officeDocument/2006/relationships/image" Target="../media/image3.gif"/><Relationship Id="rId6" Type="http://schemas.openxmlformats.org/officeDocument/2006/relationships/image" Target="../media/image10.gif"/><Relationship Id="rId7" Type="http://schemas.openxmlformats.org/officeDocument/2006/relationships/image" Target="../media/image11.gif"/><Relationship Id="rId8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Relationship Id="rId4" Type="http://schemas.openxmlformats.org/officeDocument/2006/relationships/image" Target="../media/image18.gif"/><Relationship Id="rId5" Type="http://schemas.openxmlformats.org/officeDocument/2006/relationships/image" Target="../media/image17.gif"/><Relationship Id="rId6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gif"/><Relationship Id="rId4" Type="http://schemas.openxmlformats.org/officeDocument/2006/relationships/image" Target="../media/image12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Matrix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2</a:t>
            </a:r>
            <a:r>
              <a:rPr lang="ko" sz="2800">
                <a:solidFill>
                  <a:srgbClr val="B6D7A8"/>
                </a:solidFill>
              </a:rPr>
              <a:t>.1 Matrix Operations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311700" y="2786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Transpose of a Matrix</a:t>
            </a:r>
            <a:endParaRPr b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5" name="Google Shape;195;p22"/>
          <p:cNvGrpSpPr/>
          <p:nvPr/>
        </p:nvGrpSpPr>
        <p:grpSpPr>
          <a:xfrm>
            <a:off x="1715400" y="778900"/>
            <a:ext cx="5713200" cy="934200"/>
            <a:chOff x="1715400" y="778900"/>
            <a:chExt cx="5713200" cy="934200"/>
          </a:xfrm>
        </p:grpSpPr>
        <p:sp>
          <p:nvSpPr>
            <p:cNvPr id="196" name="Google Shape;196;p22"/>
            <p:cNvSpPr/>
            <p:nvPr/>
          </p:nvSpPr>
          <p:spPr>
            <a:xfrm>
              <a:off x="1715400" y="820450"/>
              <a:ext cx="5713200" cy="844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1991575" y="778900"/>
              <a:ext cx="5338800" cy="93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Given an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transpose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matrix, denoted by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8" name="Google Shape;198;p22"/>
          <p:cNvGrpSpPr/>
          <p:nvPr/>
        </p:nvGrpSpPr>
        <p:grpSpPr>
          <a:xfrm>
            <a:off x="1715400" y="1728899"/>
            <a:ext cx="5713200" cy="934200"/>
            <a:chOff x="1715400" y="1728899"/>
            <a:chExt cx="5713200" cy="934200"/>
          </a:xfrm>
        </p:grpSpPr>
        <p:sp>
          <p:nvSpPr>
            <p:cNvPr id="199" name="Google Shape;199;p22"/>
            <p:cNvSpPr/>
            <p:nvPr/>
          </p:nvSpPr>
          <p:spPr>
            <a:xfrm rot="10800000">
              <a:off x="1715400" y="1796449"/>
              <a:ext cx="5713200" cy="753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 txBox="1"/>
            <p:nvPr/>
          </p:nvSpPr>
          <p:spPr>
            <a:xfrm>
              <a:off x="1991575" y="1728899"/>
              <a:ext cx="5338800" cy="93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whose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are formed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from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corresponding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616" y="4242600"/>
            <a:ext cx="1484799" cy="6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637" y="2853300"/>
            <a:ext cx="910536" cy="81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9617" y="2911496"/>
            <a:ext cx="1026920" cy="75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1264" y="2949359"/>
            <a:ext cx="1143225" cy="67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5627" y="2753945"/>
            <a:ext cx="1028738" cy="106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9639" y="3902975"/>
            <a:ext cx="783098" cy="12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1261275" y="27547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3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1261200" y="692825"/>
            <a:ext cx="6621600" cy="984900"/>
            <a:chOff x="1261200" y="997625"/>
            <a:chExt cx="6621600" cy="984900"/>
          </a:xfrm>
        </p:grpSpPr>
        <p:sp>
          <p:nvSpPr>
            <p:cNvPr id="214" name="Google Shape;214;p23"/>
            <p:cNvSpPr/>
            <p:nvPr/>
          </p:nvSpPr>
          <p:spPr>
            <a:xfrm>
              <a:off x="1261200" y="997625"/>
              <a:ext cx="6621600" cy="98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 txBox="1"/>
            <p:nvPr/>
          </p:nvSpPr>
          <p:spPr>
            <a:xfrm>
              <a:off x="1656950" y="1083989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denote matrices whose sizes are appropriate for the following sums and products.</a:t>
              </a:r>
              <a:endParaRPr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6" name="Google Shape;216;p23"/>
          <p:cNvGrpSpPr/>
          <p:nvPr/>
        </p:nvGrpSpPr>
        <p:grpSpPr>
          <a:xfrm rot="10800000">
            <a:off x="1261200" y="1717134"/>
            <a:ext cx="6621600" cy="1727712"/>
            <a:chOff x="1261200" y="997625"/>
            <a:chExt cx="6621600" cy="984900"/>
          </a:xfrm>
        </p:grpSpPr>
        <p:sp>
          <p:nvSpPr>
            <p:cNvPr id="217" name="Google Shape;217;p23"/>
            <p:cNvSpPr/>
            <p:nvPr/>
          </p:nvSpPr>
          <p:spPr>
            <a:xfrm>
              <a:off x="1261200" y="997625"/>
              <a:ext cx="6621600" cy="98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 txBox="1"/>
            <p:nvPr/>
          </p:nvSpPr>
          <p:spPr>
            <a:xfrm flipH="1" rot="10800000">
              <a:off x="1594075" y="1125834"/>
              <a:ext cx="5869800" cy="8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= 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Times New Roman"/>
                <a:buAutoNum type="alphaLcPeriod"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baseline="30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Times New Roman"/>
                <a:buAutoNum type="alphaLcPeriod"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any scalar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baseline="30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Times New Roman"/>
                <a:buAutoNum type="alphaLcPeriod"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baseline="30000"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700" y="3576138"/>
            <a:ext cx="4184741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700" y="4180651"/>
            <a:ext cx="3800878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9700" y="4785150"/>
            <a:ext cx="4053301" cy="4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multiplication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Transpose</a:t>
            </a: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matrix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1374300" y="2737888"/>
            <a:ext cx="4872975" cy="492113"/>
            <a:chOff x="1374300" y="2737888"/>
            <a:chExt cx="4872975" cy="492113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1374300" y="2737888"/>
              <a:ext cx="11046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 </a:t>
              </a:r>
              <a:r>
                <a:rPr i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baseline="-25000" i="1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851875" y="2792600"/>
              <a:ext cx="3395400" cy="43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3673450" y="837025"/>
            <a:ext cx="1944900" cy="3473475"/>
            <a:chOff x="3673450" y="837025"/>
            <a:chExt cx="1944900" cy="3473475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3673450" y="837025"/>
              <a:ext cx="19449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  </a:t>
              </a:r>
              <a:r>
                <a:rPr i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baseline="-25000" i="1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5400000">
              <a:off x="3200400" y="2720200"/>
              <a:ext cx="2743200" cy="437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975" y="1587025"/>
            <a:ext cx="3748025" cy="27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2786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Notation</a:t>
            </a:r>
            <a:endParaRPr b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2928750" y="4431825"/>
            <a:ext cx="3587425" cy="749525"/>
            <a:chOff x="2928750" y="4431825"/>
            <a:chExt cx="3587425" cy="749525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2928750" y="4672925"/>
              <a:ext cx="7047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5811475" y="4672925"/>
              <a:ext cx="7047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i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baseline="-25000" i="1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4327450" y="4708550"/>
              <a:ext cx="7047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i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baseline="-25000" i="1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" name="Google Shape;73;p14"/>
            <p:cNvCxnSpPr/>
            <p:nvPr/>
          </p:nvCxnSpPr>
          <p:spPr>
            <a:xfrm rot="10800000">
              <a:off x="3121350" y="4431825"/>
              <a:ext cx="0" cy="32790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" name="Google Shape;74;p14"/>
            <p:cNvCxnSpPr/>
            <p:nvPr/>
          </p:nvCxnSpPr>
          <p:spPr>
            <a:xfrm rot="10800000">
              <a:off x="4522275" y="4431825"/>
              <a:ext cx="0" cy="32790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" name="Google Shape;75;p14"/>
            <p:cNvCxnSpPr/>
            <p:nvPr/>
          </p:nvCxnSpPr>
          <p:spPr>
            <a:xfrm rot="10800000">
              <a:off x="5941200" y="4431825"/>
              <a:ext cx="0" cy="32790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2786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Sum</a:t>
            </a:r>
            <a:endParaRPr b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11700" y="29730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Scalar Multiple</a:t>
            </a:r>
            <a:endParaRPr b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102500" y="1379175"/>
            <a:ext cx="939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aseline="-25000" i="1" sz="24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247850" y="3809825"/>
            <a:ext cx="648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endParaRPr baseline="-25000" i="1" sz="24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261275" y="5067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1261200" y="1073825"/>
            <a:ext cx="6621600" cy="984900"/>
            <a:chOff x="1261200" y="997625"/>
            <a:chExt cx="6621600" cy="984900"/>
          </a:xfrm>
        </p:grpSpPr>
        <p:sp>
          <p:nvSpPr>
            <p:cNvPr id="92" name="Google Shape;92;p16"/>
            <p:cNvSpPr/>
            <p:nvPr/>
          </p:nvSpPr>
          <p:spPr>
            <a:xfrm>
              <a:off x="1261200" y="997625"/>
              <a:ext cx="6621600" cy="98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1656950" y="1083989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matrices of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same size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scalars.</a:t>
              </a:r>
              <a:endParaRPr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 rot="10800000">
            <a:off x="1261275" y="2192445"/>
            <a:ext cx="6621600" cy="2608015"/>
            <a:chOff x="1261200" y="997625"/>
            <a:chExt cx="6621600" cy="984900"/>
          </a:xfrm>
        </p:grpSpPr>
        <p:sp>
          <p:nvSpPr>
            <p:cNvPr id="95" name="Google Shape;95;p16"/>
            <p:cNvSpPr/>
            <p:nvPr/>
          </p:nvSpPr>
          <p:spPr>
            <a:xfrm>
              <a:off x="1261200" y="997625"/>
              <a:ext cx="6621600" cy="98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 flipH="1" rot="10800000">
              <a:off x="1594075" y="1125834"/>
              <a:ext cx="5869800" cy="8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+ 0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rB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 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2786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Multiplication</a:t>
            </a:r>
            <a:endParaRPr b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3065400" y="835975"/>
            <a:ext cx="2887200" cy="731700"/>
            <a:chOff x="3065400" y="835975"/>
            <a:chExt cx="2887200" cy="731700"/>
          </a:xfrm>
        </p:grpSpPr>
        <p:sp>
          <p:nvSpPr>
            <p:cNvPr id="104" name="Google Shape;104;p17"/>
            <p:cNvSpPr/>
            <p:nvPr/>
          </p:nvSpPr>
          <p:spPr>
            <a:xfrm>
              <a:off x="3065400" y="835975"/>
              <a:ext cx="2887200" cy="7317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3511950" y="913400"/>
              <a:ext cx="2120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1" lang="ko" sz="24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 baseline="-25000" i="1" sz="24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1607975" y="1775800"/>
            <a:ext cx="5713200" cy="1358175"/>
            <a:chOff x="1607975" y="1775800"/>
            <a:chExt cx="5713200" cy="1358175"/>
          </a:xfrm>
        </p:grpSpPr>
        <p:sp>
          <p:nvSpPr>
            <p:cNvPr id="107" name="Google Shape;107;p17"/>
            <p:cNvSpPr/>
            <p:nvPr/>
          </p:nvSpPr>
          <p:spPr>
            <a:xfrm>
              <a:off x="1607975" y="1775800"/>
              <a:ext cx="5713200" cy="1329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1924200" y="1804375"/>
              <a:ext cx="5338800" cy="13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matrix, and 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with columns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… 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 the product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 whose columns are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… 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That is,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1612350" y="3197550"/>
            <a:ext cx="5713200" cy="1174200"/>
            <a:chOff x="1612350" y="3197550"/>
            <a:chExt cx="5713200" cy="1174200"/>
          </a:xfrm>
        </p:grpSpPr>
        <p:sp>
          <p:nvSpPr>
            <p:cNvPr id="110" name="Google Shape;110;p17"/>
            <p:cNvSpPr/>
            <p:nvPr/>
          </p:nvSpPr>
          <p:spPr>
            <a:xfrm rot="10800000">
              <a:off x="1612350" y="3197550"/>
              <a:ext cx="5713200" cy="1174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1" name="Google Shape;11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69575" y="3279700"/>
              <a:ext cx="3278851" cy="979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625" y="4609325"/>
            <a:ext cx="4184741" cy="4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261275" y="3543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975" y="2471150"/>
            <a:ext cx="3498900" cy="9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400" y="2492588"/>
            <a:ext cx="3525850" cy="940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8"/>
          <p:cNvGrpSpPr/>
          <p:nvPr/>
        </p:nvGrpSpPr>
        <p:grpSpPr>
          <a:xfrm>
            <a:off x="1221700" y="882025"/>
            <a:ext cx="6861900" cy="1246500"/>
            <a:chOff x="1221700" y="882025"/>
            <a:chExt cx="6861900" cy="1246500"/>
          </a:xfrm>
        </p:grpSpPr>
        <p:sp>
          <p:nvSpPr>
            <p:cNvPr id="122" name="Google Shape;122;p18"/>
            <p:cNvSpPr/>
            <p:nvPr/>
          </p:nvSpPr>
          <p:spPr>
            <a:xfrm>
              <a:off x="1221700" y="882025"/>
              <a:ext cx="6861900" cy="1246500"/>
            </a:xfrm>
            <a:prstGeom prst="roundRect">
              <a:avLst>
                <a:gd fmla="val 16667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3" name="Google Shape;12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9825" y="896188"/>
              <a:ext cx="2165050" cy="1218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74950" y="882025"/>
              <a:ext cx="2768596" cy="1218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5975" y="3953125"/>
            <a:ext cx="3397615" cy="9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7100" y="3931688"/>
            <a:ext cx="2734806" cy="9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1360813" y="1358275"/>
            <a:ext cx="1235100" cy="40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rot="5400000">
            <a:off x="3366588" y="983100"/>
            <a:ext cx="1087500" cy="52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rot="5400000">
            <a:off x="4080388" y="983075"/>
            <a:ext cx="1087500" cy="52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360813" y="702875"/>
            <a:ext cx="1235100" cy="40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rot="5400000">
            <a:off x="2652788" y="983075"/>
            <a:ext cx="1087500" cy="52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5706238" y="702875"/>
            <a:ext cx="611700" cy="40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5718725" y="1337225"/>
            <a:ext cx="611700" cy="40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6443838" y="702875"/>
            <a:ext cx="611700" cy="40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6443838" y="1337225"/>
            <a:ext cx="611700" cy="40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7181438" y="702875"/>
            <a:ext cx="611700" cy="40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7161463" y="1337225"/>
            <a:ext cx="611700" cy="40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50" y="580850"/>
            <a:ext cx="3831250" cy="13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125" y="626663"/>
            <a:ext cx="2789900" cy="12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9909" y="2272138"/>
            <a:ext cx="3670725" cy="8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6175" y="3418819"/>
            <a:ext cx="3714900" cy="75744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1871000" y="2443400"/>
            <a:ext cx="1498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1st row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871000" y="3561444"/>
            <a:ext cx="1754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2nd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412188" y="4405763"/>
            <a:ext cx="2319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row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)⋅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261275" y="3543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2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>
            <a:off x="1261200" y="921425"/>
            <a:ext cx="6621600" cy="984900"/>
            <a:chOff x="1261200" y="997625"/>
            <a:chExt cx="6621600" cy="984900"/>
          </a:xfrm>
        </p:grpSpPr>
        <p:sp>
          <p:nvSpPr>
            <p:cNvPr id="157" name="Google Shape;157;p20"/>
            <p:cNvSpPr/>
            <p:nvPr/>
          </p:nvSpPr>
          <p:spPr>
            <a:xfrm>
              <a:off x="1261200" y="997625"/>
              <a:ext cx="6621600" cy="98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1656950" y="1083989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matrix, and 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have sizes for which the indicated sums and products are defined. </a:t>
              </a:r>
              <a:endParaRPr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9" name="Google Shape;159;p20"/>
          <p:cNvGrpSpPr/>
          <p:nvPr/>
        </p:nvGrpSpPr>
        <p:grpSpPr>
          <a:xfrm rot="10800000">
            <a:off x="1261275" y="2028197"/>
            <a:ext cx="6621600" cy="2221737"/>
            <a:chOff x="1261200" y="997625"/>
            <a:chExt cx="6621600" cy="984900"/>
          </a:xfrm>
        </p:grpSpPr>
        <p:sp>
          <p:nvSpPr>
            <p:cNvPr id="160" name="Google Shape;160;p20"/>
            <p:cNvSpPr/>
            <p:nvPr/>
          </p:nvSpPr>
          <p:spPr>
            <a:xfrm>
              <a:off x="1261200" y="997625"/>
              <a:ext cx="6621600" cy="98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 flipH="1" rot="10800000">
              <a:off x="1594075" y="1125834"/>
              <a:ext cx="5869800" cy="8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 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 = 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for any saclar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1800"/>
                <a:buFont typeface="Georgia"/>
                <a:buAutoNum type="alphaLcPeriod"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AI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311700" y="2961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Warnings</a:t>
            </a:r>
            <a:endParaRPr b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678925" y="823650"/>
            <a:ext cx="4617900" cy="1467900"/>
            <a:chOff x="297925" y="976050"/>
            <a:chExt cx="4617900" cy="1467900"/>
          </a:xfrm>
        </p:grpSpPr>
        <p:sp>
          <p:nvSpPr>
            <p:cNvPr id="169" name="Google Shape;169;p21"/>
            <p:cNvSpPr/>
            <p:nvPr/>
          </p:nvSpPr>
          <p:spPr>
            <a:xfrm rot="-5400000">
              <a:off x="1872925" y="-598950"/>
              <a:ext cx="1467900" cy="4617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1550550" y="1460488"/>
              <a:ext cx="2189700" cy="6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general,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≠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1" name="Google Shape;171;p21"/>
          <p:cNvGrpSpPr/>
          <p:nvPr/>
        </p:nvGrpSpPr>
        <p:grpSpPr>
          <a:xfrm>
            <a:off x="5572707" y="823675"/>
            <a:ext cx="2770500" cy="1485300"/>
            <a:chOff x="5191707" y="976075"/>
            <a:chExt cx="2770500" cy="1485300"/>
          </a:xfrm>
        </p:grpSpPr>
        <p:sp>
          <p:nvSpPr>
            <p:cNvPr id="172" name="Google Shape;172;p21"/>
            <p:cNvSpPr/>
            <p:nvPr/>
          </p:nvSpPr>
          <p:spPr>
            <a:xfrm rot="5400000">
              <a:off x="5834307" y="333475"/>
              <a:ext cx="1485300" cy="2770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3" name="Google Shape;17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94934" y="1750882"/>
              <a:ext cx="2214754" cy="573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9725" y="1134213"/>
              <a:ext cx="2225176" cy="5732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21"/>
          <p:cNvGrpSpPr/>
          <p:nvPr/>
        </p:nvGrpSpPr>
        <p:grpSpPr>
          <a:xfrm>
            <a:off x="692700" y="2437476"/>
            <a:ext cx="4617900" cy="1467900"/>
            <a:chOff x="311700" y="2742276"/>
            <a:chExt cx="4617900" cy="1467900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1886700" y="1167276"/>
              <a:ext cx="1467900" cy="4617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750425" y="3038650"/>
              <a:ext cx="3723000" cy="9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 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is </a:t>
              </a: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true in general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8" name="Google Shape;178;p21"/>
          <p:cNvGrpSpPr/>
          <p:nvPr/>
        </p:nvGrpSpPr>
        <p:grpSpPr>
          <a:xfrm>
            <a:off x="5584675" y="2437476"/>
            <a:ext cx="2770500" cy="1467900"/>
            <a:chOff x="5203675" y="2742276"/>
            <a:chExt cx="2770500" cy="1467900"/>
          </a:xfrm>
        </p:grpSpPr>
        <p:sp>
          <p:nvSpPr>
            <p:cNvPr id="179" name="Google Shape;179;p21"/>
            <p:cNvSpPr/>
            <p:nvPr/>
          </p:nvSpPr>
          <p:spPr>
            <a:xfrm rot="5400000">
              <a:off x="5854975" y="2090976"/>
              <a:ext cx="1467900" cy="2770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0" name="Google Shape;18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19638" y="2852302"/>
              <a:ext cx="2446076" cy="603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07075" y="3520039"/>
              <a:ext cx="2471190" cy="58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Google Shape;182;p21"/>
          <p:cNvGrpSpPr/>
          <p:nvPr/>
        </p:nvGrpSpPr>
        <p:grpSpPr>
          <a:xfrm>
            <a:off x="692700" y="4051300"/>
            <a:ext cx="4681175" cy="923574"/>
            <a:chOff x="297925" y="4429625"/>
            <a:chExt cx="4681175" cy="923574"/>
          </a:xfrm>
        </p:grpSpPr>
        <p:sp>
          <p:nvSpPr>
            <p:cNvPr id="183" name="Google Shape;183;p21"/>
            <p:cNvSpPr/>
            <p:nvPr/>
          </p:nvSpPr>
          <p:spPr>
            <a:xfrm rot="-5400000">
              <a:off x="2161225" y="2598599"/>
              <a:ext cx="891300" cy="4617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311700" y="4429625"/>
              <a:ext cx="4667400" cy="8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 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is </a:t>
              </a: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true in general that either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or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0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5586475" y="4083425"/>
            <a:ext cx="2770500" cy="909000"/>
            <a:chOff x="5191700" y="4461750"/>
            <a:chExt cx="2770500" cy="909000"/>
          </a:xfrm>
        </p:grpSpPr>
        <p:sp>
          <p:nvSpPr>
            <p:cNvPr id="186" name="Google Shape;186;p21"/>
            <p:cNvSpPr/>
            <p:nvPr/>
          </p:nvSpPr>
          <p:spPr>
            <a:xfrm rot="5400000">
              <a:off x="6122450" y="3531000"/>
              <a:ext cx="909000" cy="2770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7" name="Google Shape;18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07075" y="4579825"/>
              <a:ext cx="2471199" cy="6728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21"/>
          <p:cNvSpPr txBox="1"/>
          <p:nvPr/>
        </p:nvSpPr>
        <p:spPr>
          <a:xfrm>
            <a:off x="2185800" y="5237900"/>
            <a:ext cx="477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commute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one another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