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bd277ace7_0_4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bd277ace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bd277ace7_0_6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bd277ace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bd277ace7_0_7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bd277ace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bd277ace7_0_9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bd277ace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사실, A 가 invertible이면 A11 A22도 invertible 이라는 말과 동치입니다.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bd277ace7_0_12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bd277ace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8"/>
            <a:ext cx="4572000" cy="571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667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gif"/><Relationship Id="rId4" Type="http://schemas.openxmlformats.org/officeDocument/2006/relationships/image" Target="../media/image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gif"/><Relationship Id="rId4" Type="http://schemas.openxmlformats.org/officeDocument/2006/relationships/image" Target="../media/image7.gif"/><Relationship Id="rId9" Type="http://schemas.openxmlformats.org/officeDocument/2006/relationships/image" Target="../media/image5.gif"/><Relationship Id="rId5" Type="http://schemas.openxmlformats.org/officeDocument/2006/relationships/image" Target="../media/image8.gif"/><Relationship Id="rId6" Type="http://schemas.openxmlformats.org/officeDocument/2006/relationships/image" Target="../media/image3.gif"/><Relationship Id="rId7" Type="http://schemas.openxmlformats.org/officeDocument/2006/relationships/image" Target="../media/image2.gif"/><Relationship Id="rId8" Type="http://schemas.openxmlformats.org/officeDocument/2006/relationships/image" Target="../media/image1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gif"/><Relationship Id="rId4" Type="http://schemas.openxmlformats.org/officeDocument/2006/relationships/image" Target="../media/image14.gif"/><Relationship Id="rId5" Type="http://schemas.openxmlformats.org/officeDocument/2006/relationships/image" Target="../media/image12.gif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gif"/><Relationship Id="rId10" Type="http://schemas.openxmlformats.org/officeDocument/2006/relationships/image" Target="../media/image17.gif"/><Relationship Id="rId13" Type="http://schemas.openxmlformats.org/officeDocument/2006/relationships/image" Target="../media/image23.gif"/><Relationship Id="rId12" Type="http://schemas.openxmlformats.org/officeDocument/2006/relationships/image" Target="../media/image22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gif"/><Relationship Id="rId4" Type="http://schemas.openxmlformats.org/officeDocument/2006/relationships/image" Target="../media/image19.gif"/><Relationship Id="rId9" Type="http://schemas.openxmlformats.org/officeDocument/2006/relationships/image" Target="../media/image1.gif"/><Relationship Id="rId5" Type="http://schemas.openxmlformats.org/officeDocument/2006/relationships/image" Target="../media/image11.gif"/><Relationship Id="rId6" Type="http://schemas.openxmlformats.org/officeDocument/2006/relationships/image" Target="../media/image10.gif"/><Relationship Id="rId7" Type="http://schemas.openxmlformats.org/officeDocument/2006/relationships/image" Target="../media/image15.gif"/><Relationship Id="rId8" Type="http://schemas.openxmlformats.org/officeDocument/2006/relationships/image" Target="../media/image20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970319"/>
            <a:ext cx="8520600" cy="28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Matrix Algebra</a:t>
            </a:r>
            <a:endParaRPr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rgbClr val="B6D7A8"/>
                </a:solidFill>
              </a:rPr>
              <a:t>2.4 Partitioned Matrices</a:t>
            </a:r>
            <a:endParaRPr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627812"/>
            <a:ext cx="85206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800">
                <a:solidFill>
                  <a:srgbClr val="ADADAD"/>
                </a:solidFill>
              </a:rPr>
              <a:t>Bumhee Cho</a:t>
            </a:r>
            <a:endParaRPr i="1" sz="2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12624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Partitioned Matrix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150" y="1044525"/>
            <a:ext cx="3013699" cy="93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14"/>
          <p:cNvGrpSpPr/>
          <p:nvPr/>
        </p:nvGrpSpPr>
        <p:grpSpPr>
          <a:xfrm>
            <a:off x="3487013" y="1106984"/>
            <a:ext cx="2503200" cy="807893"/>
            <a:chOff x="3466713" y="841409"/>
            <a:chExt cx="2503200" cy="807893"/>
          </a:xfrm>
        </p:grpSpPr>
        <p:cxnSp>
          <p:nvCxnSpPr>
            <p:cNvPr id="64" name="Google Shape;64;p14"/>
            <p:cNvCxnSpPr/>
            <p:nvPr/>
          </p:nvCxnSpPr>
          <p:spPr>
            <a:xfrm>
              <a:off x="3466713" y="1382184"/>
              <a:ext cx="2503200" cy="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4629930" y="841409"/>
              <a:ext cx="0" cy="8028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5755509" y="846502"/>
              <a:ext cx="0" cy="8028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0625" y="2300488"/>
            <a:ext cx="2183350" cy="7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349975" y="354822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 and Scalar Multiplication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382675" y="4075425"/>
            <a:ext cx="7119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             </a:t>
            </a:r>
            <a:endParaRPr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489325" y="4796150"/>
            <a:ext cx="498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311700" y="27864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Multiplication of Partitioned Matrices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850" y="1310050"/>
            <a:ext cx="2507790" cy="106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5450" y="1465789"/>
            <a:ext cx="1366375" cy="75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9850" y="1047378"/>
            <a:ext cx="1121050" cy="158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9750" y="1453952"/>
            <a:ext cx="718025" cy="67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59720" y="3226875"/>
            <a:ext cx="2406730" cy="77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37700" y="3226875"/>
            <a:ext cx="2008593" cy="77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17550" y="3130513"/>
            <a:ext cx="933500" cy="9679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1109250" y="4434900"/>
            <a:ext cx="69255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partitions of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conformable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block multiplication</a:t>
            </a:r>
            <a:endParaRPr>
              <a:solidFill>
                <a:srgbClr val="FFF2CC"/>
              </a:solidFill>
            </a:endParaRPr>
          </a:p>
        </p:txBody>
      </p:sp>
      <p:grpSp>
        <p:nvGrpSpPr>
          <p:cNvPr id="85" name="Google Shape;85;p15"/>
          <p:cNvGrpSpPr/>
          <p:nvPr/>
        </p:nvGrpSpPr>
        <p:grpSpPr>
          <a:xfrm>
            <a:off x="1537875" y="1356400"/>
            <a:ext cx="1884900" cy="924600"/>
            <a:chOff x="1537875" y="1356400"/>
            <a:chExt cx="1884900" cy="924600"/>
          </a:xfrm>
        </p:grpSpPr>
        <p:cxnSp>
          <p:nvCxnSpPr>
            <p:cNvPr id="86" name="Google Shape;86;p15"/>
            <p:cNvCxnSpPr/>
            <p:nvPr/>
          </p:nvCxnSpPr>
          <p:spPr>
            <a:xfrm>
              <a:off x="1537875" y="1980950"/>
              <a:ext cx="1884900" cy="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15"/>
            <p:cNvCxnSpPr/>
            <p:nvPr/>
          </p:nvCxnSpPr>
          <p:spPr>
            <a:xfrm>
              <a:off x="2696100" y="1356400"/>
              <a:ext cx="0" cy="924600"/>
            </a:xfrm>
            <a:prstGeom prst="straightConnector1">
              <a:avLst/>
            </a:prstGeom>
            <a:noFill/>
            <a:ln cap="flat" cmpd="sng" w="19050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88" name="Google Shape;88;p15"/>
          <p:cNvCxnSpPr/>
          <p:nvPr/>
        </p:nvCxnSpPr>
        <p:spPr>
          <a:xfrm>
            <a:off x="5699250" y="1980950"/>
            <a:ext cx="623100" cy="0"/>
          </a:xfrm>
          <a:prstGeom prst="straightConnector1">
            <a:avLst/>
          </a:prstGeom>
          <a:noFill/>
          <a:ln cap="flat" cmpd="sng" w="19050">
            <a:solidFill>
              <a:srgbClr val="DD7E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1262325" y="652200"/>
            <a:ext cx="6621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10</a:t>
            </a:r>
            <a:r>
              <a:rPr b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Column-Row Expansion of </a:t>
            </a:r>
            <a:r>
              <a:rPr i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endParaRPr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5" name="Google Shape;95;p16"/>
          <p:cNvGrpSpPr/>
          <p:nvPr/>
        </p:nvGrpSpPr>
        <p:grpSpPr>
          <a:xfrm>
            <a:off x="1979313" y="1295550"/>
            <a:ext cx="5187600" cy="609300"/>
            <a:chOff x="1979313" y="1295550"/>
            <a:chExt cx="5187600" cy="609300"/>
          </a:xfrm>
        </p:grpSpPr>
        <p:sp>
          <p:nvSpPr>
            <p:cNvPr id="96" name="Google Shape;96;p16"/>
            <p:cNvSpPr/>
            <p:nvPr/>
          </p:nvSpPr>
          <p:spPr>
            <a:xfrm>
              <a:off x="1979313" y="1295550"/>
              <a:ext cx="5187600" cy="609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6"/>
            <p:cNvSpPr txBox="1"/>
            <p:nvPr/>
          </p:nvSpPr>
          <p:spPr>
            <a:xfrm>
              <a:off x="2366513" y="1390675"/>
              <a:ext cx="3284400" cy="4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×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and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×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then</a:t>
              </a:r>
              <a:endParaRPr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98" name="Google Shape;98;p16"/>
          <p:cNvGrpSpPr/>
          <p:nvPr/>
        </p:nvGrpSpPr>
        <p:grpSpPr>
          <a:xfrm>
            <a:off x="1977088" y="1969850"/>
            <a:ext cx="5178900" cy="2261700"/>
            <a:chOff x="1977088" y="1969850"/>
            <a:chExt cx="5178900" cy="2261700"/>
          </a:xfrm>
        </p:grpSpPr>
        <p:sp>
          <p:nvSpPr>
            <p:cNvPr id="99" name="Google Shape;99;p16"/>
            <p:cNvSpPr/>
            <p:nvPr/>
          </p:nvSpPr>
          <p:spPr>
            <a:xfrm rot="10800000">
              <a:off x="1977088" y="1969850"/>
              <a:ext cx="5178900" cy="2261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0" name="Google Shape;10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38663" y="2128200"/>
              <a:ext cx="4255748" cy="1259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98012" y="3725251"/>
              <a:ext cx="3550176" cy="2753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2" name="Google Shape;10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1300" y="4458375"/>
            <a:ext cx="2441399" cy="5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311700" y="12624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Inverses of Partitioned Matrices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9838" y="684675"/>
            <a:ext cx="1650575" cy="7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5775" y="1750812"/>
            <a:ext cx="3051340" cy="6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9167" y="3105480"/>
            <a:ext cx="1007805" cy="310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7117" y="3090766"/>
            <a:ext cx="1089608" cy="340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51686" y="2664250"/>
            <a:ext cx="1674651" cy="30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50262" y="2670492"/>
            <a:ext cx="1812741" cy="310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44511" y="3625325"/>
            <a:ext cx="926111" cy="35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59187" y="3604025"/>
            <a:ext cx="1424030" cy="35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159436" y="4114400"/>
            <a:ext cx="896240" cy="35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32888" y="4660600"/>
            <a:ext cx="2478224" cy="74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17"/>
          <p:cNvGrpSpPr/>
          <p:nvPr/>
        </p:nvGrpSpPr>
        <p:grpSpPr>
          <a:xfrm>
            <a:off x="2505775" y="594525"/>
            <a:ext cx="1531775" cy="358500"/>
            <a:chOff x="2505775" y="594525"/>
            <a:chExt cx="1531775" cy="358500"/>
          </a:xfrm>
        </p:grpSpPr>
        <p:sp>
          <p:nvSpPr>
            <p:cNvPr id="120" name="Google Shape;120;p17"/>
            <p:cNvSpPr txBox="1"/>
            <p:nvPr/>
          </p:nvSpPr>
          <p:spPr>
            <a:xfrm>
              <a:off x="2505775" y="594525"/>
              <a:ext cx="8847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×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endParaRPr/>
            </a:p>
          </p:txBody>
        </p:sp>
        <p:cxnSp>
          <p:nvCxnSpPr>
            <p:cNvPr id="121" name="Google Shape;121;p17"/>
            <p:cNvCxnSpPr/>
            <p:nvPr/>
          </p:nvCxnSpPr>
          <p:spPr>
            <a:xfrm rot="10800000">
              <a:off x="3265050" y="762700"/>
              <a:ext cx="772500" cy="1032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22" name="Google Shape;122;p17"/>
          <p:cNvGrpSpPr/>
          <p:nvPr/>
        </p:nvGrpSpPr>
        <p:grpSpPr>
          <a:xfrm>
            <a:off x="4962725" y="1112150"/>
            <a:ext cx="1108975" cy="358500"/>
            <a:chOff x="4962725" y="1112150"/>
            <a:chExt cx="1108975" cy="358500"/>
          </a:xfrm>
        </p:grpSpPr>
        <p:sp>
          <p:nvSpPr>
            <p:cNvPr id="123" name="Google Shape;123;p17"/>
            <p:cNvSpPr txBox="1"/>
            <p:nvPr/>
          </p:nvSpPr>
          <p:spPr>
            <a:xfrm>
              <a:off x="5187000" y="1112150"/>
              <a:ext cx="8847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×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endParaRPr/>
            </a:p>
          </p:txBody>
        </p:sp>
        <p:cxnSp>
          <p:nvCxnSpPr>
            <p:cNvPr id="124" name="Google Shape;124;p17"/>
            <p:cNvCxnSpPr/>
            <p:nvPr/>
          </p:nvCxnSpPr>
          <p:spPr>
            <a:xfrm flipH="1" rot="10800000">
              <a:off x="4962725" y="1229950"/>
              <a:ext cx="368400" cy="132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25" name="Google Shape;125;p17"/>
          <p:cNvSpPr txBox="1"/>
          <p:nvPr/>
        </p:nvSpPr>
        <p:spPr>
          <a:xfrm>
            <a:off x="6035775" y="865900"/>
            <a:ext cx="2657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upper triangular</a:t>
            </a:r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405338" y="4114400"/>
            <a:ext cx="1673046" cy="3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Partitioned matrix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Multiplication of partitioned matrices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Column-row expansion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Inverse of partitioned matrix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