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dd00c506_0_15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bdd00c50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bdd00c506_0_16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bdd00c50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dd00c506_0_17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bdd00c50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dd00c506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dd00c5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bdd00c506_0_5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bdd00c50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bdd00c506_0_7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bdd00c50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dd00c506_0_8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dd00c50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dd00c506_0_10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bdd00c50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dd00c506_0_12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dd00c50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dd00c506_0_18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bdd00c50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bdd00c506_0_19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bdd00c50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gif"/><Relationship Id="rId4" Type="http://schemas.openxmlformats.org/officeDocument/2006/relationships/image" Target="../media/image37.gif"/><Relationship Id="rId5" Type="http://schemas.openxmlformats.org/officeDocument/2006/relationships/image" Target="../media/image43.gif"/><Relationship Id="rId6" Type="http://schemas.openxmlformats.org/officeDocument/2006/relationships/image" Target="../media/image45.gif"/><Relationship Id="rId7" Type="http://schemas.openxmlformats.org/officeDocument/2006/relationships/image" Target="../media/image42.gif"/><Relationship Id="rId8" Type="http://schemas.openxmlformats.org/officeDocument/2006/relationships/image" Target="../media/image4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Relationship Id="rId4" Type="http://schemas.openxmlformats.org/officeDocument/2006/relationships/image" Target="../media/image20.gif"/><Relationship Id="rId9" Type="http://schemas.openxmlformats.org/officeDocument/2006/relationships/image" Target="../media/image3.gif"/><Relationship Id="rId5" Type="http://schemas.openxmlformats.org/officeDocument/2006/relationships/image" Target="../media/image13.gif"/><Relationship Id="rId6" Type="http://schemas.openxmlformats.org/officeDocument/2006/relationships/image" Target="../media/image4.gif"/><Relationship Id="rId7" Type="http://schemas.openxmlformats.org/officeDocument/2006/relationships/image" Target="../media/image17.gif"/><Relationship Id="rId8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Relationship Id="rId4" Type="http://schemas.openxmlformats.org/officeDocument/2006/relationships/image" Target="../media/image12.gif"/><Relationship Id="rId11" Type="http://schemas.openxmlformats.org/officeDocument/2006/relationships/image" Target="../media/image8.gif"/><Relationship Id="rId10" Type="http://schemas.openxmlformats.org/officeDocument/2006/relationships/image" Target="../media/image2.gif"/><Relationship Id="rId12" Type="http://schemas.openxmlformats.org/officeDocument/2006/relationships/image" Target="../media/image14.gif"/><Relationship Id="rId9" Type="http://schemas.openxmlformats.org/officeDocument/2006/relationships/image" Target="../media/image5.gif"/><Relationship Id="rId5" Type="http://schemas.openxmlformats.org/officeDocument/2006/relationships/image" Target="../media/image15.gif"/><Relationship Id="rId6" Type="http://schemas.openxmlformats.org/officeDocument/2006/relationships/image" Target="../media/image1.gif"/><Relationship Id="rId7" Type="http://schemas.openxmlformats.org/officeDocument/2006/relationships/image" Target="../media/image16.gif"/><Relationship Id="rId8" Type="http://schemas.openxmlformats.org/officeDocument/2006/relationships/image" Target="../media/image19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gif"/><Relationship Id="rId10" Type="http://schemas.openxmlformats.org/officeDocument/2006/relationships/image" Target="../media/image32.gif"/><Relationship Id="rId13" Type="http://schemas.openxmlformats.org/officeDocument/2006/relationships/image" Target="../media/image40.gif"/><Relationship Id="rId12" Type="http://schemas.openxmlformats.org/officeDocument/2006/relationships/image" Target="../media/image4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9" Type="http://schemas.openxmlformats.org/officeDocument/2006/relationships/image" Target="../media/image25.gif"/><Relationship Id="rId5" Type="http://schemas.openxmlformats.org/officeDocument/2006/relationships/image" Target="../media/image24.gif"/><Relationship Id="rId6" Type="http://schemas.openxmlformats.org/officeDocument/2006/relationships/image" Target="../media/image23.gif"/><Relationship Id="rId7" Type="http://schemas.openxmlformats.org/officeDocument/2006/relationships/image" Target="../media/image26.gif"/><Relationship Id="rId8" Type="http://schemas.openxmlformats.org/officeDocument/2006/relationships/image" Target="../media/image2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gif"/><Relationship Id="rId4" Type="http://schemas.openxmlformats.org/officeDocument/2006/relationships/image" Target="../media/image28.gif"/><Relationship Id="rId5" Type="http://schemas.openxmlformats.org/officeDocument/2006/relationships/image" Target="../media/image3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gif"/><Relationship Id="rId4" Type="http://schemas.openxmlformats.org/officeDocument/2006/relationships/image" Target="../media/image27.gif"/><Relationship Id="rId9" Type="http://schemas.openxmlformats.org/officeDocument/2006/relationships/image" Target="../media/image35.png"/><Relationship Id="rId5" Type="http://schemas.openxmlformats.org/officeDocument/2006/relationships/image" Target="../media/image29.gif"/><Relationship Id="rId6" Type="http://schemas.openxmlformats.org/officeDocument/2006/relationships/image" Target="../media/image36.gif"/><Relationship Id="rId7" Type="http://schemas.openxmlformats.org/officeDocument/2006/relationships/image" Target="../media/image33.gif"/><Relationship Id="rId8" Type="http://schemas.openxmlformats.org/officeDocument/2006/relationships/image" Target="../media/image3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Matrix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2.5 Matrix Factorization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11700" y="4125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Notes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770925" y="1098950"/>
            <a:ext cx="5541000" cy="25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AutoNum type="arabicPeriod"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 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/3 flops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AutoNum type="arabicPeriod"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 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AutoNum type="arabicPeriod"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 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AutoNum type="arabicPeriod"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 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Times New Roman"/>
              <a:buAutoNum type="arabicPeriod"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sparse, then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be sparse, too, whereas is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aseline="30000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likely to be dense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688" y="718175"/>
            <a:ext cx="2000471" cy="139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612" y="718175"/>
            <a:ext cx="428701" cy="142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4117800" y="134425"/>
            <a:ext cx="908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725" y="2322013"/>
            <a:ext cx="3394524" cy="127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975" y="2322012"/>
            <a:ext cx="3233287" cy="127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1013" y="3803062"/>
            <a:ext cx="4281976" cy="1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5200" y="4135125"/>
            <a:ext cx="2953611" cy="12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 factorization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7999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Factorization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69350" y="1650075"/>
            <a:ext cx="3405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product of two or more matrices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117800" y="2382725"/>
            <a:ext cx="908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4125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 Factorization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801775" y="2614800"/>
            <a:ext cx="357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208025" y="2614800"/>
            <a:ext cx="449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i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813925" y="3185150"/>
            <a:ext cx="3069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unit lower triangular matrix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095875" y="3185150"/>
            <a:ext cx="14130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echelon form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/>
          <p:nvPr/>
        </p:nvSpPr>
        <p:spPr>
          <a:xfrm flipH="1">
            <a:off x="3297600" y="1166200"/>
            <a:ext cx="1278900" cy="1187400"/>
          </a:xfrm>
          <a:prstGeom prst="parallelogram">
            <a:avLst>
              <a:gd fmla="val 86284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4658650" y="1166200"/>
            <a:ext cx="1180900" cy="1210275"/>
            <a:chOff x="4658650" y="1166200"/>
            <a:chExt cx="1180900" cy="1210275"/>
          </a:xfrm>
        </p:grpSpPr>
        <p:sp>
          <p:nvSpPr>
            <p:cNvPr id="76" name="Google Shape;76;p15"/>
            <p:cNvSpPr/>
            <p:nvPr/>
          </p:nvSpPr>
          <p:spPr>
            <a:xfrm>
              <a:off x="4658650" y="1166200"/>
              <a:ext cx="224400" cy="1210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983625" y="1543375"/>
              <a:ext cx="224400" cy="8331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615150" y="1772275"/>
              <a:ext cx="224400" cy="604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 txBox="1"/>
          <p:nvPr/>
        </p:nvSpPr>
        <p:spPr>
          <a:xfrm>
            <a:off x="3037500" y="4030750"/>
            <a:ext cx="3069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row interchanges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665100" y="4596550"/>
            <a:ext cx="1813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scalings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575" y="1094125"/>
            <a:ext cx="3328851" cy="13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125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Useful?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117800" y="1139075"/>
            <a:ext cx="908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117800" y="1913550"/>
            <a:ext cx="908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016100" y="2688025"/>
            <a:ext cx="1111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292200" y="2688025"/>
            <a:ext cx="1111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016100" y="3462500"/>
            <a:ext cx="1111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016100" y="3798875"/>
            <a:ext cx="1111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261275" y="231536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38" y="738611"/>
            <a:ext cx="5714227" cy="13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332288" y="2043736"/>
            <a:ext cx="357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738538" y="2043736"/>
            <a:ext cx="449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188" y="738611"/>
            <a:ext cx="843929" cy="13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625" y="2529136"/>
            <a:ext cx="2686515" cy="13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8000" y="2529136"/>
            <a:ext cx="2783750" cy="13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8000" y="4058993"/>
            <a:ext cx="2686525" cy="119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60975" y="4041177"/>
            <a:ext cx="1784451" cy="12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3574" y="4010136"/>
            <a:ext cx="784647" cy="12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11700" y="4125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 Factorization Algorithm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044425" y="433000"/>
            <a:ext cx="3069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only by row replacements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88" y="1002475"/>
            <a:ext cx="712450" cy="5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063" y="981913"/>
            <a:ext cx="924865" cy="5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363" y="1033200"/>
            <a:ext cx="674550" cy="3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4025" y="2121187"/>
            <a:ext cx="2599770" cy="5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3800" y="2172162"/>
            <a:ext cx="935984" cy="3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5850" y="2802875"/>
            <a:ext cx="2089677" cy="5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459100" y="1619800"/>
            <a:ext cx="42258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lower triangular elementary matrices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835000" y="3260425"/>
            <a:ext cx="25191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triangular</a:t>
            </a:r>
            <a:endParaRPr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5525" y="2806613"/>
            <a:ext cx="2012762" cy="5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59650" y="2806613"/>
            <a:ext cx="1768509" cy="5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1139253" y="3758275"/>
            <a:ext cx="68655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AutoNum type="arabicPeriod"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an echelon form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 sequence of row replacement operations, if possible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AutoNum type="arabicPeriod"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entries in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that the same sequence of row operations reduced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348618" y="477463"/>
            <a:ext cx="897925" cy="1331917"/>
            <a:chOff x="455218" y="560363"/>
            <a:chExt cx="897925" cy="1331917"/>
          </a:xfrm>
        </p:grpSpPr>
        <p:pic>
          <p:nvPicPr>
            <p:cNvPr id="128" name="Google Shape;128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9268" y="560363"/>
              <a:ext cx="813875" cy="53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8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5218" y="1319414"/>
              <a:ext cx="863544" cy="5728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8646525" y="2263100"/>
            <a:ext cx="183600" cy="2040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23775" y="1282150"/>
            <a:ext cx="275100" cy="1185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372950" y="1596850"/>
            <a:ext cx="275100" cy="930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6220175" y="1890250"/>
            <a:ext cx="275100" cy="576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261275" y="735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50" y="1263025"/>
            <a:ext cx="2485024" cy="12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37" y="1263025"/>
            <a:ext cx="2186840" cy="12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6350" y="1263025"/>
            <a:ext cx="1951121" cy="12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0950" y="1263025"/>
            <a:ext cx="1951125" cy="12638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7390600" y="2467075"/>
            <a:ext cx="1111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950" y="2952475"/>
            <a:ext cx="1241108" cy="126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04400" y="2973575"/>
            <a:ext cx="1372625" cy="12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9625" y="2973575"/>
            <a:ext cx="1474171" cy="12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0898" y="2952475"/>
            <a:ext cx="1644386" cy="126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218775" y="4195200"/>
            <a:ext cx="1111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b="1" sz="1800">
              <a:solidFill>
                <a:srgbClr val="F1C23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5550" y="2952476"/>
            <a:ext cx="433741" cy="122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40021" y="3248948"/>
            <a:ext cx="433741" cy="92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44493" y="3552201"/>
            <a:ext cx="339218" cy="6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8095975" y="3766425"/>
            <a:ext cx="485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261275" y="354325"/>
            <a:ext cx="662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r>
              <a:rPr b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800">
              <a:solidFill>
                <a:srgbClr val="E691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375" y="1004350"/>
            <a:ext cx="2299251" cy="17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325" y="3071675"/>
            <a:ext cx="2730203" cy="195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401" y="3071675"/>
            <a:ext cx="2434276" cy="19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2706500" y="1820825"/>
            <a:ext cx="261300" cy="11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238013" y="2115188"/>
            <a:ext cx="261300" cy="8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7585600" y="2457500"/>
            <a:ext cx="261300" cy="5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2147350" y="4274700"/>
            <a:ext cx="261300" cy="2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75" y="1787875"/>
            <a:ext cx="2086016" cy="122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854" y="1761541"/>
            <a:ext cx="1879594" cy="122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311700" y="1883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Case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3898950" y="731300"/>
            <a:ext cx="13461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</a:t>
            </a:r>
            <a:endParaRPr i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650" y="1761552"/>
            <a:ext cx="2063979" cy="122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450" y="3379324"/>
            <a:ext cx="2074997" cy="122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9150" y="3395325"/>
            <a:ext cx="1637437" cy="122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2281" y="3424844"/>
            <a:ext cx="1546614" cy="122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947175" y="4619950"/>
            <a:ext cx="11118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09525" y="1816872"/>
            <a:ext cx="2086026" cy="1224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