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715000" cx="9144000"/>
  <p:notesSz cx="6858000" cy="9144000"/>
  <p:embeddedFontLst>
    <p:embeddedFont>
      <p:font typeface="Press Start 2P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essStart2P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be279ab10_0_33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be279ab1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homogeneous equation 의 general solution은 null space의 basis 들의 linear combination으로 표현된다.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be279ab10_0_35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be279ab1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be279ab10_0_3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be279ab1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be279ab10_0_38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be279ab1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be279ab10_0_39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be279ab1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e279ab10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e279ab1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e279ab10_0_15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e279ab1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e279ab10_0_17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e279ab1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be279ab10_0_20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be279ab1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e279ab10_0_2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e279ab1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e279ab10_0_23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be279ab1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be279ab10_0_26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be279ab1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be279ab10_0_30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be279ab1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gif"/><Relationship Id="rId4" Type="http://schemas.openxmlformats.org/officeDocument/2006/relationships/image" Target="../media/image23.gif"/><Relationship Id="rId5" Type="http://schemas.openxmlformats.org/officeDocument/2006/relationships/image" Target="../media/image21.gif"/><Relationship Id="rId6" Type="http://schemas.openxmlformats.org/officeDocument/2006/relationships/image" Target="../media/image26.gif"/><Relationship Id="rId7" Type="http://schemas.openxmlformats.org/officeDocument/2006/relationships/image" Target="../media/image2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gif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3.gif"/><Relationship Id="rId7" Type="http://schemas.openxmlformats.org/officeDocument/2006/relationships/image" Target="../media/image5.gif"/><Relationship Id="rId8" Type="http://schemas.openxmlformats.org/officeDocument/2006/relationships/image" Target="../media/image1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gif"/><Relationship Id="rId4" Type="http://schemas.openxmlformats.org/officeDocument/2006/relationships/image" Target="../media/image12.gif"/><Relationship Id="rId5" Type="http://schemas.openxmlformats.org/officeDocument/2006/relationships/image" Target="../media/image4.gif"/><Relationship Id="rId6" Type="http://schemas.openxmlformats.org/officeDocument/2006/relationships/image" Target="../media/image1.gif"/><Relationship Id="rId7" Type="http://schemas.openxmlformats.org/officeDocument/2006/relationships/image" Target="../media/image10.gif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5.gif"/><Relationship Id="rId7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Relationship Id="rId4" Type="http://schemas.openxmlformats.org/officeDocument/2006/relationships/image" Target="../media/image18.gif"/><Relationship Id="rId5" Type="http://schemas.openxmlformats.org/officeDocument/2006/relationships/image" Target="../media/image19.gif"/><Relationship Id="rId6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Matrix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2.6 Subspaces of ℝ</a:t>
            </a:r>
            <a:r>
              <a:rPr baseline="30000" i="1" lang="ko" sz="2800">
                <a:solidFill>
                  <a:srgbClr val="B6D7A8"/>
                </a:solidFill>
              </a:rPr>
              <a:t>n</a:t>
            </a:r>
            <a:endParaRPr baseline="30000" i="1"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2"/>
          <p:cNvGrpSpPr/>
          <p:nvPr/>
        </p:nvGrpSpPr>
        <p:grpSpPr>
          <a:xfrm>
            <a:off x="2405825" y="2178225"/>
            <a:ext cx="1099450" cy="661375"/>
            <a:chOff x="1339025" y="2254425"/>
            <a:chExt cx="1099450" cy="661375"/>
          </a:xfrm>
        </p:grpSpPr>
        <p:sp>
          <p:nvSpPr>
            <p:cNvPr id="286" name="Google Shape;286;p22"/>
            <p:cNvSpPr/>
            <p:nvPr/>
          </p:nvSpPr>
          <p:spPr>
            <a:xfrm>
              <a:off x="1339025" y="2254425"/>
              <a:ext cx="208800" cy="264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229675" y="2651200"/>
              <a:ext cx="208800" cy="264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2"/>
          <p:cNvSpPr/>
          <p:nvPr/>
        </p:nvSpPr>
        <p:spPr>
          <a:xfrm>
            <a:off x="2833050" y="699425"/>
            <a:ext cx="3477900" cy="1271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1261200" y="265436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basis for the null space of the following matrix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998" y="767476"/>
            <a:ext cx="2780025" cy="11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000" y="2136838"/>
            <a:ext cx="2942749" cy="11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/>
        </p:nvSpPr>
        <p:spPr>
          <a:xfrm>
            <a:off x="1246300" y="2551963"/>
            <a:ext cx="833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]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900" y="2148295"/>
            <a:ext cx="2780025" cy="117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4337" y="3498850"/>
            <a:ext cx="2681626" cy="169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9113" y="4144800"/>
            <a:ext cx="2260551" cy="4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2"/>
          <p:cNvSpPr txBox="1"/>
          <p:nvPr/>
        </p:nvSpPr>
        <p:spPr>
          <a:xfrm>
            <a:off x="5425099" y="4735000"/>
            <a:ext cx="1068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 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/>
          <p:nvPr/>
        </p:nvSpPr>
        <p:spPr>
          <a:xfrm>
            <a:off x="2833050" y="1332975"/>
            <a:ext cx="3477900" cy="1860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3696300" y="1540300"/>
            <a:ext cx="259800" cy="141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4072725" y="1540300"/>
            <a:ext cx="259800" cy="141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5431775" y="1540300"/>
            <a:ext cx="259800" cy="141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1261200" y="646436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basis for the column space of the following matrix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375" y="1478926"/>
            <a:ext cx="2625725" cy="15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3"/>
          <p:cNvSpPr txBox="1"/>
          <p:nvPr/>
        </p:nvSpPr>
        <p:spPr>
          <a:xfrm>
            <a:off x="3243150" y="3520050"/>
            <a:ext cx="265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1"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spans Col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/>
          <p:nvPr/>
        </p:nvSpPr>
        <p:spPr>
          <a:xfrm>
            <a:off x="2833050" y="915699"/>
            <a:ext cx="3477900" cy="17502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4"/>
          <p:cNvGrpSpPr/>
          <p:nvPr/>
        </p:nvGrpSpPr>
        <p:grpSpPr>
          <a:xfrm>
            <a:off x="3492650" y="1083100"/>
            <a:ext cx="2198925" cy="1415400"/>
            <a:chOff x="3492650" y="1083100"/>
            <a:chExt cx="2198925" cy="1415400"/>
          </a:xfrm>
        </p:grpSpPr>
        <p:sp>
          <p:nvSpPr>
            <p:cNvPr id="316" name="Google Shape;316;p24"/>
            <p:cNvSpPr/>
            <p:nvPr/>
          </p:nvSpPr>
          <p:spPr>
            <a:xfrm>
              <a:off x="3492650" y="1083100"/>
              <a:ext cx="361500" cy="1415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3971100" y="1083100"/>
              <a:ext cx="361500" cy="1415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5330075" y="1083100"/>
              <a:ext cx="361500" cy="1415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1261200" y="341636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6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basis for the column space of the following matrix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649" y="1083100"/>
            <a:ext cx="2816975" cy="14408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4"/>
          <p:cNvSpPr txBox="1"/>
          <p:nvPr/>
        </p:nvSpPr>
        <p:spPr>
          <a:xfrm>
            <a:off x="2329200" y="2844525"/>
            <a:ext cx="44856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 operations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affect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dependence relations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the columns of the matrix</a:t>
            </a:r>
            <a:endParaRPr b="1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3243150" y="3639675"/>
            <a:ext cx="265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1"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spans Col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4" name="Google Shape;324;p24"/>
          <p:cNvGrpSpPr/>
          <p:nvPr/>
        </p:nvGrpSpPr>
        <p:grpSpPr>
          <a:xfrm>
            <a:off x="3429250" y="4327550"/>
            <a:ext cx="2285500" cy="600900"/>
            <a:chOff x="3429250" y="4327550"/>
            <a:chExt cx="2285500" cy="600900"/>
          </a:xfrm>
        </p:grpSpPr>
        <p:sp>
          <p:nvSpPr>
            <p:cNvPr id="325" name="Google Shape;325;p24"/>
            <p:cNvSpPr txBox="1"/>
            <p:nvPr/>
          </p:nvSpPr>
          <p:spPr>
            <a:xfrm>
              <a:off x="3914450" y="4327550"/>
              <a:ext cx="1800300" cy="6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≠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Col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26" name="Google Shape;326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29250" y="4364150"/>
              <a:ext cx="593662" cy="5277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/>
          <p:nvPr/>
        </p:nvSpPr>
        <p:spPr>
          <a:xfrm>
            <a:off x="1807275" y="2286250"/>
            <a:ext cx="5590500" cy="948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1261200" y="184357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2213550" y="2335150"/>
            <a:ext cx="47169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 columns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matrix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 a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space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Subspace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space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space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</a:t>
            </a:r>
            <a:endParaRPr>
              <a:solidFill>
                <a:srgbClr val="FFF2C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41" name="Google Shape;341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Subspace of ℝ</a:t>
            </a:r>
            <a:r>
              <a:rPr baseline="30000"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1701025" y="819674"/>
            <a:ext cx="5790900" cy="610800"/>
            <a:chOff x="1701025" y="819674"/>
            <a:chExt cx="5790900" cy="610800"/>
          </a:xfrm>
        </p:grpSpPr>
        <p:sp>
          <p:nvSpPr>
            <p:cNvPr id="63" name="Google Shape;63;p14"/>
            <p:cNvSpPr/>
            <p:nvPr/>
          </p:nvSpPr>
          <p:spPr>
            <a:xfrm>
              <a:off x="1701025" y="819674"/>
              <a:ext cx="5790900" cy="610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2039550" y="912500"/>
              <a:ext cx="50649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Any set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has three properties: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1701025" y="1563825"/>
            <a:ext cx="5790900" cy="1512000"/>
            <a:chOff x="1701025" y="1563825"/>
            <a:chExt cx="5790900" cy="1512000"/>
          </a:xfrm>
        </p:grpSpPr>
        <p:sp>
          <p:nvSpPr>
            <p:cNvPr id="66" name="Google Shape;66;p14"/>
            <p:cNvSpPr/>
            <p:nvPr/>
          </p:nvSpPr>
          <p:spPr>
            <a:xfrm rot="10800000">
              <a:off x="1701025" y="1563825"/>
              <a:ext cx="5790900" cy="1512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2100225" y="1602650"/>
              <a:ext cx="50649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zero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vector is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8" name="Google Shape;68;p14"/>
          <p:cNvSpPr txBox="1"/>
          <p:nvPr/>
        </p:nvSpPr>
        <p:spPr>
          <a:xfrm>
            <a:off x="2100225" y="2070275"/>
            <a:ext cx="5064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each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sum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00225" y="2546238"/>
            <a:ext cx="5064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each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scalar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vector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5103356" y="3296399"/>
            <a:ext cx="2352589" cy="1649850"/>
            <a:chOff x="3420181" y="3594549"/>
            <a:chExt cx="2352589" cy="1649850"/>
          </a:xfrm>
        </p:grpSpPr>
        <p:sp>
          <p:nvSpPr>
            <p:cNvPr id="71" name="Google Shape;71;p14"/>
            <p:cNvSpPr/>
            <p:nvPr/>
          </p:nvSpPr>
          <p:spPr>
            <a:xfrm>
              <a:off x="3757960" y="4247192"/>
              <a:ext cx="1233000" cy="609000"/>
            </a:xfrm>
            <a:prstGeom prst="parallelogram">
              <a:avLst>
                <a:gd fmla="val 68679" name="adj"/>
              </a:avLst>
            </a:prstGeom>
            <a:solidFill>
              <a:srgbClr val="666666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14"/>
            <p:cNvCxnSpPr/>
            <p:nvPr/>
          </p:nvCxnSpPr>
          <p:spPr>
            <a:xfrm flipH="1">
              <a:off x="3579707" y="4400706"/>
              <a:ext cx="595800" cy="648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4175507" y="4400706"/>
              <a:ext cx="1130400" cy="470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rot="10800000">
              <a:off x="3758208" y="3873446"/>
              <a:ext cx="0" cy="9792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3758726" y="4852646"/>
              <a:ext cx="841500" cy="363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 rot="10800000">
              <a:off x="4596862" y="4730982"/>
              <a:ext cx="379200" cy="4818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 rot="10800000">
              <a:off x="4175194" y="3642162"/>
              <a:ext cx="0" cy="758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 flipH="1" rot="10800000">
              <a:off x="3757960" y="3642156"/>
              <a:ext cx="417300" cy="455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 rot="10800000">
              <a:off x="4983245" y="3983679"/>
              <a:ext cx="0" cy="758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>
              <a:off x="4183218" y="3642222"/>
              <a:ext cx="807600" cy="3528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1" name="Google Shape;8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33293" y="4828830"/>
              <a:ext cx="179707" cy="220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20181" y="5021714"/>
              <a:ext cx="159416" cy="2226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3" name="Google Shape;83;p14"/>
            <p:cNvCxnSpPr/>
            <p:nvPr/>
          </p:nvCxnSpPr>
          <p:spPr>
            <a:xfrm flipH="1" rot="10800000">
              <a:off x="4005554" y="4247164"/>
              <a:ext cx="368700" cy="610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/>
            <p:nvPr/>
          </p:nvCxnSpPr>
          <p:spPr>
            <a:xfrm flipH="1" rot="10800000">
              <a:off x="4282991" y="4247164"/>
              <a:ext cx="368700" cy="610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5" name="Google Shape;8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68358" y="3594549"/>
              <a:ext cx="179711" cy="2366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6" name="Google Shape;86;p14"/>
            <p:cNvCxnSpPr/>
            <p:nvPr/>
          </p:nvCxnSpPr>
          <p:spPr>
            <a:xfrm>
              <a:off x="3850006" y="4747947"/>
              <a:ext cx="8004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/>
            <p:nvPr/>
          </p:nvCxnSpPr>
          <p:spPr>
            <a:xfrm>
              <a:off x="3911208" y="4633746"/>
              <a:ext cx="8004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4"/>
            <p:cNvCxnSpPr/>
            <p:nvPr/>
          </p:nvCxnSpPr>
          <p:spPr>
            <a:xfrm flipH="1" rot="10800000">
              <a:off x="3990382" y="4512842"/>
              <a:ext cx="815700" cy="75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4078528" y="4392870"/>
              <a:ext cx="8004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4"/>
            <p:cNvCxnSpPr/>
            <p:nvPr/>
          </p:nvCxnSpPr>
          <p:spPr>
            <a:xfrm>
              <a:off x="3758726" y="4097556"/>
              <a:ext cx="841500" cy="363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 rot="10800000">
              <a:off x="4587032" y="4461426"/>
              <a:ext cx="0" cy="758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4"/>
            <p:cNvCxnSpPr/>
            <p:nvPr/>
          </p:nvCxnSpPr>
          <p:spPr>
            <a:xfrm flipH="1" rot="10800000">
              <a:off x="4596337" y="3998972"/>
              <a:ext cx="379200" cy="4551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14"/>
            <p:cNvSpPr/>
            <p:nvPr/>
          </p:nvSpPr>
          <p:spPr>
            <a:xfrm>
              <a:off x="3995436" y="4837096"/>
              <a:ext cx="39000" cy="390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816124" y="4730369"/>
              <a:ext cx="39000" cy="390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" name="Google Shape;95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73516" y="4147825"/>
              <a:ext cx="699254" cy="168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13937" y="4862137"/>
              <a:ext cx="134057" cy="143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05204" y="4605553"/>
              <a:ext cx="134057" cy="1439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4"/>
          <p:cNvSpPr txBox="1"/>
          <p:nvPr/>
        </p:nvSpPr>
        <p:spPr>
          <a:xfrm>
            <a:off x="1701025" y="3509300"/>
            <a:ext cx="2851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scalar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701025" y="4519300"/>
            <a:ext cx="2851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vectors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ℝ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called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subspace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2567175" y="793125"/>
            <a:ext cx="4299900" cy="625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261200" y="270661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657325" y="857850"/>
            <a:ext cx="4119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in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Span{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711875" y="1621800"/>
            <a:ext cx="4119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+ 0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8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711875" y="2195850"/>
            <a:ext cx="4119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832825" y="2730263"/>
            <a:ext cx="1877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271225" y="3142475"/>
            <a:ext cx="3000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2711875" y="3674775"/>
            <a:ext cx="4119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711875" y="4112175"/>
            <a:ext cx="4119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525" y="1621800"/>
            <a:ext cx="437400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075" y="2705063"/>
            <a:ext cx="437400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075" y="3954538"/>
            <a:ext cx="437400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2448575" y="4797625"/>
            <a:ext cx="4936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Span{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subspace of ℝ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3558825" y="2087900"/>
            <a:ext cx="1863450" cy="1378275"/>
            <a:chOff x="3558825" y="2087900"/>
            <a:chExt cx="1863450" cy="1378275"/>
          </a:xfrm>
        </p:grpSpPr>
        <p:grpSp>
          <p:nvGrpSpPr>
            <p:cNvPr id="123" name="Google Shape;123;p16"/>
            <p:cNvGrpSpPr/>
            <p:nvPr/>
          </p:nvGrpSpPr>
          <p:grpSpPr>
            <a:xfrm>
              <a:off x="3558825" y="2087900"/>
              <a:ext cx="1863450" cy="1378275"/>
              <a:chOff x="3558825" y="2087900"/>
              <a:chExt cx="1863450" cy="1378275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3558825" y="2437375"/>
                <a:ext cx="1206650" cy="1028450"/>
              </a:xfrm>
              <a:custGeom>
                <a:rect b="b" l="l" r="r" t="t"/>
                <a:pathLst>
                  <a:path extrusionOk="0" h="41138" w="48266">
                    <a:moveTo>
                      <a:pt x="34621" y="27901"/>
                    </a:moveTo>
                    <a:lnTo>
                      <a:pt x="0" y="41138"/>
                    </a:lnTo>
                    <a:lnTo>
                      <a:pt x="15070" y="10794"/>
                    </a:lnTo>
                    <a:lnTo>
                      <a:pt x="482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125" name="Google Shape;125;p16"/>
              <p:cNvSpPr txBox="1"/>
              <p:nvPr/>
            </p:nvSpPr>
            <p:spPr>
              <a:xfrm>
                <a:off x="4718775" y="2087900"/>
                <a:ext cx="703500" cy="4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 </a:t>
                </a:r>
                <a:r>
                  <a:rPr i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</a:t>
                </a:r>
                <a:r>
                  <a:rPr b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v</a:t>
                </a:r>
                <a:endParaRPr b="1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6" name="Google Shape;126;p16"/>
              <p:cNvCxnSpPr/>
              <p:nvPr/>
            </p:nvCxnSpPr>
            <p:spPr>
              <a:xfrm flipH="1" rot="10800000">
                <a:off x="3563925" y="2437775"/>
                <a:ext cx="1196400" cy="102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1C23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7" name="Google Shape;127;p16"/>
            <p:cNvSpPr/>
            <p:nvPr/>
          </p:nvSpPr>
          <p:spPr>
            <a:xfrm>
              <a:off x="4718787" y="2390550"/>
              <a:ext cx="76500" cy="76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2CC"/>
                </a:solidFill>
              </a:endParaRPr>
            </a:p>
          </p:txBody>
        </p:sp>
      </p:grpSp>
      <p:grpSp>
        <p:nvGrpSpPr>
          <p:cNvPr id="128" name="Google Shape;128;p16"/>
          <p:cNvGrpSpPr/>
          <p:nvPr/>
        </p:nvGrpSpPr>
        <p:grpSpPr>
          <a:xfrm>
            <a:off x="3192250" y="1244375"/>
            <a:ext cx="2952350" cy="2888275"/>
            <a:chOff x="3192250" y="1244375"/>
            <a:chExt cx="2952350" cy="2888275"/>
          </a:xfrm>
        </p:grpSpPr>
        <p:grpSp>
          <p:nvGrpSpPr>
            <p:cNvPr id="129" name="Google Shape;129;p16"/>
            <p:cNvGrpSpPr/>
            <p:nvPr/>
          </p:nvGrpSpPr>
          <p:grpSpPr>
            <a:xfrm>
              <a:off x="3351300" y="1244375"/>
              <a:ext cx="2793300" cy="2373825"/>
              <a:chOff x="3351300" y="1244375"/>
              <a:chExt cx="2793300" cy="2373825"/>
            </a:xfrm>
          </p:grpSpPr>
          <p:cxnSp>
            <p:nvCxnSpPr>
              <p:cNvPr id="130" name="Google Shape;130;p16"/>
              <p:cNvCxnSpPr/>
              <p:nvPr/>
            </p:nvCxnSpPr>
            <p:spPr>
              <a:xfrm>
                <a:off x="3398400" y="3465800"/>
                <a:ext cx="2347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16"/>
              <p:cNvCxnSpPr/>
              <p:nvPr/>
            </p:nvCxnSpPr>
            <p:spPr>
              <a:xfrm rot="10800000">
                <a:off x="3550800" y="1734800"/>
                <a:ext cx="0" cy="1883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2" name="Google Shape;132;p16"/>
              <p:cNvSpPr txBox="1"/>
              <p:nvPr/>
            </p:nvSpPr>
            <p:spPr>
              <a:xfrm>
                <a:off x="5745600" y="3196000"/>
                <a:ext cx="399000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ko" sz="1800">
                    <a:solidFill>
                      <a:srgbClr val="C9DAF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aseline="-25000" lang="ko" sz="1800">
                    <a:solidFill>
                      <a:srgbClr val="C9DAF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1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" name="Google Shape;133;p16"/>
              <p:cNvSpPr txBox="1"/>
              <p:nvPr/>
            </p:nvSpPr>
            <p:spPr>
              <a:xfrm>
                <a:off x="3351300" y="1244375"/>
                <a:ext cx="399000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ko" sz="1800">
                    <a:solidFill>
                      <a:srgbClr val="C9DAF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aseline="-25000" lang="ko" sz="1800">
                    <a:solidFill>
                      <a:srgbClr val="C9DAF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b="1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4" name="Google Shape;134;p16"/>
            <p:cNvCxnSpPr/>
            <p:nvPr/>
          </p:nvCxnSpPr>
          <p:spPr>
            <a:xfrm>
              <a:off x="3192250" y="2055525"/>
              <a:ext cx="2138400" cy="18432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16"/>
            <p:cNvSpPr txBox="1"/>
            <p:nvPr/>
          </p:nvSpPr>
          <p:spPr>
            <a:xfrm>
              <a:off x="5330650" y="3759150"/>
              <a:ext cx="3990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b="1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1261200" y="341636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3558825" y="2184650"/>
            <a:ext cx="1372700" cy="1286600"/>
            <a:chOff x="3558825" y="2184650"/>
            <a:chExt cx="1372700" cy="1286600"/>
          </a:xfrm>
        </p:grpSpPr>
        <p:sp>
          <p:nvSpPr>
            <p:cNvPr id="139" name="Google Shape;139;p16"/>
            <p:cNvSpPr/>
            <p:nvPr/>
          </p:nvSpPr>
          <p:spPr>
            <a:xfrm>
              <a:off x="3909962" y="2671575"/>
              <a:ext cx="76500" cy="765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398387" y="3088725"/>
              <a:ext cx="76500" cy="765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4405325" y="2868125"/>
              <a:ext cx="526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3685100" y="2184650"/>
              <a:ext cx="526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 b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3" name="Google Shape;143;p16"/>
            <p:cNvCxnSpPr/>
            <p:nvPr/>
          </p:nvCxnSpPr>
          <p:spPr>
            <a:xfrm flipH="1" rot="10800000">
              <a:off x="3563925" y="2717675"/>
              <a:ext cx="376800" cy="7383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16"/>
            <p:cNvCxnSpPr/>
            <p:nvPr/>
          </p:nvCxnSpPr>
          <p:spPr>
            <a:xfrm flipH="1" rot="10800000">
              <a:off x="3558825" y="3135250"/>
              <a:ext cx="870600" cy="3360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5" name="Google Shape;145;p16"/>
          <p:cNvGrpSpPr/>
          <p:nvPr/>
        </p:nvGrpSpPr>
        <p:grpSpPr>
          <a:xfrm>
            <a:off x="3558825" y="2525300"/>
            <a:ext cx="2114350" cy="945950"/>
            <a:chOff x="3558825" y="2525300"/>
            <a:chExt cx="2114350" cy="945950"/>
          </a:xfrm>
        </p:grpSpPr>
        <p:cxnSp>
          <p:nvCxnSpPr>
            <p:cNvPr id="146" name="Google Shape;146;p16"/>
            <p:cNvCxnSpPr/>
            <p:nvPr/>
          </p:nvCxnSpPr>
          <p:spPr>
            <a:xfrm flipH="1" rot="10800000">
              <a:off x="3558825" y="2829850"/>
              <a:ext cx="1665000" cy="6414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47" name="Google Shape;147;p16"/>
            <p:cNvSpPr txBox="1"/>
            <p:nvPr/>
          </p:nvSpPr>
          <p:spPr>
            <a:xfrm>
              <a:off x="5146975" y="2525300"/>
              <a:ext cx="526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191937" y="2792425"/>
              <a:ext cx="76500" cy="76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2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Space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827750" y="914475"/>
            <a:ext cx="5488500" cy="880800"/>
            <a:chOff x="1827750" y="914475"/>
            <a:chExt cx="5488500" cy="880800"/>
          </a:xfrm>
        </p:grpSpPr>
        <p:sp>
          <p:nvSpPr>
            <p:cNvPr id="156" name="Google Shape;156;p17"/>
            <p:cNvSpPr/>
            <p:nvPr/>
          </p:nvSpPr>
          <p:spPr>
            <a:xfrm>
              <a:off x="1827750" y="914475"/>
              <a:ext cx="5488500" cy="8808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2039550" y="969525"/>
              <a:ext cx="5064900" cy="7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 space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a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set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linear combinations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the columns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613" y="2037025"/>
            <a:ext cx="1577475" cy="3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5118000" y="2037025"/>
            <a:ext cx="636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3389700" y="2702725"/>
            <a:ext cx="2364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Span{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,...,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428463" y="3398225"/>
            <a:ext cx="2364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Supspace of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2" name="Google Shape;162;p17"/>
          <p:cNvGrpSpPr/>
          <p:nvPr/>
        </p:nvGrpSpPr>
        <p:grpSpPr>
          <a:xfrm>
            <a:off x="1827750" y="4235675"/>
            <a:ext cx="2069700" cy="641550"/>
            <a:chOff x="1827750" y="4235675"/>
            <a:chExt cx="2069700" cy="641550"/>
          </a:xfrm>
        </p:grpSpPr>
        <p:sp>
          <p:nvSpPr>
            <p:cNvPr id="163" name="Google Shape;163;p17"/>
            <p:cNvSpPr/>
            <p:nvPr/>
          </p:nvSpPr>
          <p:spPr>
            <a:xfrm rot="-5400000">
              <a:off x="2544450" y="3518975"/>
              <a:ext cx="636300" cy="2069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2056346" y="4340525"/>
              <a:ext cx="16125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Col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4077975" y="4235675"/>
            <a:ext cx="3268800" cy="641550"/>
            <a:chOff x="4077975" y="4235675"/>
            <a:chExt cx="3268800" cy="641550"/>
          </a:xfrm>
        </p:grpSpPr>
        <p:sp>
          <p:nvSpPr>
            <p:cNvPr id="166" name="Google Shape;166;p17"/>
            <p:cNvSpPr/>
            <p:nvPr/>
          </p:nvSpPr>
          <p:spPr>
            <a:xfrm rot="5400000">
              <a:off x="5394225" y="2919425"/>
              <a:ext cx="636300" cy="3268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4200275" y="4340525"/>
              <a:ext cx="29481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consistent?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2365800" y="832100"/>
            <a:ext cx="4412400" cy="1531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261200" y="341636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b in Col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0" y="992657"/>
            <a:ext cx="987943" cy="1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073" y="1005720"/>
            <a:ext cx="2035152" cy="118455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3237546" y="2242900"/>
            <a:ext cx="16125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663" y="2543125"/>
            <a:ext cx="2571450" cy="14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975" y="2543125"/>
            <a:ext cx="2745986" cy="14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8813" y="2543125"/>
            <a:ext cx="2746000" cy="143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0425" y="4157075"/>
            <a:ext cx="811025" cy="10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311700" y="214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8" name="Google Shape;188;p19"/>
          <p:cNvGrpSpPr/>
          <p:nvPr/>
        </p:nvGrpSpPr>
        <p:grpSpPr>
          <a:xfrm>
            <a:off x="1786425" y="762075"/>
            <a:ext cx="5459100" cy="880800"/>
            <a:chOff x="1786425" y="762075"/>
            <a:chExt cx="5459100" cy="880800"/>
          </a:xfrm>
        </p:grpSpPr>
        <p:sp>
          <p:nvSpPr>
            <p:cNvPr id="189" name="Google Shape;189;p19"/>
            <p:cNvSpPr/>
            <p:nvPr/>
          </p:nvSpPr>
          <p:spPr>
            <a:xfrm>
              <a:off x="1786425" y="762075"/>
              <a:ext cx="5459100" cy="8808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1888875" y="817125"/>
              <a:ext cx="5254200" cy="7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null space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a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set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Nul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solutions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the homogeneous equation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1" name="Google Shape;191;p19"/>
          <p:cNvSpPr txBox="1"/>
          <p:nvPr/>
        </p:nvSpPr>
        <p:spPr>
          <a:xfrm>
            <a:off x="1261200" y="184357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2" name="Google Shape;192;p19"/>
          <p:cNvGrpSpPr/>
          <p:nvPr/>
        </p:nvGrpSpPr>
        <p:grpSpPr>
          <a:xfrm>
            <a:off x="1769475" y="2237422"/>
            <a:ext cx="5565600" cy="1498800"/>
            <a:chOff x="1769475" y="2237422"/>
            <a:chExt cx="5565600" cy="1498800"/>
          </a:xfrm>
        </p:grpSpPr>
        <p:sp>
          <p:nvSpPr>
            <p:cNvPr id="193" name="Google Shape;193;p19"/>
            <p:cNvSpPr/>
            <p:nvPr/>
          </p:nvSpPr>
          <p:spPr>
            <a:xfrm>
              <a:off x="1769475" y="2237422"/>
              <a:ext cx="5565600" cy="14988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1888875" y="2267800"/>
              <a:ext cx="53268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null space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an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subspace of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Equivalently, the set of all solutions to a system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homogeneous linear equations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unknowns is in a subspace of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5" name="Google Shape;195;p19"/>
          <p:cNvSpPr txBox="1"/>
          <p:nvPr/>
        </p:nvSpPr>
        <p:spPr>
          <a:xfrm>
            <a:off x="4042275" y="3833400"/>
            <a:ext cx="947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3365275" y="4266150"/>
            <a:ext cx="947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388300" y="4266150"/>
            <a:ext cx="947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400925" y="4632150"/>
            <a:ext cx="237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= 0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400925" y="5049075"/>
            <a:ext cx="947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4490125" y="5049075"/>
            <a:ext cx="1736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725" y="3785100"/>
            <a:ext cx="328288" cy="32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200" y="4477175"/>
            <a:ext cx="328288" cy="32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350" y="4998150"/>
            <a:ext cx="328288" cy="32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-50" y="4143050"/>
            <a:ext cx="3355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space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defined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implicitly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space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defined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explicitly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5" name="Google Shape;205;p19"/>
          <p:cNvGrpSpPr/>
          <p:nvPr/>
        </p:nvGrpSpPr>
        <p:grpSpPr>
          <a:xfrm>
            <a:off x="7494425" y="544325"/>
            <a:ext cx="1545600" cy="606300"/>
            <a:chOff x="7494425" y="544325"/>
            <a:chExt cx="1545600" cy="606300"/>
          </a:xfrm>
        </p:grpSpPr>
        <p:sp>
          <p:nvSpPr>
            <p:cNvPr id="206" name="Google Shape;206;p19"/>
            <p:cNvSpPr/>
            <p:nvPr/>
          </p:nvSpPr>
          <p:spPr>
            <a:xfrm>
              <a:off x="7494425" y="544325"/>
              <a:ext cx="1545600" cy="606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7494425" y="613925"/>
              <a:ext cx="15456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Nul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8" name="Google Shape;208;p19"/>
          <p:cNvGrpSpPr/>
          <p:nvPr/>
        </p:nvGrpSpPr>
        <p:grpSpPr>
          <a:xfrm>
            <a:off x="7509750" y="1329300"/>
            <a:ext cx="1547700" cy="603600"/>
            <a:chOff x="7509750" y="1329300"/>
            <a:chExt cx="1547700" cy="603600"/>
          </a:xfrm>
        </p:grpSpPr>
        <p:sp>
          <p:nvSpPr>
            <p:cNvPr id="209" name="Google Shape;209;p19"/>
            <p:cNvSpPr/>
            <p:nvPr/>
          </p:nvSpPr>
          <p:spPr>
            <a:xfrm rot="10800000">
              <a:off x="7509750" y="1329300"/>
              <a:ext cx="1547700" cy="603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7689750" y="1362750"/>
              <a:ext cx="1187700" cy="5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for a Subspace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7" name="Google Shape;217;p20"/>
          <p:cNvGrpSpPr/>
          <p:nvPr/>
        </p:nvGrpSpPr>
        <p:grpSpPr>
          <a:xfrm>
            <a:off x="3395706" y="855424"/>
            <a:ext cx="2092819" cy="1649850"/>
            <a:chOff x="3395706" y="855424"/>
            <a:chExt cx="2092819" cy="1649850"/>
          </a:xfrm>
        </p:grpSpPr>
        <p:sp>
          <p:nvSpPr>
            <p:cNvPr id="218" name="Google Shape;218;p20"/>
            <p:cNvSpPr/>
            <p:nvPr/>
          </p:nvSpPr>
          <p:spPr>
            <a:xfrm>
              <a:off x="3733485" y="1508067"/>
              <a:ext cx="1233000" cy="609000"/>
            </a:xfrm>
            <a:prstGeom prst="parallelogram">
              <a:avLst>
                <a:gd fmla="val 68679" name="adj"/>
              </a:avLst>
            </a:prstGeom>
            <a:solidFill>
              <a:srgbClr val="666666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9" name="Google Shape;219;p20"/>
            <p:cNvCxnSpPr/>
            <p:nvPr/>
          </p:nvCxnSpPr>
          <p:spPr>
            <a:xfrm flipH="1">
              <a:off x="3555232" y="1661581"/>
              <a:ext cx="595800" cy="648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0"/>
            <p:cNvCxnSpPr/>
            <p:nvPr/>
          </p:nvCxnSpPr>
          <p:spPr>
            <a:xfrm>
              <a:off x="4151032" y="1661581"/>
              <a:ext cx="1130400" cy="470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0"/>
            <p:cNvCxnSpPr/>
            <p:nvPr/>
          </p:nvCxnSpPr>
          <p:spPr>
            <a:xfrm rot="10800000">
              <a:off x="3733733" y="1134321"/>
              <a:ext cx="0" cy="9792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3734251" y="2113521"/>
              <a:ext cx="841500" cy="363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 flipH="1" rot="10800000">
              <a:off x="4572387" y="1991857"/>
              <a:ext cx="379200" cy="4818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 rot="10800000">
              <a:off x="4150719" y="903037"/>
              <a:ext cx="0" cy="758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 flipH="1" rot="10800000">
              <a:off x="3733485" y="903031"/>
              <a:ext cx="417300" cy="455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 rot="10800000">
              <a:off x="4958770" y="1244554"/>
              <a:ext cx="0" cy="758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4158743" y="903097"/>
              <a:ext cx="807600" cy="3528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28" name="Google Shape;22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08818" y="2089705"/>
              <a:ext cx="179707" cy="220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95706" y="2282589"/>
              <a:ext cx="159416" cy="2226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0" name="Google Shape;230;p20"/>
            <p:cNvCxnSpPr/>
            <p:nvPr/>
          </p:nvCxnSpPr>
          <p:spPr>
            <a:xfrm flipH="1" rot="10800000">
              <a:off x="3981079" y="1508039"/>
              <a:ext cx="368700" cy="610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0"/>
            <p:cNvCxnSpPr/>
            <p:nvPr/>
          </p:nvCxnSpPr>
          <p:spPr>
            <a:xfrm flipH="1" rot="10800000">
              <a:off x="4258516" y="1508039"/>
              <a:ext cx="368700" cy="610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32" name="Google Shape;23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43883" y="855424"/>
              <a:ext cx="179711" cy="2366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20"/>
            <p:cNvCxnSpPr/>
            <p:nvPr/>
          </p:nvCxnSpPr>
          <p:spPr>
            <a:xfrm>
              <a:off x="3825531" y="2008822"/>
              <a:ext cx="8004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0"/>
            <p:cNvCxnSpPr/>
            <p:nvPr/>
          </p:nvCxnSpPr>
          <p:spPr>
            <a:xfrm>
              <a:off x="3886733" y="1894621"/>
              <a:ext cx="8004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0"/>
            <p:cNvCxnSpPr/>
            <p:nvPr/>
          </p:nvCxnSpPr>
          <p:spPr>
            <a:xfrm flipH="1" rot="10800000">
              <a:off x="3965907" y="1773717"/>
              <a:ext cx="815700" cy="75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0"/>
            <p:cNvCxnSpPr/>
            <p:nvPr/>
          </p:nvCxnSpPr>
          <p:spPr>
            <a:xfrm>
              <a:off x="4054053" y="1653745"/>
              <a:ext cx="8004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0"/>
            <p:cNvCxnSpPr/>
            <p:nvPr/>
          </p:nvCxnSpPr>
          <p:spPr>
            <a:xfrm>
              <a:off x="3734251" y="1358431"/>
              <a:ext cx="841500" cy="363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0"/>
            <p:cNvCxnSpPr/>
            <p:nvPr/>
          </p:nvCxnSpPr>
          <p:spPr>
            <a:xfrm rot="10800000">
              <a:off x="4562557" y="1722301"/>
              <a:ext cx="0" cy="758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0"/>
            <p:cNvCxnSpPr/>
            <p:nvPr/>
          </p:nvCxnSpPr>
          <p:spPr>
            <a:xfrm flipH="1" rot="10800000">
              <a:off x="4571862" y="1259847"/>
              <a:ext cx="379200" cy="4551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Google Shape;240;p20"/>
            <p:cNvSpPr/>
            <p:nvPr/>
          </p:nvSpPr>
          <p:spPr>
            <a:xfrm>
              <a:off x="3970961" y="2097971"/>
              <a:ext cx="39000" cy="390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791649" y="1991244"/>
              <a:ext cx="39000" cy="390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2" name="Google Shape;24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89462" y="2123012"/>
              <a:ext cx="134057" cy="143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80729" y="1866428"/>
              <a:ext cx="134057" cy="1439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20"/>
          <p:cNvSpPr txBox="1"/>
          <p:nvPr/>
        </p:nvSpPr>
        <p:spPr>
          <a:xfrm>
            <a:off x="5040400" y="1222550"/>
            <a:ext cx="2002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Span{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5" name="Google Shape;245;p20"/>
          <p:cNvGrpSpPr/>
          <p:nvPr/>
        </p:nvGrpSpPr>
        <p:grpSpPr>
          <a:xfrm>
            <a:off x="4248849" y="1556950"/>
            <a:ext cx="1382001" cy="366000"/>
            <a:chOff x="4248849" y="1556950"/>
            <a:chExt cx="1382001" cy="366000"/>
          </a:xfrm>
        </p:grpSpPr>
        <p:sp>
          <p:nvSpPr>
            <p:cNvPr id="246" name="Google Shape;246;p20"/>
            <p:cNvSpPr/>
            <p:nvPr/>
          </p:nvSpPr>
          <p:spPr>
            <a:xfrm>
              <a:off x="4248849" y="1808296"/>
              <a:ext cx="39000" cy="390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5265450" y="1556950"/>
              <a:ext cx="3654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b="1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8" name="Google Shape;248;p20"/>
            <p:cNvCxnSpPr>
              <a:stCxn id="247" idx="1"/>
              <a:endCxn id="246" idx="6"/>
            </p:cNvCxnSpPr>
            <p:nvPr/>
          </p:nvCxnSpPr>
          <p:spPr>
            <a:xfrm flipH="1">
              <a:off x="4287750" y="1739950"/>
              <a:ext cx="977700" cy="879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9" name="Google Shape;249;p20"/>
          <p:cNvSpPr txBox="1"/>
          <p:nvPr/>
        </p:nvSpPr>
        <p:spPr>
          <a:xfrm>
            <a:off x="2648777" y="2890875"/>
            <a:ext cx="1667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 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4401749" y="2911250"/>
            <a:ext cx="2092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 w, ...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1" name="Google Shape;251;p20"/>
          <p:cNvGrpSpPr/>
          <p:nvPr/>
        </p:nvGrpSpPr>
        <p:grpSpPr>
          <a:xfrm>
            <a:off x="1570650" y="3582650"/>
            <a:ext cx="6002700" cy="880800"/>
            <a:chOff x="1570650" y="3582650"/>
            <a:chExt cx="6002700" cy="880800"/>
          </a:xfrm>
        </p:grpSpPr>
        <p:sp>
          <p:nvSpPr>
            <p:cNvPr id="252" name="Google Shape;252;p20"/>
            <p:cNvSpPr/>
            <p:nvPr/>
          </p:nvSpPr>
          <p:spPr>
            <a:xfrm>
              <a:off x="1570650" y="3582650"/>
              <a:ext cx="6002700" cy="8808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 txBox="1"/>
            <p:nvPr/>
          </p:nvSpPr>
          <p:spPr>
            <a:xfrm>
              <a:off x="1897800" y="3637700"/>
              <a:ext cx="5348400" cy="7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a subspace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linearly independent set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spans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Basis for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88" y="1015462"/>
            <a:ext cx="975050" cy="17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437" y="1046850"/>
            <a:ext cx="975050" cy="170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199" y="1015463"/>
            <a:ext cx="1010860" cy="17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/>
        </p:nvSpPr>
        <p:spPr>
          <a:xfrm>
            <a:off x="4399465" y="1682338"/>
            <a:ext cx="1667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8450" y="3358125"/>
            <a:ext cx="1218482" cy="43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1"/>
          <p:cNvGrpSpPr/>
          <p:nvPr/>
        </p:nvGrpSpPr>
        <p:grpSpPr>
          <a:xfrm>
            <a:off x="4554225" y="2933300"/>
            <a:ext cx="2127425" cy="2077075"/>
            <a:chOff x="679725" y="2755075"/>
            <a:chExt cx="2127425" cy="2077075"/>
          </a:xfrm>
        </p:grpSpPr>
        <p:cxnSp>
          <p:nvCxnSpPr>
            <p:cNvPr id="266" name="Google Shape;266;p21"/>
            <p:cNvCxnSpPr/>
            <p:nvPr/>
          </p:nvCxnSpPr>
          <p:spPr>
            <a:xfrm flipH="1">
              <a:off x="987650" y="4056750"/>
              <a:ext cx="560100" cy="5601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1"/>
            <p:cNvCxnSpPr/>
            <p:nvPr/>
          </p:nvCxnSpPr>
          <p:spPr>
            <a:xfrm>
              <a:off x="1557950" y="40567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21"/>
            <p:cNvCxnSpPr/>
            <p:nvPr/>
          </p:nvCxnSpPr>
          <p:spPr>
            <a:xfrm rot="10800000">
              <a:off x="1542675" y="3201450"/>
              <a:ext cx="0" cy="8655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21"/>
            <p:cNvSpPr txBox="1"/>
            <p:nvPr/>
          </p:nvSpPr>
          <p:spPr>
            <a:xfrm>
              <a:off x="679725" y="4458650"/>
              <a:ext cx="3990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2408150" y="3795150"/>
              <a:ext cx="3990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21"/>
            <p:cNvSpPr txBox="1"/>
            <p:nvPr/>
          </p:nvSpPr>
          <p:spPr>
            <a:xfrm>
              <a:off x="1343175" y="2755075"/>
              <a:ext cx="3990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2" name="Google Shape;272;p21"/>
            <p:cNvCxnSpPr/>
            <p:nvPr/>
          </p:nvCxnSpPr>
          <p:spPr>
            <a:xfrm flipH="1">
              <a:off x="1257659" y="4061859"/>
              <a:ext cx="285000" cy="2952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" name="Google Shape;273;p21"/>
            <p:cNvCxnSpPr/>
            <p:nvPr/>
          </p:nvCxnSpPr>
          <p:spPr>
            <a:xfrm>
              <a:off x="1547759" y="4056759"/>
              <a:ext cx="402300" cy="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" name="Google Shape;274;p21"/>
            <p:cNvCxnSpPr/>
            <p:nvPr/>
          </p:nvCxnSpPr>
          <p:spPr>
            <a:xfrm rot="10800000">
              <a:off x="1542684" y="3664650"/>
              <a:ext cx="0" cy="3765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5" name="Google Shape;275;p21"/>
            <p:cNvSpPr/>
            <p:nvPr/>
          </p:nvSpPr>
          <p:spPr>
            <a:xfrm>
              <a:off x="1944850" y="4036400"/>
              <a:ext cx="45900" cy="459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518198" y="3614839"/>
              <a:ext cx="45900" cy="459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228502" y="4336109"/>
              <a:ext cx="45900" cy="459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 txBox="1"/>
            <p:nvPr/>
          </p:nvSpPr>
          <p:spPr>
            <a:xfrm>
              <a:off x="1200650" y="4172300"/>
              <a:ext cx="3990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21"/>
            <p:cNvSpPr txBox="1"/>
            <p:nvPr/>
          </p:nvSpPr>
          <p:spPr>
            <a:xfrm>
              <a:off x="1862175" y="3922450"/>
              <a:ext cx="3990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21"/>
            <p:cNvSpPr txBox="1"/>
            <p:nvPr/>
          </p:nvSpPr>
          <p:spPr>
            <a:xfrm>
              <a:off x="1463175" y="3338750"/>
              <a:ext cx="3990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