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f08c087b_0_1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f08c08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H를 Span 하기위한 최소 vector의 개수는 p개가 되어야한다. 이 경우엔, vector들이 linearly independent하다.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p개의 vector들이 H를 span하고 있다면 이들은 linearly independent set이고 H의 basis이다.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bf08c087b_0_18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bf08c087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bf08c087b_0_20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bf08c087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bf08c087b_0_2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bf08c087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bf08c087b_0_2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bf08c087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bf08c087b_0_2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bf08c087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f08c087b_0_14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f08c08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u,v여도 되고, v,w여도 되고 independent set 이기만 하면된다.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eb926e1d_0_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eb926e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eb926e1d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eb926e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f08c087b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f08c08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f08c087b_0_6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f08c08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f08c087b_0_7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f08c08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bf08c087b_0_9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bf08c087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bf08c087b_0_10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bf08c08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gif"/><Relationship Id="rId4" Type="http://schemas.openxmlformats.org/officeDocument/2006/relationships/image" Target="../media/image31.gif"/><Relationship Id="rId5" Type="http://schemas.openxmlformats.org/officeDocument/2006/relationships/image" Target="../media/image27.gif"/><Relationship Id="rId6" Type="http://schemas.openxmlformats.org/officeDocument/2006/relationships/image" Target="../media/image3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gif"/><Relationship Id="rId4" Type="http://schemas.openxmlformats.org/officeDocument/2006/relationships/image" Target="../media/image24.gif"/><Relationship Id="rId5" Type="http://schemas.openxmlformats.org/officeDocument/2006/relationships/image" Target="../media/image25.gif"/><Relationship Id="rId6" Type="http://schemas.openxmlformats.org/officeDocument/2006/relationships/image" Target="../media/image3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11.gif"/><Relationship Id="rId6" Type="http://schemas.openxmlformats.org/officeDocument/2006/relationships/image" Target="../media/image15.gif"/><Relationship Id="rId7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gif"/><Relationship Id="rId4" Type="http://schemas.openxmlformats.org/officeDocument/2006/relationships/image" Target="../media/image1.gif"/><Relationship Id="rId5" Type="http://schemas.openxmlformats.org/officeDocument/2006/relationships/image" Target="../media/image19.gif"/><Relationship Id="rId6" Type="http://schemas.openxmlformats.org/officeDocument/2006/relationships/image" Target="../media/image7.gif"/><Relationship Id="rId7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Relationship Id="rId4" Type="http://schemas.openxmlformats.org/officeDocument/2006/relationships/image" Target="../media/image2.gif"/><Relationship Id="rId5" Type="http://schemas.openxmlformats.org/officeDocument/2006/relationships/image" Target="../media/image12.gif"/><Relationship Id="rId6" Type="http://schemas.openxmlformats.org/officeDocument/2006/relationships/image" Target="../media/image1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Relationship Id="rId4" Type="http://schemas.openxmlformats.org/officeDocument/2006/relationships/image" Target="../media/image4.gif"/><Relationship Id="rId11" Type="http://schemas.openxmlformats.org/officeDocument/2006/relationships/image" Target="../media/image28.gif"/><Relationship Id="rId10" Type="http://schemas.openxmlformats.org/officeDocument/2006/relationships/image" Target="../media/image23.gif"/><Relationship Id="rId9" Type="http://schemas.openxmlformats.org/officeDocument/2006/relationships/image" Target="../media/image30.gif"/><Relationship Id="rId5" Type="http://schemas.openxmlformats.org/officeDocument/2006/relationships/image" Target="../media/image14.gif"/><Relationship Id="rId6" Type="http://schemas.openxmlformats.org/officeDocument/2006/relationships/image" Target="../media/image5.gif"/><Relationship Id="rId7" Type="http://schemas.openxmlformats.org/officeDocument/2006/relationships/image" Target="../media/image17.gif"/><Relationship Id="rId8" Type="http://schemas.openxmlformats.org/officeDocument/2006/relationships/image" Target="../media/image2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gif"/><Relationship Id="rId4" Type="http://schemas.openxmlformats.org/officeDocument/2006/relationships/image" Target="../media/image2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2.7 Dimension and Rank</a:t>
            </a:r>
            <a:endParaRPr baseline="30000" i="1"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1261200" y="18457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Basis Theorem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22"/>
          <p:cNvGrpSpPr/>
          <p:nvPr/>
        </p:nvGrpSpPr>
        <p:grpSpPr>
          <a:xfrm>
            <a:off x="1318800" y="786550"/>
            <a:ext cx="6506400" cy="719550"/>
            <a:chOff x="1318800" y="1177175"/>
            <a:chExt cx="6506400" cy="719550"/>
          </a:xfrm>
        </p:grpSpPr>
        <p:sp>
          <p:nvSpPr>
            <p:cNvPr id="234" name="Google Shape;234;p22"/>
            <p:cNvSpPr/>
            <p:nvPr/>
          </p:nvSpPr>
          <p:spPr>
            <a:xfrm>
              <a:off x="1318800" y="1177175"/>
              <a:ext cx="6506400" cy="675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1826250" y="1285925"/>
              <a:ext cx="41058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-dimensional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subspace of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1318800" y="1536725"/>
            <a:ext cx="6506400" cy="825300"/>
            <a:chOff x="1318800" y="1927350"/>
            <a:chExt cx="6506400" cy="825300"/>
          </a:xfrm>
        </p:grpSpPr>
        <p:sp>
          <p:nvSpPr>
            <p:cNvPr id="237" name="Google Shape;237;p22"/>
            <p:cNvSpPr/>
            <p:nvPr/>
          </p:nvSpPr>
          <p:spPr>
            <a:xfrm>
              <a:off x="1318800" y="1927350"/>
              <a:ext cx="6506400" cy="8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1826250" y="1946225"/>
              <a:ext cx="55614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linearly independent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set of exactly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elements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automatically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9" name="Google Shape;239;p22"/>
          <p:cNvGrpSpPr/>
          <p:nvPr/>
        </p:nvGrpSpPr>
        <p:grpSpPr>
          <a:xfrm>
            <a:off x="1318800" y="2464113"/>
            <a:ext cx="6506400" cy="876600"/>
            <a:chOff x="1318800" y="2854738"/>
            <a:chExt cx="6506400" cy="876600"/>
          </a:xfrm>
        </p:grpSpPr>
        <p:sp>
          <p:nvSpPr>
            <p:cNvPr id="240" name="Google Shape;240;p22"/>
            <p:cNvSpPr/>
            <p:nvPr/>
          </p:nvSpPr>
          <p:spPr>
            <a:xfrm rot="10800000">
              <a:off x="1318800" y="2854738"/>
              <a:ext cx="6506400" cy="876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1826250" y="2889825"/>
              <a:ext cx="58413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Also, any set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elements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spans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automatically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2" name="Google Shape;242;p22"/>
          <p:cNvSpPr txBox="1"/>
          <p:nvPr/>
        </p:nvSpPr>
        <p:spPr>
          <a:xfrm>
            <a:off x="1802975" y="3340725"/>
            <a:ext cx="5652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are linearly dependent, the number of pivots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less than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3719225" y="4166025"/>
            <a:ext cx="885900" cy="1342602"/>
            <a:chOff x="3719225" y="4166025"/>
            <a:chExt cx="885900" cy="1342602"/>
          </a:xfrm>
        </p:grpSpPr>
        <p:cxnSp>
          <p:nvCxnSpPr>
            <p:cNvPr id="244" name="Google Shape;244;p22"/>
            <p:cNvCxnSpPr/>
            <p:nvPr/>
          </p:nvCxnSpPr>
          <p:spPr>
            <a:xfrm>
              <a:off x="3719225" y="4166025"/>
              <a:ext cx="0" cy="858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2"/>
            <p:cNvCxnSpPr/>
            <p:nvPr/>
          </p:nvCxnSpPr>
          <p:spPr>
            <a:xfrm>
              <a:off x="3719225" y="5030127"/>
              <a:ext cx="638100" cy="478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2"/>
            <p:cNvCxnSpPr/>
            <p:nvPr/>
          </p:nvCxnSpPr>
          <p:spPr>
            <a:xfrm flipH="1" rot="10800000">
              <a:off x="3719225" y="4348023"/>
              <a:ext cx="885900" cy="687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2"/>
          <p:cNvSpPr/>
          <p:nvPr/>
        </p:nvSpPr>
        <p:spPr>
          <a:xfrm rot="911318">
            <a:off x="3812602" y="4329556"/>
            <a:ext cx="1228037" cy="876579"/>
          </a:xfrm>
          <a:custGeom>
            <a:rect b="b" l="l" r="r" t="t"/>
            <a:pathLst>
              <a:path extrusionOk="0" h="53466" w="58024">
                <a:moveTo>
                  <a:pt x="0" y="53466"/>
                </a:moveTo>
                <a:lnTo>
                  <a:pt x="47249" y="36680"/>
                </a:lnTo>
                <a:lnTo>
                  <a:pt x="58024" y="0"/>
                </a:lnTo>
                <a:lnTo>
                  <a:pt x="11398" y="16164"/>
                </a:lnTo>
                <a:close/>
              </a:path>
            </a:pathLst>
          </a:custGeom>
          <a:solidFill>
            <a:srgbClr val="000000">
              <a:alpha val="7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48" name="Google Shape;248;p22"/>
          <p:cNvGrpSpPr/>
          <p:nvPr/>
        </p:nvGrpSpPr>
        <p:grpSpPr>
          <a:xfrm>
            <a:off x="3728575" y="4501875"/>
            <a:ext cx="1024850" cy="528250"/>
            <a:chOff x="3728575" y="4501875"/>
            <a:chExt cx="1024850" cy="528250"/>
          </a:xfrm>
        </p:grpSpPr>
        <p:cxnSp>
          <p:nvCxnSpPr>
            <p:cNvPr id="249" name="Google Shape;249;p22"/>
            <p:cNvCxnSpPr/>
            <p:nvPr/>
          </p:nvCxnSpPr>
          <p:spPr>
            <a:xfrm>
              <a:off x="3741225" y="5030125"/>
              <a:ext cx="1012200" cy="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0" name="Google Shape;250;p22"/>
            <p:cNvCxnSpPr/>
            <p:nvPr/>
          </p:nvCxnSpPr>
          <p:spPr>
            <a:xfrm flipH="1" rot="10800000">
              <a:off x="3728575" y="4501875"/>
              <a:ext cx="386700" cy="5046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1" name="Google Shape;251;p22"/>
          <p:cNvSpPr/>
          <p:nvPr/>
        </p:nvSpPr>
        <p:spPr>
          <a:xfrm>
            <a:off x="4258325" y="4611975"/>
            <a:ext cx="66000" cy="660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2"/>
          <p:cNvCxnSpPr/>
          <p:nvPr/>
        </p:nvCxnSpPr>
        <p:spPr>
          <a:xfrm flipH="1" rot="10800000">
            <a:off x="3741225" y="4722025"/>
            <a:ext cx="990300" cy="308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2"/>
          <p:cNvCxnSpPr/>
          <p:nvPr/>
        </p:nvCxnSpPr>
        <p:spPr>
          <a:xfrm flipH="1" rot="10800000">
            <a:off x="3741225" y="4854025"/>
            <a:ext cx="577800" cy="1761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2"/>
          <p:cNvCxnSpPr/>
          <p:nvPr/>
        </p:nvCxnSpPr>
        <p:spPr>
          <a:xfrm flipH="1" rot="10800000">
            <a:off x="3060225" y="4432925"/>
            <a:ext cx="2580300" cy="808800"/>
          </a:xfrm>
          <a:prstGeom prst="straightConnector1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2"/>
          <p:cNvSpPr txBox="1"/>
          <p:nvPr/>
        </p:nvSpPr>
        <p:spPr>
          <a:xfrm>
            <a:off x="4806900" y="4702825"/>
            <a:ext cx="414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5696550" y="4133475"/>
            <a:ext cx="812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136500" y="4160525"/>
            <a:ext cx="303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 rot="10800000">
            <a:off x="1157850" y="1854775"/>
            <a:ext cx="6828300" cy="2728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1261200" y="474000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Invertible Matrix Theorem (continued)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5" name="Google Shape;265;p23"/>
          <p:cNvGrpSpPr/>
          <p:nvPr/>
        </p:nvGrpSpPr>
        <p:grpSpPr>
          <a:xfrm>
            <a:off x="1157850" y="953859"/>
            <a:ext cx="6828300" cy="873300"/>
            <a:chOff x="1157850" y="953859"/>
            <a:chExt cx="6828300" cy="873300"/>
          </a:xfrm>
        </p:grpSpPr>
        <p:sp>
          <p:nvSpPr>
            <p:cNvPr id="266" name="Google Shape;266;p23"/>
            <p:cNvSpPr/>
            <p:nvPr/>
          </p:nvSpPr>
          <p:spPr>
            <a:xfrm>
              <a:off x="1157850" y="978600"/>
              <a:ext cx="6828300" cy="823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1668200" y="953859"/>
              <a:ext cx="5869800" cy="8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invertible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Then the following statements are equivalent.</a:t>
              </a:r>
              <a:endParaRPr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8" name="Google Shape;268;p23"/>
          <p:cNvSpPr txBox="1"/>
          <p:nvPr/>
        </p:nvSpPr>
        <p:spPr>
          <a:xfrm>
            <a:off x="1758425" y="1942179"/>
            <a:ext cx="586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The columns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 a basis of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1758425" y="2365054"/>
            <a:ext cx="586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1758425" y="2785116"/>
            <a:ext cx="586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dim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1758425" y="3191679"/>
            <a:ext cx="586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rank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789525" y="4051729"/>
            <a:ext cx="586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Nul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1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1758425" y="3622454"/>
            <a:ext cx="586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dim Nul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4026450" y="2513200"/>
            <a:ext cx="4446000" cy="264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Georgia"/>
              <a:buAutoNum type="alphaLcPeriod"/>
            </a:pP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invertible matrix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only the trivial solution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pivot positions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row equivalent to the identity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at least one solution for each 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i="1"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of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span ℝ</a:t>
            </a:r>
            <a:r>
              <a:rPr baseline="30000"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linear transformation 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2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↦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maps ℝ</a:t>
            </a:r>
            <a:r>
              <a:rPr baseline="30000"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ℝ</a:t>
            </a:r>
            <a:r>
              <a:rPr baseline="30000"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of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 a linearly independent set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linear transformation 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2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↦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one-to-one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200"/>
              <a:buFont typeface="Times New Roman"/>
              <a:buAutoNum type="alphaLcPeriod"/>
            </a:pPr>
            <a:r>
              <a:rPr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2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invertible matrix</a:t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6403400" y="2879725"/>
            <a:ext cx="774800" cy="1383300"/>
            <a:chOff x="6403400" y="2879725"/>
            <a:chExt cx="774800" cy="1383300"/>
          </a:xfrm>
        </p:grpSpPr>
        <p:sp>
          <p:nvSpPr>
            <p:cNvPr id="280" name="Google Shape;280;p24"/>
            <p:cNvSpPr/>
            <p:nvPr/>
          </p:nvSpPr>
          <p:spPr>
            <a:xfrm>
              <a:off x="6403400" y="2879725"/>
              <a:ext cx="326400" cy="1383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6851800" y="2879725"/>
              <a:ext cx="326400" cy="1383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82" name="Google Shape;282;p24"/>
          <p:cNvSpPr/>
          <p:nvPr/>
        </p:nvSpPr>
        <p:spPr>
          <a:xfrm>
            <a:off x="2217075" y="806625"/>
            <a:ext cx="4846500" cy="1587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dimension of the subspace </a:t>
            </a:r>
            <a:r>
              <a:rPr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ℝ</a:t>
            </a:r>
            <a:r>
              <a:rPr baseline="30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spanned by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313" y="973175"/>
            <a:ext cx="3859374" cy="125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13" y="2793225"/>
            <a:ext cx="2158200" cy="15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988" y="2793225"/>
            <a:ext cx="2412667" cy="15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234" y="2793225"/>
            <a:ext cx="2021545" cy="1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2148750" y="765725"/>
            <a:ext cx="4846500" cy="11418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442950" y="2913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00" y="893750"/>
            <a:ext cx="2255010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00" y="893750"/>
            <a:ext cx="1272300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000" y="2127850"/>
            <a:ext cx="2686650" cy="9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9600" y="2127850"/>
            <a:ext cx="1043311" cy="98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25"/>
          <p:cNvGrpSpPr/>
          <p:nvPr/>
        </p:nvGrpSpPr>
        <p:grpSpPr>
          <a:xfrm>
            <a:off x="3509063" y="3333275"/>
            <a:ext cx="2125875" cy="2003775"/>
            <a:chOff x="1134575" y="3478325"/>
            <a:chExt cx="2125875" cy="2003775"/>
          </a:xfrm>
        </p:grpSpPr>
        <p:sp>
          <p:nvSpPr>
            <p:cNvPr id="301" name="Google Shape;301;p25"/>
            <p:cNvSpPr/>
            <p:nvPr/>
          </p:nvSpPr>
          <p:spPr>
            <a:xfrm>
              <a:off x="1403975" y="3765350"/>
              <a:ext cx="1450600" cy="1336650"/>
            </a:xfrm>
            <a:custGeom>
              <a:rect b="b" l="l" r="r" t="t"/>
              <a:pathLst>
                <a:path extrusionOk="0" h="53466" w="58024">
                  <a:moveTo>
                    <a:pt x="0" y="53466"/>
                  </a:moveTo>
                  <a:lnTo>
                    <a:pt x="47249" y="36680"/>
                  </a:lnTo>
                  <a:lnTo>
                    <a:pt x="58024" y="0"/>
                  </a:lnTo>
                  <a:lnTo>
                    <a:pt x="11398" y="1616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02" name="Google Shape;302;p25"/>
            <p:cNvCxnSpPr/>
            <p:nvPr/>
          </p:nvCxnSpPr>
          <p:spPr>
            <a:xfrm>
              <a:off x="1134575" y="5101975"/>
              <a:ext cx="1932300" cy="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5"/>
            <p:cNvCxnSpPr/>
            <p:nvPr/>
          </p:nvCxnSpPr>
          <p:spPr>
            <a:xfrm>
              <a:off x="1403975" y="3537400"/>
              <a:ext cx="0" cy="1885800"/>
            </a:xfrm>
            <a:prstGeom prst="straightConnector1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 flipH="1" rot="10800000">
              <a:off x="1398800" y="4594300"/>
              <a:ext cx="1419600" cy="502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 flipH="1" rot="10800000">
              <a:off x="1694100" y="3755150"/>
              <a:ext cx="1176000" cy="41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5"/>
            <p:cNvCxnSpPr/>
            <p:nvPr/>
          </p:nvCxnSpPr>
          <p:spPr>
            <a:xfrm flipH="1" rot="10800000">
              <a:off x="1403975" y="3869000"/>
              <a:ext cx="372900" cy="1233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5"/>
            <p:cNvCxnSpPr/>
            <p:nvPr/>
          </p:nvCxnSpPr>
          <p:spPr>
            <a:xfrm flipH="1" rot="10800000">
              <a:off x="2581100" y="3754900"/>
              <a:ext cx="278700" cy="9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5"/>
            <p:cNvCxnSpPr/>
            <p:nvPr/>
          </p:nvCxnSpPr>
          <p:spPr>
            <a:xfrm flipH="1" rot="10800000">
              <a:off x="2180638" y="3908550"/>
              <a:ext cx="273300" cy="92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5"/>
            <p:cNvCxnSpPr/>
            <p:nvPr/>
          </p:nvCxnSpPr>
          <p:spPr>
            <a:xfrm flipH="1" rot="10800000">
              <a:off x="1776863" y="4027850"/>
              <a:ext cx="276600" cy="9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5"/>
            <p:cNvCxnSpPr/>
            <p:nvPr/>
          </p:nvCxnSpPr>
          <p:spPr>
            <a:xfrm flipH="1" rot="10800000">
              <a:off x="1561550" y="4159200"/>
              <a:ext cx="118950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" name="Google Shape;311;p25"/>
            <p:cNvSpPr txBox="1"/>
            <p:nvPr/>
          </p:nvSpPr>
          <p:spPr>
            <a:xfrm>
              <a:off x="1652325" y="4871300"/>
              <a:ext cx="4428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1190642" y="4260500"/>
              <a:ext cx="4428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761209" y="4931034"/>
              <a:ext cx="43200" cy="43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537790" y="4565577"/>
              <a:ext cx="43200" cy="43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2817648" y="3762131"/>
              <a:ext cx="43200" cy="43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 txBox="1"/>
            <p:nvPr/>
          </p:nvSpPr>
          <p:spPr>
            <a:xfrm>
              <a:off x="2817650" y="3478325"/>
              <a:ext cx="4428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442950" y="8456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ℝ</a:t>
            </a:r>
            <a:r>
              <a:rPr baseline="30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possibly contain a four-dimensional subspace?</a:t>
            </a:r>
            <a:endParaRPr baseline="-25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2456700" y="1646850"/>
            <a:ext cx="4230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basis of four linearly independent vectors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2456700" y="2624725"/>
            <a:ext cx="4230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impossible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 Matrix Theorem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60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for a Subspace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3395706" y="855424"/>
            <a:ext cx="2092819" cy="1649850"/>
            <a:chOff x="3395706" y="855424"/>
            <a:chExt cx="2092819" cy="1649850"/>
          </a:xfrm>
        </p:grpSpPr>
        <p:sp>
          <p:nvSpPr>
            <p:cNvPr id="63" name="Google Shape;63;p14"/>
            <p:cNvSpPr/>
            <p:nvPr/>
          </p:nvSpPr>
          <p:spPr>
            <a:xfrm>
              <a:off x="3733485" y="1508067"/>
              <a:ext cx="1233000" cy="609000"/>
            </a:xfrm>
            <a:prstGeom prst="parallelogram">
              <a:avLst>
                <a:gd fmla="val 68679" name="adj"/>
              </a:avLst>
            </a:prstGeom>
            <a:solidFill>
              <a:srgbClr val="666666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14"/>
            <p:cNvCxnSpPr/>
            <p:nvPr/>
          </p:nvCxnSpPr>
          <p:spPr>
            <a:xfrm flipH="1">
              <a:off x="3555232" y="1661581"/>
              <a:ext cx="595800" cy="648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4151032" y="1661581"/>
              <a:ext cx="1130400" cy="470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>
              <a:off x="3733733" y="1134321"/>
              <a:ext cx="0" cy="9792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3734251" y="2113521"/>
              <a:ext cx="841500" cy="363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 rot="10800000">
              <a:off x="4572387" y="1991857"/>
              <a:ext cx="379200" cy="481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 rot="10800000">
              <a:off x="4150719" y="903037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 rot="10800000">
              <a:off x="3733485" y="903031"/>
              <a:ext cx="417300" cy="4554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4958770" y="1244554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4158743" y="903097"/>
              <a:ext cx="807600" cy="352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3" name="Google Shape;7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08818" y="2089705"/>
              <a:ext cx="179707" cy="220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95706" y="2282589"/>
              <a:ext cx="159416" cy="222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14"/>
            <p:cNvCxnSpPr/>
            <p:nvPr/>
          </p:nvCxnSpPr>
          <p:spPr>
            <a:xfrm flipH="1" rot="10800000">
              <a:off x="3981079" y="1508039"/>
              <a:ext cx="368700" cy="6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 rot="10800000">
              <a:off x="4258516" y="1508039"/>
              <a:ext cx="368700" cy="6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7" name="Google Shape;7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3883" y="855424"/>
              <a:ext cx="179711" cy="236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" name="Google Shape;78;p14"/>
            <p:cNvCxnSpPr/>
            <p:nvPr/>
          </p:nvCxnSpPr>
          <p:spPr>
            <a:xfrm>
              <a:off x="3825531" y="2008822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3886733" y="1894621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 flipH="1" rot="10800000">
              <a:off x="3965907" y="1773717"/>
              <a:ext cx="815700" cy="7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4054053" y="1653745"/>
              <a:ext cx="8004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3734251" y="1358431"/>
              <a:ext cx="841500" cy="363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 rot="10800000">
              <a:off x="4562557" y="1722301"/>
              <a:ext cx="0" cy="758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 flipH="1" rot="10800000">
              <a:off x="4571862" y="1259847"/>
              <a:ext cx="379200" cy="455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4"/>
            <p:cNvSpPr/>
            <p:nvPr/>
          </p:nvSpPr>
          <p:spPr>
            <a:xfrm>
              <a:off x="3970961" y="2097971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791649" y="1991244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89462" y="2123012"/>
              <a:ext cx="134057" cy="143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80729" y="1866428"/>
              <a:ext cx="134057" cy="1439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4"/>
          <p:cNvSpPr txBox="1"/>
          <p:nvPr/>
        </p:nvSpPr>
        <p:spPr>
          <a:xfrm>
            <a:off x="5040400" y="1222550"/>
            <a:ext cx="2002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4248849" y="1556950"/>
            <a:ext cx="1382001" cy="366000"/>
            <a:chOff x="4248849" y="1556950"/>
            <a:chExt cx="1382001" cy="366000"/>
          </a:xfrm>
        </p:grpSpPr>
        <p:sp>
          <p:nvSpPr>
            <p:cNvPr id="91" name="Google Shape;91;p14"/>
            <p:cNvSpPr/>
            <p:nvPr/>
          </p:nvSpPr>
          <p:spPr>
            <a:xfrm>
              <a:off x="4248849" y="1808296"/>
              <a:ext cx="39000" cy="390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5265450" y="1556950"/>
              <a:ext cx="3654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b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93;p14"/>
            <p:cNvCxnSpPr>
              <a:stCxn id="92" idx="1"/>
              <a:endCxn id="91" idx="6"/>
            </p:cNvCxnSpPr>
            <p:nvPr/>
          </p:nvCxnSpPr>
          <p:spPr>
            <a:xfrm flipH="1">
              <a:off x="4287750" y="1739950"/>
              <a:ext cx="977700" cy="879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4" name="Google Shape;94;p14"/>
          <p:cNvSpPr txBox="1"/>
          <p:nvPr/>
        </p:nvSpPr>
        <p:spPr>
          <a:xfrm>
            <a:off x="2648777" y="2890875"/>
            <a:ext cx="1667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401749" y="2911250"/>
            <a:ext cx="2092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w, ...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1570650" y="3582650"/>
            <a:ext cx="6002700" cy="880800"/>
            <a:chOff x="1570650" y="3582650"/>
            <a:chExt cx="6002700" cy="880800"/>
          </a:xfrm>
        </p:grpSpPr>
        <p:sp>
          <p:nvSpPr>
            <p:cNvPr id="97" name="Google Shape;97;p14"/>
            <p:cNvSpPr/>
            <p:nvPr/>
          </p:nvSpPr>
          <p:spPr>
            <a:xfrm>
              <a:off x="1570650" y="3582650"/>
              <a:ext cx="6002700" cy="8808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897800" y="3637700"/>
              <a:ext cx="53484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 subspace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linearly independent set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spans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1700" y="4887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Systems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513" y="1214550"/>
            <a:ext cx="1371725" cy="3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102763" y="116017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400" y="2210575"/>
            <a:ext cx="2418285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975" y="2210575"/>
            <a:ext cx="2485616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9075" y="3023849"/>
            <a:ext cx="4045840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8596" y="4063149"/>
            <a:ext cx="2346799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4411513" y="1732000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1701025" y="743466"/>
            <a:ext cx="5790900" cy="853043"/>
            <a:chOff x="1701025" y="743466"/>
            <a:chExt cx="5790900" cy="853043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1701025" y="743466"/>
              <a:ext cx="5790900" cy="853043"/>
              <a:chOff x="1701025" y="819674"/>
              <a:chExt cx="5790900" cy="610800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1701025" y="819674"/>
                <a:ext cx="5790900" cy="6108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2039550" y="873978"/>
                <a:ext cx="50649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Suppose the set </a:t>
                </a:r>
                <a:r>
                  <a:rPr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{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,…,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} is a 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basis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for a subspace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21" name="Google Shape;12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02279" y="947001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6"/>
          <p:cNvSpPr txBox="1"/>
          <p:nvPr/>
        </p:nvSpPr>
        <p:spPr>
          <a:xfrm>
            <a:off x="311700" y="1839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 and Coordinate Vector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1700950" y="1718465"/>
            <a:ext cx="5790900" cy="1326900"/>
            <a:chOff x="1700950" y="1718465"/>
            <a:chExt cx="5790900" cy="1326900"/>
          </a:xfrm>
        </p:grpSpPr>
        <p:sp>
          <p:nvSpPr>
            <p:cNvPr id="124" name="Google Shape;124;p16"/>
            <p:cNvSpPr/>
            <p:nvPr/>
          </p:nvSpPr>
          <p:spPr>
            <a:xfrm>
              <a:off x="1700950" y="1718465"/>
              <a:ext cx="5790900" cy="13269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2064025" y="1777135"/>
              <a:ext cx="50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each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coordinates of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relative to the basis </a:t>
              </a:r>
              <a:r>
                <a:rPr lang="ko"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weights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such that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6" name="Google Shape;12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888" y="2609465"/>
              <a:ext cx="1921176" cy="34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1179" y="2210955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6"/>
          <p:cNvGrpSpPr/>
          <p:nvPr/>
        </p:nvGrpSpPr>
        <p:grpSpPr>
          <a:xfrm>
            <a:off x="1701025" y="3154825"/>
            <a:ext cx="5790900" cy="1901400"/>
            <a:chOff x="1701025" y="3154825"/>
            <a:chExt cx="5790900" cy="1901400"/>
          </a:xfrm>
        </p:grpSpPr>
        <p:sp>
          <p:nvSpPr>
            <p:cNvPr id="129" name="Google Shape;129;p16"/>
            <p:cNvSpPr/>
            <p:nvPr/>
          </p:nvSpPr>
          <p:spPr>
            <a:xfrm rot="10800000">
              <a:off x="1701025" y="3154825"/>
              <a:ext cx="5790900" cy="1901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62838" y="3256650"/>
              <a:ext cx="1067125" cy="1094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" name="Google Shape;131;p16"/>
            <p:cNvGrpSpPr/>
            <p:nvPr/>
          </p:nvGrpSpPr>
          <p:grpSpPr>
            <a:xfrm>
              <a:off x="2064025" y="4304806"/>
              <a:ext cx="5064900" cy="610800"/>
              <a:chOff x="2107650" y="4915781"/>
              <a:chExt cx="5064900" cy="610800"/>
            </a:xfrm>
          </p:grpSpPr>
          <p:sp>
            <p:nvSpPr>
              <p:cNvPr id="132" name="Google Shape;132;p16"/>
              <p:cNvSpPr txBox="1"/>
              <p:nvPr/>
            </p:nvSpPr>
            <p:spPr>
              <a:xfrm>
                <a:off x="2107650" y="4915781"/>
                <a:ext cx="5064900" cy="6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is called the 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coordinate vector of </a:t>
                </a:r>
                <a:r>
                  <a:rPr b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(relative to </a:t>
                </a:r>
                <a:r>
                  <a:rPr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or the </a:t>
                </a:r>
                <a:r>
                  <a:rPr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-coordinate vector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33" name="Google Shape;13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17579" y="5040426"/>
                <a:ext cx="211625" cy="240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4" name="Google Shape;13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39550" y="4745250"/>
              <a:ext cx="211625" cy="2404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1696938" y="807238"/>
            <a:ext cx="6307200" cy="1388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261200" y="270661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50" y="977308"/>
            <a:ext cx="802300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050" y="977305"/>
            <a:ext cx="932915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175" y="977300"/>
            <a:ext cx="814733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025" y="1632738"/>
            <a:ext cx="1173850" cy="3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5616100" y="1058338"/>
            <a:ext cx="1811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Span{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3738" y="2482138"/>
            <a:ext cx="1078350" cy="7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4513" y="2411163"/>
            <a:ext cx="2071117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2384" y="2411170"/>
            <a:ext cx="1243895" cy="10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32061" y="2385924"/>
            <a:ext cx="1215909" cy="104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7"/>
          <p:cNvGrpSpPr/>
          <p:nvPr/>
        </p:nvGrpSpPr>
        <p:grpSpPr>
          <a:xfrm>
            <a:off x="2022275" y="3674938"/>
            <a:ext cx="2730375" cy="1788135"/>
            <a:chOff x="2022275" y="3674938"/>
            <a:chExt cx="2730375" cy="1788135"/>
          </a:xfrm>
        </p:grpSpPr>
        <p:sp>
          <p:nvSpPr>
            <p:cNvPr id="152" name="Google Shape;152;p17"/>
            <p:cNvSpPr txBox="1"/>
            <p:nvPr/>
          </p:nvSpPr>
          <p:spPr>
            <a:xfrm>
              <a:off x="2583525" y="4762575"/>
              <a:ext cx="3687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="1"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2022275" y="4317800"/>
              <a:ext cx="3687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="1"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" name="Google Shape;154;p17"/>
            <p:cNvCxnSpPr/>
            <p:nvPr/>
          </p:nvCxnSpPr>
          <p:spPr>
            <a:xfrm flipH="1" rot="10800000">
              <a:off x="2327392" y="4213573"/>
              <a:ext cx="1744800" cy="6288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7"/>
            <p:cNvSpPr/>
            <p:nvPr/>
          </p:nvSpPr>
          <p:spPr>
            <a:xfrm>
              <a:off x="2340135" y="3973726"/>
              <a:ext cx="1754100" cy="866400"/>
            </a:xfrm>
            <a:prstGeom prst="parallelogram">
              <a:avLst>
                <a:gd fmla="val 68679" name="adj"/>
              </a:avLst>
            </a:prstGeom>
            <a:solidFill>
              <a:srgbClr val="666666">
                <a:alpha val="53850"/>
              </a:srgbClr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7"/>
            <p:cNvCxnSpPr/>
            <p:nvPr/>
          </p:nvCxnSpPr>
          <p:spPr>
            <a:xfrm>
              <a:off x="2342934" y="4842373"/>
              <a:ext cx="734100" cy="620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 rot="10800000">
              <a:off x="2336399" y="3674938"/>
              <a:ext cx="6300" cy="1160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 flipH="1" rot="10800000">
              <a:off x="2692363" y="3973811"/>
              <a:ext cx="524400" cy="868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7"/>
            <p:cNvCxnSpPr/>
            <p:nvPr/>
          </p:nvCxnSpPr>
          <p:spPr>
            <a:xfrm flipH="1" rot="10800000">
              <a:off x="3087044" y="3973811"/>
              <a:ext cx="524400" cy="868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7"/>
            <p:cNvCxnSpPr/>
            <p:nvPr/>
          </p:nvCxnSpPr>
          <p:spPr>
            <a:xfrm>
              <a:off x="2471080" y="4686100"/>
              <a:ext cx="11385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7"/>
            <p:cNvCxnSpPr/>
            <p:nvPr/>
          </p:nvCxnSpPr>
          <p:spPr>
            <a:xfrm>
              <a:off x="2558147" y="4523638"/>
              <a:ext cx="11385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7"/>
            <p:cNvCxnSpPr/>
            <p:nvPr/>
          </p:nvCxnSpPr>
          <p:spPr>
            <a:xfrm flipH="1" rot="10800000">
              <a:off x="2670780" y="4351510"/>
              <a:ext cx="1160400" cy="10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7"/>
            <p:cNvCxnSpPr/>
            <p:nvPr/>
          </p:nvCxnSpPr>
          <p:spPr>
            <a:xfrm>
              <a:off x="2796176" y="4180968"/>
              <a:ext cx="11385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7"/>
            <p:cNvSpPr/>
            <p:nvPr/>
          </p:nvSpPr>
          <p:spPr>
            <a:xfrm>
              <a:off x="2677970" y="4812924"/>
              <a:ext cx="55500" cy="55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422881" y="4661094"/>
              <a:ext cx="55500" cy="55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345042" y="4314911"/>
              <a:ext cx="55500" cy="555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3345050" y="4003000"/>
              <a:ext cx="14076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2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="1"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="1"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5140350" y="3875575"/>
            <a:ext cx="2263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isomorphic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207113" y="4366075"/>
            <a:ext cx="2196425" cy="610800"/>
            <a:chOff x="5257900" y="4317800"/>
            <a:chExt cx="2196425" cy="610800"/>
          </a:xfrm>
        </p:grpSpPr>
        <p:pic>
          <p:nvPicPr>
            <p:cNvPr id="170" name="Google Shape;170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257900" y="4412552"/>
              <a:ext cx="814725" cy="2962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 txBox="1"/>
            <p:nvPr/>
          </p:nvSpPr>
          <p:spPr>
            <a:xfrm>
              <a:off x="6046725" y="4317800"/>
              <a:ext cx="14076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one-to-one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311700" y="1839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1701025" y="743466"/>
            <a:ext cx="5790900" cy="853043"/>
            <a:chOff x="1701025" y="819674"/>
            <a:chExt cx="5790900" cy="610800"/>
          </a:xfrm>
        </p:grpSpPr>
        <p:sp>
          <p:nvSpPr>
            <p:cNvPr id="179" name="Google Shape;179;p18"/>
            <p:cNvSpPr/>
            <p:nvPr/>
          </p:nvSpPr>
          <p:spPr>
            <a:xfrm>
              <a:off x="1701025" y="819674"/>
              <a:ext cx="5790900" cy="610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2039550" y="873978"/>
              <a:ext cx="5064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nonzero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denoted by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1701025" y="1718575"/>
            <a:ext cx="5790900" cy="644569"/>
            <a:chOff x="1701025" y="1718575"/>
            <a:chExt cx="5790900" cy="644569"/>
          </a:xfrm>
        </p:grpSpPr>
        <p:sp>
          <p:nvSpPr>
            <p:cNvPr id="182" name="Google Shape;182;p18"/>
            <p:cNvSpPr/>
            <p:nvPr/>
          </p:nvSpPr>
          <p:spPr>
            <a:xfrm>
              <a:off x="1701025" y="1718575"/>
              <a:ext cx="5790900" cy="6108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064025" y="1752344"/>
              <a:ext cx="50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 of vectors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basis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1701025" y="2451447"/>
            <a:ext cx="5790900" cy="852900"/>
            <a:chOff x="1701025" y="2451447"/>
            <a:chExt cx="5790900" cy="852900"/>
          </a:xfrm>
        </p:grpSpPr>
        <p:sp>
          <p:nvSpPr>
            <p:cNvPr id="185" name="Google Shape;185;p18"/>
            <p:cNvSpPr/>
            <p:nvPr/>
          </p:nvSpPr>
          <p:spPr>
            <a:xfrm rot="10800000">
              <a:off x="1701025" y="2451447"/>
              <a:ext cx="5790900" cy="852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2039550" y="2531056"/>
              <a:ext cx="50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zero subspace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is defined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zero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7" name="Google Shape;187;p18"/>
          <p:cNvSpPr txBox="1"/>
          <p:nvPr/>
        </p:nvSpPr>
        <p:spPr>
          <a:xfrm>
            <a:off x="4358725" y="3447725"/>
            <a:ext cx="4755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2414700" y="4008775"/>
            <a:ext cx="4314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plane through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two-dimensional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1984375" y="4619575"/>
            <a:ext cx="5224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through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one-dimensional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311700" y="11677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676550" y="1842532"/>
            <a:ext cx="5790900" cy="571403"/>
            <a:chOff x="1701025" y="819674"/>
            <a:chExt cx="5790900" cy="610800"/>
          </a:xfrm>
        </p:grpSpPr>
        <p:sp>
          <p:nvSpPr>
            <p:cNvPr id="197" name="Google Shape;197;p19"/>
            <p:cNvSpPr/>
            <p:nvPr/>
          </p:nvSpPr>
          <p:spPr>
            <a:xfrm>
              <a:off x="1701025" y="819674"/>
              <a:ext cx="5790900" cy="610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2335300" y="906376"/>
              <a:ext cx="5064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rank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denoted by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rank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9" name="Google Shape;199;p19"/>
          <p:cNvGrpSpPr/>
          <p:nvPr/>
        </p:nvGrpSpPr>
        <p:grpSpPr>
          <a:xfrm>
            <a:off x="1676550" y="2571603"/>
            <a:ext cx="5790900" cy="690441"/>
            <a:chOff x="1676550" y="2571603"/>
            <a:chExt cx="5790900" cy="690441"/>
          </a:xfrm>
        </p:grpSpPr>
        <p:sp>
          <p:nvSpPr>
            <p:cNvPr id="200" name="Google Shape;200;p19"/>
            <p:cNvSpPr/>
            <p:nvPr/>
          </p:nvSpPr>
          <p:spPr>
            <a:xfrm rot="10800000">
              <a:off x="1676550" y="2571603"/>
              <a:ext cx="5790900" cy="621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2312000" y="2651244"/>
              <a:ext cx="50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0"/>
          <p:cNvGrpSpPr/>
          <p:nvPr/>
        </p:nvGrpSpPr>
        <p:grpSpPr>
          <a:xfrm>
            <a:off x="3880375" y="2656675"/>
            <a:ext cx="1563625" cy="1230625"/>
            <a:chOff x="3880375" y="2656675"/>
            <a:chExt cx="1563625" cy="1230625"/>
          </a:xfrm>
        </p:grpSpPr>
        <p:sp>
          <p:nvSpPr>
            <p:cNvPr id="207" name="Google Shape;207;p20"/>
            <p:cNvSpPr/>
            <p:nvPr/>
          </p:nvSpPr>
          <p:spPr>
            <a:xfrm>
              <a:off x="3880375" y="2656675"/>
              <a:ext cx="292200" cy="1222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248200" y="2656675"/>
              <a:ext cx="292200" cy="1222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151800" y="2664500"/>
              <a:ext cx="292200" cy="1222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0"/>
          <p:cNvSpPr/>
          <p:nvPr/>
        </p:nvSpPr>
        <p:spPr>
          <a:xfrm>
            <a:off x="3106200" y="682913"/>
            <a:ext cx="3392100" cy="1611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1261200" y="270661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rank A and dim Nul A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63" y="812100"/>
            <a:ext cx="2545250" cy="13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475" y="2599300"/>
            <a:ext cx="2341545" cy="13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4305175" y="4147075"/>
            <a:ext cx="1176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4026475" y="4658700"/>
            <a:ext cx="1733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 Nul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5759875" y="4610425"/>
            <a:ext cx="1733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1261200" y="1166700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Rank Theorem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4" name="Google Shape;224;p21"/>
          <p:cNvGrpSpPr/>
          <p:nvPr/>
        </p:nvGrpSpPr>
        <p:grpSpPr>
          <a:xfrm>
            <a:off x="1634550" y="1734500"/>
            <a:ext cx="5874900" cy="761700"/>
            <a:chOff x="1634550" y="1734500"/>
            <a:chExt cx="5874900" cy="761700"/>
          </a:xfrm>
        </p:grpSpPr>
        <p:sp>
          <p:nvSpPr>
            <p:cNvPr id="225" name="Google Shape;225;p21"/>
            <p:cNvSpPr/>
            <p:nvPr/>
          </p:nvSpPr>
          <p:spPr>
            <a:xfrm>
              <a:off x="1634550" y="1734500"/>
              <a:ext cx="5874900" cy="761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826250" y="1847225"/>
              <a:ext cx="54915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 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columns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rank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dim Nul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