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f78813d7_0_1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f78813d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bf78813d7_0_15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bf78813d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bf78813d7_0_16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bf78813d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f78813d7_0_1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f78813d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bf78813d7_0_19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bf78813d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bf78813d7_0_20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bf78813d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f78813d7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f78813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f78813d7_0_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f78813d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f78813d7_0_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f78813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bf78813d7_0_8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bf78813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bf78813d7_0_9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bf78813d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bf78813d7_0_10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bf78813d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bf78813d7_0_1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bf78813d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f78813d7_0_12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f78813d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gif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6" Type="http://schemas.openxmlformats.org/officeDocument/2006/relationships/image" Target="../media/image3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gif"/><Relationship Id="rId4" Type="http://schemas.openxmlformats.org/officeDocument/2006/relationships/image" Target="../media/image37.gif"/><Relationship Id="rId5" Type="http://schemas.openxmlformats.org/officeDocument/2006/relationships/image" Target="../media/image34.gif"/><Relationship Id="rId6" Type="http://schemas.openxmlformats.org/officeDocument/2006/relationships/image" Target="../media/image35.gif"/><Relationship Id="rId7" Type="http://schemas.openxmlformats.org/officeDocument/2006/relationships/image" Target="../media/image3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gif"/><Relationship Id="rId10" Type="http://schemas.openxmlformats.org/officeDocument/2006/relationships/image" Target="../media/image44.gif"/><Relationship Id="rId13" Type="http://schemas.openxmlformats.org/officeDocument/2006/relationships/image" Target="../media/image50.gif"/><Relationship Id="rId12" Type="http://schemas.openxmlformats.org/officeDocument/2006/relationships/image" Target="../media/image4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gif"/><Relationship Id="rId4" Type="http://schemas.openxmlformats.org/officeDocument/2006/relationships/image" Target="../media/image39.gif"/><Relationship Id="rId9" Type="http://schemas.openxmlformats.org/officeDocument/2006/relationships/image" Target="../media/image45.gif"/><Relationship Id="rId15" Type="http://schemas.openxmlformats.org/officeDocument/2006/relationships/image" Target="../media/image48.gif"/><Relationship Id="rId14" Type="http://schemas.openxmlformats.org/officeDocument/2006/relationships/image" Target="../media/image51.gif"/><Relationship Id="rId16" Type="http://schemas.openxmlformats.org/officeDocument/2006/relationships/image" Target="../media/image49.gif"/><Relationship Id="rId5" Type="http://schemas.openxmlformats.org/officeDocument/2006/relationships/image" Target="../media/image41.gif"/><Relationship Id="rId6" Type="http://schemas.openxmlformats.org/officeDocument/2006/relationships/image" Target="../media/image43.gif"/><Relationship Id="rId7" Type="http://schemas.openxmlformats.org/officeDocument/2006/relationships/image" Target="../media/image40.gif"/><Relationship Id="rId8" Type="http://schemas.openxmlformats.org/officeDocument/2006/relationships/image" Target="../media/image4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11.gif"/><Relationship Id="rId9" Type="http://schemas.openxmlformats.org/officeDocument/2006/relationships/image" Target="../media/image8.gif"/><Relationship Id="rId5" Type="http://schemas.openxmlformats.org/officeDocument/2006/relationships/image" Target="../media/image6.gif"/><Relationship Id="rId6" Type="http://schemas.openxmlformats.org/officeDocument/2006/relationships/image" Target="../media/image4.gif"/><Relationship Id="rId7" Type="http://schemas.openxmlformats.org/officeDocument/2006/relationships/image" Target="../media/image5.gif"/><Relationship Id="rId8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9.gif"/><Relationship Id="rId5" Type="http://schemas.openxmlformats.org/officeDocument/2006/relationships/image" Target="../media/image12.gif"/><Relationship Id="rId6" Type="http://schemas.openxmlformats.org/officeDocument/2006/relationships/image" Target="../media/image13.gif"/><Relationship Id="rId7" Type="http://schemas.openxmlformats.org/officeDocument/2006/relationships/image" Target="../media/image1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gif"/><Relationship Id="rId4" Type="http://schemas.openxmlformats.org/officeDocument/2006/relationships/image" Target="../media/image1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gif"/><Relationship Id="rId4" Type="http://schemas.openxmlformats.org/officeDocument/2006/relationships/image" Target="../media/image18.gif"/><Relationship Id="rId5" Type="http://schemas.openxmlformats.org/officeDocument/2006/relationships/image" Target="../media/image1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gif"/><Relationship Id="rId4" Type="http://schemas.openxmlformats.org/officeDocument/2006/relationships/image" Target="../media/image2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gif"/><Relationship Id="rId4" Type="http://schemas.openxmlformats.org/officeDocument/2006/relationships/image" Target="../media/image5.gif"/><Relationship Id="rId10" Type="http://schemas.openxmlformats.org/officeDocument/2006/relationships/image" Target="../media/image27.gif"/><Relationship Id="rId9" Type="http://schemas.openxmlformats.org/officeDocument/2006/relationships/image" Target="../media/image28.gif"/><Relationship Id="rId5" Type="http://schemas.openxmlformats.org/officeDocument/2006/relationships/image" Target="../media/image24.gif"/><Relationship Id="rId6" Type="http://schemas.openxmlformats.org/officeDocument/2006/relationships/image" Target="../media/image9.gif"/><Relationship Id="rId7" Type="http://schemas.openxmlformats.org/officeDocument/2006/relationships/image" Target="../media/image26.gif"/><Relationship Id="rId8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Determinants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3.1</a:t>
            </a:r>
            <a:r>
              <a:rPr lang="ko" sz="2800">
                <a:solidFill>
                  <a:srgbClr val="B6D7A8"/>
                </a:solidFill>
              </a:rPr>
              <a:t> Introduction to Determinants</a:t>
            </a:r>
            <a:endParaRPr baseline="30000" i="1"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2877613" y="715650"/>
            <a:ext cx="3388800" cy="1357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cofactor expansion across the third row to compute determinant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35" y="819050"/>
            <a:ext cx="1761325" cy="11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975" y="2369450"/>
            <a:ext cx="39640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850" y="3151137"/>
            <a:ext cx="4550274" cy="8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1450" y="4363475"/>
            <a:ext cx="2378399" cy="3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2877600" y="732400"/>
            <a:ext cx="3388800" cy="193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541" y="840850"/>
            <a:ext cx="2588927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75" y="2975550"/>
            <a:ext cx="2887328" cy="158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359" y="3144044"/>
            <a:ext cx="2106414" cy="124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2306" y="3337874"/>
            <a:ext cx="1949236" cy="85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7921" y="3626542"/>
            <a:ext cx="749054" cy="28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442950" y="1180250"/>
            <a:ext cx="8258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2.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6" name="Google Shape;206;p24"/>
          <p:cNvGrpSpPr/>
          <p:nvPr/>
        </p:nvGrpSpPr>
        <p:grpSpPr>
          <a:xfrm>
            <a:off x="1537400" y="1731800"/>
            <a:ext cx="5760600" cy="937200"/>
            <a:chOff x="1537400" y="1731800"/>
            <a:chExt cx="5760600" cy="937200"/>
          </a:xfrm>
        </p:grpSpPr>
        <p:sp>
          <p:nvSpPr>
            <p:cNvPr id="207" name="Google Shape;207;p24"/>
            <p:cNvSpPr/>
            <p:nvPr/>
          </p:nvSpPr>
          <p:spPr>
            <a:xfrm>
              <a:off x="1537400" y="1731800"/>
              <a:ext cx="5760600" cy="937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1723250" y="1768100"/>
              <a:ext cx="5388900" cy="8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triangular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matrix, then det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product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entries on the main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768663" y="757003"/>
            <a:ext cx="7666800" cy="1043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det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(det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)(det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50" y="905378"/>
            <a:ext cx="1228100" cy="7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443" y="877365"/>
            <a:ext cx="1288258" cy="77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393" y="877353"/>
            <a:ext cx="1334016" cy="77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2092" y="877373"/>
            <a:ext cx="1319936" cy="77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7726" y="877354"/>
            <a:ext cx="1334016" cy="77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8538" y="1971797"/>
            <a:ext cx="790928" cy="41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8358" y="1971797"/>
            <a:ext cx="947621" cy="41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63388" y="1971799"/>
            <a:ext cx="854351" cy="41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05133" y="1971787"/>
            <a:ext cx="776005" cy="41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46863" y="1971782"/>
            <a:ext cx="1428894" cy="41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28350" y="4779275"/>
            <a:ext cx="5065050" cy="6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16735" y="4020586"/>
            <a:ext cx="5142599" cy="63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28351" y="2603864"/>
            <a:ext cx="3608749" cy="63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628350" y="3274085"/>
            <a:ext cx="3776752" cy="6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Note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833738" y="947425"/>
            <a:ext cx="53889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25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25 full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1921363" y="1697200"/>
            <a:ext cx="53889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calculate a determinant by cofactor expansion, it requires over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multiplications. 25! is around 1.5 × 10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1833738" y="2723125"/>
            <a:ext cx="53889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a computer can perform one trillion multiplications per second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1921363" y="3749050"/>
            <a:ext cx="53889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more than 500,000 years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Cofactor expansion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3480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× 2 Matrix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250050"/>
            <a:ext cx="2350200" cy="11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963" y="3047575"/>
            <a:ext cx="2896069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897800" y="3968725"/>
            <a:ext cx="53484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and only if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determinant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nonzero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3 Invertible Matrix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570450" y="3607363"/>
            <a:ext cx="2003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 must be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nonzero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37" y="873242"/>
            <a:ext cx="1695437" cy="93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46" y="873252"/>
            <a:ext cx="2147164" cy="93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178" y="873250"/>
            <a:ext cx="3206810" cy="93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7999" y="2076288"/>
            <a:ext cx="3206795" cy="9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1800" y="3279350"/>
            <a:ext cx="6063577" cy="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1800" y="4636098"/>
            <a:ext cx="5878298" cy="6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61800" y="4165574"/>
            <a:ext cx="6560957" cy="2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3621575" y="1282150"/>
            <a:ext cx="399825" cy="1131475"/>
            <a:chOff x="3674525" y="1282150"/>
            <a:chExt cx="399825" cy="1131475"/>
          </a:xfrm>
        </p:grpSpPr>
        <p:sp>
          <p:nvSpPr>
            <p:cNvPr id="84" name="Google Shape;84;p16"/>
            <p:cNvSpPr/>
            <p:nvPr/>
          </p:nvSpPr>
          <p:spPr>
            <a:xfrm>
              <a:off x="3708950" y="1282150"/>
              <a:ext cx="365400" cy="344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674525" y="2068925"/>
              <a:ext cx="365400" cy="344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4229325" y="1305975"/>
            <a:ext cx="1149025" cy="1107650"/>
            <a:chOff x="2853850" y="1284800"/>
            <a:chExt cx="1149025" cy="1107650"/>
          </a:xfrm>
        </p:grpSpPr>
        <p:sp>
          <p:nvSpPr>
            <p:cNvPr id="87" name="Google Shape;87;p16"/>
            <p:cNvSpPr/>
            <p:nvPr/>
          </p:nvSpPr>
          <p:spPr>
            <a:xfrm>
              <a:off x="3637475" y="1284800"/>
              <a:ext cx="365400" cy="344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2853850" y="2047750"/>
              <a:ext cx="365400" cy="344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4873800" y="1305975"/>
            <a:ext cx="1933500" cy="1107650"/>
            <a:chOff x="2069375" y="1284800"/>
            <a:chExt cx="1933500" cy="1107650"/>
          </a:xfrm>
        </p:grpSpPr>
        <p:sp>
          <p:nvSpPr>
            <p:cNvPr id="90" name="Google Shape;90;p16"/>
            <p:cNvSpPr/>
            <p:nvPr/>
          </p:nvSpPr>
          <p:spPr>
            <a:xfrm>
              <a:off x="3637475" y="1284800"/>
              <a:ext cx="365400" cy="344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069375" y="2047750"/>
              <a:ext cx="365400" cy="344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648" y="1953788"/>
            <a:ext cx="1959025" cy="136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938" y="1305975"/>
            <a:ext cx="4354125" cy="3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0225" y="278923"/>
            <a:ext cx="6063573" cy="71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275" y="3773475"/>
            <a:ext cx="2007926" cy="148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6"/>
          <p:cNvGrpSpPr/>
          <p:nvPr/>
        </p:nvGrpSpPr>
        <p:grpSpPr>
          <a:xfrm>
            <a:off x="3617813" y="2053200"/>
            <a:ext cx="1646700" cy="1217700"/>
            <a:chOff x="3637450" y="2021525"/>
            <a:chExt cx="1646700" cy="1217700"/>
          </a:xfrm>
        </p:grpSpPr>
        <p:sp>
          <p:nvSpPr>
            <p:cNvPr id="98" name="Google Shape;98;p16"/>
            <p:cNvSpPr/>
            <p:nvPr/>
          </p:nvSpPr>
          <p:spPr>
            <a:xfrm>
              <a:off x="3637475" y="2021525"/>
              <a:ext cx="439500" cy="121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 rot="5400000">
              <a:off x="4241050" y="1417925"/>
              <a:ext cx="439500" cy="164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3617813" y="2053200"/>
            <a:ext cx="1646700" cy="1217700"/>
            <a:chOff x="5391188" y="1963263"/>
            <a:chExt cx="1646700" cy="1217700"/>
          </a:xfrm>
        </p:grpSpPr>
        <p:sp>
          <p:nvSpPr>
            <p:cNvPr id="101" name="Google Shape;101;p16"/>
            <p:cNvSpPr/>
            <p:nvPr/>
          </p:nvSpPr>
          <p:spPr>
            <a:xfrm>
              <a:off x="5924713" y="1963263"/>
              <a:ext cx="439500" cy="121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 rot="5400000">
              <a:off x="5994788" y="1359675"/>
              <a:ext cx="439500" cy="164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648013" y="2053200"/>
            <a:ext cx="1646700" cy="1217700"/>
            <a:chOff x="5391188" y="1963263"/>
            <a:chExt cx="1646700" cy="1217700"/>
          </a:xfrm>
        </p:grpSpPr>
        <p:sp>
          <p:nvSpPr>
            <p:cNvPr id="104" name="Google Shape;104;p16"/>
            <p:cNvSpPr/>
            <p:nvPr/>
          </p:nvSpPr>
          <p:spPr>
            <a:xfrm>
              <a:off x="6598388" y="1963263"/>
              <a:ext cx="439500" cy="121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 rot="5400000">
              <a:off x="5994788" y="1359675"/>
              <a:ext cx="439500" cy="164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2816825" y="3827623"/>
            <a:ext cx="1380900" cy="1380900"/>
            <a:chOff x="2816825" y="3827623"/>
            <a:chExt cx="1380900" cy="1380900"/>
          </a:xfrm>
        </p:grpSpPr>
        <p:sp>
          <p:nvSpPr>
            <p:cNvPr id="107" name="Google Shape;107;p16"/>
            <p:cNvSpPr/>
            <p:nvPr/>
          </p:nvSpPr>
          <p:spPr>
            <a:xfrm>
              <a:off x="2816825" y="4572375"/>
              <a:ext cx="1380900" cy="27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rot="5401494">
              <a:off x="2683245" y="4380373"/>
              <a:ext cx="1380900" cy="27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0575" y="3920146"/>
            <a:ext cx="1891374" cy="1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 rot="10800000">
            <a:off x="1723500" y="3531000"/>
            <a:ext cx="5697000" cy="88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723500" y="2737225"/>
            <a:ext cx="5697000" cy="628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723500" y="1047125"/>
            <a:ext cx="5697000" cy="152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11700" y="3343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932000" y="1094525"/>
            <a:ext cx="52800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2, 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is the sum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terms of the form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plus and minus signs alternating, where the entries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from the first row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425" y="2866700"/>
            <a:ext cx="5303623" cy="3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563" y="3578325"/>
            <a:ext cx="2396875" cy="7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2877613" y="715650"/>
            <a:ext cx="3388800" cy="1357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determinant of the following matrix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789" y="819050"/>
            <a:ext cx="1820426" cy="11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388" y="2469913"/>
            <a:ext cx="5915948" cy="77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550" y="3698522"/>
            <a:ext cx="5123224" cy="7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Cofactor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1601700" y="809725"/>
            <a:ext cx="5940600" cy="905525"/>
            <a:chOff x="1601700" y="809725"/>
            <a:chExt cx="5940600" cy="905525"/>
          </a:xfrm>
        </p:grpSpPr>
        <p:sp>
          <p:nvSpPr>
            <p:cNvPr id="139" name="Google Shape;139;p19"/>
            <p:cNvSpPr/>
            <p:nvPr/>
          </p:nvSpPr>
          <p:spPr>
            <a:xfrm>
              <a:off x="1601700" y="809725"/>
              <a:ext cx="5940600" cy="864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1823100" y="850650"/>
              <a:ext cx="5388900" cy="8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Given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[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j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],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)-cofactor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number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j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given by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1601700" y="1786400"/>
            <a:ext cx="5940600" cy="669300"/>
            <a:chOff x="1601700" y="1786400"/>
            <a:chExt cx="5940600" cy="669300"/>
          </a:xfrm>
        </p:grpSpPr>
        <p:sp>
          <p:nvSpPr>
            <p:cNvPr id="142" name="Google Shape;142;p19"/>
            <p:cNvSpPr/>
            <p:nvPr/>
          </p:nvSpPr>
          <p:spPr>
            <a:xfrm rot="10800000">
              <a:off x="1601700" y="1786400"/>
              <a:ext cx="5940600" cy="669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1932000" y="1868300"/>
              <a:ext cx="5280000" cy="5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1)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j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1)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j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25" y="4517500"/>
            <a:ext cx="5087950" cy="4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800" y="2680487"/>
            <a:ext cx="1596375" cy="14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42950" y="4555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2" name="Google Shape;152;p20"/>
          <p:cNvGrpSpPr/>
          <p:nvPr/>
        </p:nvGrpSpPr>
        <p:grpSpPr>
          <a:xfrm>
            <a:off x="1421700" y="947425"/>
            <a:ext cx="6300600" cy="1413600"/>
            <a:chOff x="1421700" y="947425"/>
            <a:chExt cx="6300600" cy="1413600"/>
          </a:xfrm>
        </p:grpSpPr>
        <p:sp>
          <p:nvSpPr>
            <p:cNvPr id="153" name="Google Shape;153;p20"/>
            <p:cNvSpPr/>
            <p:nvPr/>
          </p:nvSpPr>
          <p:spPr>
            <a:xfrm>
              <a:off x="1421700" y="947425"/>
              <a:ext cx="6300600" cy="1413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1696775" y="947425"/>
              <a:ext cx="5388900" cy="13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determinant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an </a:t>
              </a:r>
              <a:r>
                <a:rPr i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 can be computed by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cofactor expansion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across any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down any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The expansion across the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 row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using the cofactors is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5" name="Google Shape;155;p20"/>
          <p:cNvGrpSpPr/>
          <p:nvPr/>
        </p:nvGrpSpPr>
        <p:grpSpPr>
          <a:xfrm>
            <a:off x="1421700" y="2441734"/>
            <a:ext cx="6300600" cy="492300"/>
            <a:chOff x="1421700" y="2441734"/>
            <a:chExt cx="6300600" cy="492300"/>
          </a:xfrm>
        </p:grpSpPr>
        <p:sp>
          <p:nvSpPr>
            <p:cNvPr id="156" name="Google Shape;156;p20"/>
            <p:cNvSpPr/>
            <p:nvPr/>
          </p:nvSpPr>
          <p:spPr>
            <a:xfrm>
              <a:off x="1421700" y="2441734"/>
              <a:ext cx="6300600" cy="492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7" name="Google Shape;15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25424" y="2541717"/>
              <a:ext cx="3093149" cy="297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20"/>
          <p:cNvGrpSpPr/>
          <p:nvPr/>
        </p:nvGrpSpPr>
        <p:grpSpPr>
          <a:xfrm>
            <a:off x="1421700" y="3014734"/>
            <a:ext cx="6300600" cy="527700"/>
            <a:chOff x="1421700" y="3014734"/>
            <a:chExt cx="6300600" cy="527700"/>
          </a:xfrm>
        </p:grpSpPr>
        <p:sp>
          <p:nvSpPr>
            <p:cNvPr id="159" name="Google Shape;159;p20"/>
            <p:cNvSpPr/>
            <p:nvPr/>
          </p:nvSpPr>
          <p:spPr>
            <a:xfrm>
              <a:off x="1421700" y="3014734"/>
              <a:ext cx="6300600" cy="492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1696775" y="3014734"/>
              <a:ext cx="5388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cofactor expansion down the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column is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1421700" y="3623125"/>
            <a:ext cx="6300600" cy="610500"/>
            <a:chOff x="1421700" y="3623125"/>
            <a:chExt cx="6300600" cy="610500"/>
          </a:xfrm>
        </p:grpSpPr>
        <p:sp>
          <p:nvSpPr>
            <p:cNvPr id="162" name="Google Shape;162;p20"/>
            <p:cNvSpPr/>
            <p:nvPr/>
          </p:nvSpPr>
          <p:spPr>
            <a:xfrm rot="10800000">
              <a:off x="1421700" y="3623125"/>
              <a:ext cx="6300600" cy="610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3" name="Google Shape;16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25949" y="3762650"/>
              <a:ext cx="3292101" cy="33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559" y="253350"/>
            <a:ext cx="1458200" cy="10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900" y="1397400"/>
            <a:ext cx="6063577" cy="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8288" y="1872050"/>
            <a:ext cx="6560736" cy="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9449" y="2346700"/>
            <a:ext cx="3749064" cy="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9475" y="3488000"/>
            <a:ext cx="2948422" cy="3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9588" y="2942688"/>
            <a:ext cx="7708777" cy="3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3388" y="4098775"/>
            <a:ext cx="7576105" cy="3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6161" y="4657075"/>
            <a:ext cx="2742271" cy="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