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bfd27605e_0_13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bfd27605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bfd27605e_0_14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bfd27605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bfd27605e_0_28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bfd27605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fd27605e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fd2760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bfd27605e_0_6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bfd27605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fd27605e_0_7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fd2760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bfd27605e_0_28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bfd27605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bfd27605e_0_8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bfd27605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bfd27605e_0_9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bfd27605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bfd27605e_0_10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bfd27605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bfd27605e_0_12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bfd27605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gif"/><Relationship Id="rId4" Type="http://schemas.openxmlformats.org/officeDocument/2006/relationships/image" Target="../media/image11.gif"/><Relationship Id="rId5" Type="http://schemas.openxmlformats.org/officeDocument/2006/relationships/image" Target="../media/image2.gif"/><Relationship Id="rId6" Type="http://schemas.openxmlformats.org/officeDocument/2006/relationships/image" Target="../media/image6.gif"/><Relationship Id="rId7" Type="http://schemas.openxmlformats.org/officeDocument/2006/relationships/image" Target="../media/image4.gif"/><Relationship Id="rId8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gif"/><Relationship Id="rId4" Type="http://schemas.openxmlformats.org/officeDocument/2006/relationships/image" Target="../media/image3.gif"/><Relationship Id="rId5" Type="http://schemas.openxmlformats.org/officeDocument/2006/relationships/image" Target="../media/image14.gif"/><Relationship Id="rId6" Type="http://schemas.openxmlformats.org/officeDocument/2006/relationships/image" Target="../media/image7.gif"/><Relationship Id="rId7" Type="http://schemas.openxmlformats.org/officeDocument/2006/relationships/image" Target="../media/image1.gif"/><Relationship Id="rId8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Determinants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3.2 Properties of Determinants</a:t>
            </a:r>
            <a:endParaRPr baseline="30000" i="1"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2025450" y="772713"/>
            <a:ext cx="5093100" cy="1421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0" y="953075"/>
            <a:ext cx="1687407" cy="10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093" y="953075"/>
            <a:ext cx="1687407" cy="106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6325" y="2515825"/>
            <a:ext cx="3571350" cy="8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2600" y="3640075"/>
            <a:ext cx="3198800" cy="2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5900" y="4241401"/>
            <a:ext cx="1025294" cy="2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2810" y="4241400"/>
            <a:ext cx="1025294" cy="2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1177200" y="493225"/>
            <a:ext cx="4107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invertible, then neither is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818925" y="493225"/>
            <a:ext cx="2522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ABW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BW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360425" y="1162525"/>
            <a:ext cx="2458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1177200" y="1778525"/>
            <a:ext cx="1971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invertible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2847400" y="2372513"/>
            <a:ext cx="44649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 E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⋯E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3203175" y="3172963"/>
            <a:ext cx="2458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= |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 E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655975" y="3782513"/>
            <a:ext cx="2371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|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|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655975" y="4392075"/>
            <a:ext cx="2371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|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 E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|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Determinant changes by row operations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A ≠ 0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det </a:t>
            </a:r>
            <a:r>
              <a:rPr i="1"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(det </a:t>
            </a:r>
            <a:r>
              <a:rPr i="1"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)(det </a:t>
            </a:r>
            <a:r>
              <a:rPr i="1"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42950" y="6841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3.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 Operations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1421700" y="1211770"/>
            <a:ext cx="6300600" cy="586643"/>
            <a:chOff x="1421700" y="947425"/>
            <a:chExt cx="6300600" cy="1483669"/>
          </a:xfrm>
        </p:grpSpPr>
        <p:sp>
          <p:nvSpPr>
            <p:cNvPr id="63" name="Google Shape;63;p14"/>
            <p:cNvSpPr/>
            <p:nvPr/>
          </p:nvSpPr>
          <p:spPr>
            <a:xfrm>
              <a:off x="1421700" y="947425"/>
              <a:ext cx="6300600" cy="1413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1726675" y="1087094"/>
              <a:ext cx="5388900" cy="13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 square matrix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5" name="Google Shape;65;p14"/>
          <p:cNvSpPr/>
          <p:nvPr/>
        </p:nvSpPr>
        <p:spPr>
          <a:xfrm rot="10800000">
            <a:off x="1421700" y="1919250"/>
            <a:ext cx="6300600" cy="2480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726675" y="1995164"/>
            <a:ext cx="53889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If a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of one row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to another row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produce a matrix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det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 sz="18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726675" y="2804176"/>
            <a:ext cx="5388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If two rows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interchanged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produce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 sz="18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726675" y="3539026"/>
            <a:ext cx="53889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If one row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multiplied by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produce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⋅ det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 sz="18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017150" y="1711225"/>
            <a:ext cx="1109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98713" y="2258150"/>
            <a:ext cx="2684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 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endParaRPr baseline="-25000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903575" y="3032073"/>
            <a:ext cx="53889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630488" y="2258150"/>
            <a:ext cx="1955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unaffected row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77275" y="3600973"/>
            <a:ext cx="53889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⋯ +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577275" y="4169873"/>
            <a:ext cx="53889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 det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1903575" y="234423"/>
            <a:ext cx="5771225" cy="501602"/>
            <a:chOff x="1903575" y="234423"/>
            <a:chExt cx="5771225" cy="501602"/>
          </a:xfrm>
        </p:grpSpPr>
        <p:sp>
          <p:nvSpPr>
            <p:cNvPr id="81" name="Google Shape;81;p15"/>
            <p:cNvSpPr txBox="1"/>
            <p:nvPr/>
          </p:nvSpPr>
          <p:spPr>
            <a:xfrm>
              <a:off x="1903575" y="234423"/>
              <a:ext cx="53889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(det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)(det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4965800" y="234425"/>
              <a:ext cx="27090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1,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1, or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3804375" y="4590975"/>
            <a:ext cx="15873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⋮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804375" y="1209625"/>
            <a:ext cx="15873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778350" y="773175"/>
            <a:ext cx="15873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for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2854500" y="662125"/>
            <a:ext cx="3435000" cy="1492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42938" y="1951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26" y="746575"/>
            <a:ext cx="2099724" cy="13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25" y="2337625"/>
            <a:ext cx="2279050" cy="12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2225" y="2337625"/>
            <a:ext cx="1917046" cy="12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5923" y="2337625"/>
            <a:ext cx="1809905" cy="12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2476" y="2337625"/>
            <a:ext cx="1809900" cy="128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475" y="3838300"/>
            <a:ext cx="2032300" cy="2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1161775" y="4376711"/>
            <a:ext cx="711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or 1) ⋅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of pivots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invertible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or  = 0                                                          when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invertible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Note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921363" y="907125"/>
            <a:ext cx="53889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calculate a determinant by cofactor expansion, it requires over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multiplications. 25! is around 1.5 × 10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104388" y="2425200"/>
            <a:ext cx="53889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calculate a determinant using row operations requires about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/3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104400" y="3436800"/>
            <a:ext cx="5388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25,        10,000 operations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442950" y="10536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4</a:t>
            </a:r>
            <a:endParaRPr baseline="-25000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5" name="Google Shape;115;p18"/>
          <p:cNvGrpSpPr/>
          <p:nvPr/>
        </p:nvGrpSpPr>
        <p:grpSpPr>
          <a:xfrm>
            <a:off x="1794450" y="1667650"/>
            <a:ext cx="5555100" cy="675000"/>
            <a:chOff x="1794450" y="1667650"/>
            <a:chExt cx="5555100" cy="675000"/>
          </a:xfrm>
        </p:grpSpPr>
        <p:sp>
          <p:nvSpPr>
            <p:cNvPr id="116" name="Google Shape;116;p18"/>
            <p:cNvSpPr/>
            <p:nvPr/>
          </p:nvSpPr>
          <p:spPr>
            <a:xfrm>
              <a:off x="1794450" y="1667650"/>
              <a:ext cx="5555100" cy="675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1950150" y="1754350"/>
              <a:ext cx="52437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square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invertible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≠ 0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2590963" y="756688"/>
            <a:ext cx="3962100" cy="1989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938" y="977575"/>
            <a:ext cx="2536127" cy="15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138" y="3105350"/>
            <a:ext cx="3099749" cy="15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442950" y="4555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5.</a:t>
            </a:r>
            <a:endParaRPr baseline="-25000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2518500" y="969575"/>
            <a:ext cx="4882825" cy="687000"/>
            <a:chOff x="2518500" y="969575"/>
            <a:chExt cx="4882825" cy="687000"/>
          </a:xfrm>
        </p:grpSpPr>
        <p:sp>
          <p:nvSpPr>
            <p:cNvPr id="134" name="Google Shape;134;p20"/>
            <p:cNvSpPr/>
            <p:nvPr/>
          </p:nvSpPr>
          <p:spPr>
            <a:xfrm>
              <a:off x="2518500" y="969575"/>
              <a:ext cx="4107000" cy="687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3294325" y="1089725"/>
              <a:ext cx="41070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matrix, 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6" name="Google Shape;136;p20"/>
          <p:cNvSpPr txBox="1"/>
          <p:nvPr/>
        </p:nvSpPr>
        <p:spPr>
          <a:xfrm>
            <a:off x="3713200" y="2761000"/>
            <a:ext cx="15873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for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628325" y="3337975"/>
            <a:ext cx="15873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170525" y="3914950"/>
            <a:ext cx="2321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cofactor</a:t>
            </a:r>
            <a:endParaRPr baseline="-25000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644150" y="3914950"/>
            <a:ext cx="1977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cofactor</a:t>
            </a:r>
            <a:endParaRPr baseline="-25000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774600" y="4515950"/>
            <a:ext cx="15873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⋮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1" name="Google Shape;141;p20"/>
          <p:cNvGrpSpPr/>
          <p:nvPr/>
        </p:nvGrpSpPr>
        <p:grpSpPr>
          <a:xfrm>
            <a:off x="2514750" y="1844500"/>
            <a:ext cx="4107000" cy="687000"/>
            <a:chOff x="2514750" y="1844500"/>
            <a:chExt cx="4107000" cy="687000"/>
          </a:xfrm>
        </p:grpSpPr>
        <p:sp>
          <p:nvSpPr>
            <p:cNvPr id="142" name="Google Shape;142;p20"/>
            <p:cNvSpPr/>
            <p:nvPr/>
          </p:nvSpPr>
          <p:spPr>
            <a:xfrm rot="10800000">
              <a:off x="2514750" y="1844500"/>
              <a:ext cx="4107000" cy="687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 txBox="1"/>
            <p:nvPr/>
          </p:nvSpPr>
          <p:spPr>
            <a:xfrm>
              <a:off x="3294325" y="2029900"/>
              <a:ext cx="30000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det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>
                <a:solidFill>
                  <a:srgbClr val="F1C23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442950" y="4555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6.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Multiplicative Property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2518500" y="969575"/>
            <a:ext cx="4660500" cy="687000"/>
            <a:chOff x="2518500" y="969575"/>
            <a:chExt cx="4660500" cy="687000"/>
          </a:xfrm>
        </p:grpSpPr>
        <p:sp>
          <p:nvSpPr>
            <p:cNvPr id="151" name="Google Shape;151;p21"/>
            <p:cNvSpPr/>
            <p:nvPr/>
          </p:nvSpPr>
          <p:spPr>
            <a:xfrm>
              <a:off x="2518500" y="969575"/>
              <a:ext cx="4107000" cy="687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3072000" y="1062275"/>
              <a:ext cx="41070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matrices,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2518500" y="1801925"/>
            <a:ext cx="4107000" cy="687000"/>
            <a:chOff x="2518500" y="1801925"/>
            <a:chExt cx="4107000" cy="687000"/>
          </a:xfrm>
        </p:grpSpPr>
        <p:sp>
          <p:nvSpPr>
            <p:cNvPr id="154" name="Google Shape;154;p21"/>
            <p:cNvSpPr/>
            <p:nvPr/>
          </p:nvSpPr>
          <p:spPr>
            <a:xfrm rot="10800000">
              <a:off x="2518500" y="1801925"/>
              <a:ext cx="4107000" cy="687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3072000" y="1987325"/>
              <a:ext cx="30000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(det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)(det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56" name="Google Shape;156;p21"/>
          <p:cNvSpPr txBox="1"/>
          <p:nvPr/>
        </p:nvSpPr>
        <p:spPr>
          <a:xfrm>
            <a:off x="2899800" y="3307650"/>
            <a:ext cx="3684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≠ 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