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01d587b2_0_1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01d587b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01d587b2_0_2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01d587b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c01d587b2_0_4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c01d587b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01d587b2_0_4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01d587b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c01d587b2_0_2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c01d587b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c01d587b2_0_5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c01d587b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c01d587b2_0_5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c01d587b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01d587b2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01d587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01d587b2_0_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01d587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01d587b2_0_7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01d587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01d587b2_0_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01d587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01d587b2_0_1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01d587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01d587b2_0_1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01d587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01d587b2_0_1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01d587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01d587b2_0_1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01d587b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gif"/><Relationship Id="rId4" Type="http://schemas.openxmlformats.org/officeDocument/2006/relationships/image" Target="../media/image45.gif"/><Relationship Id="rId5" Type="http://schemas.openxmlformats.org/officeDocument/2006/relationships/image" Target="../media/image51.gif"/><Relationship Id="rId6" Type="http://schemas.openxmlformats.org/officeDocument/2006/relationships/image" Target="../media/image53.gif"/><Relationship Id="rId7" Type="http://schemas.openxmlformats.org/officeDocument/2006/relationships/image" Target="../media/image52.gif"/><Relationship Id="rId8" Type="http://schemas.openxmlformats.org/officeDocument/2006/relationships/image" Target="../media/image4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.gif"/><Relationship Id="rId4" Type="http://schemas.openxmlformats.org/officeDocument/2006/relationships/image" Target="../media/image43.gif"/><Relationship Id="rId5" Type="http://schemas.openxmlformats.org/officeDocument/2006/relationships/image" Target="../media/image5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image" Target="../media/image1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10.gif"/><Relationship Id="rId9" Type="http://schemas.openxmlformats.org/officeDocument/2006/relationships/image" Target="../media/image3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1.gif"/><Relationship Id="rId8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12.gif"/><Relationship Id="rId5" Type="http://schemas.openxmlformats.org/officeDocument/2006/relationships/image" Target="../media/image29.gif"/><Relationship Id="rId6" Type="http://schemas.openxmlformats.org/officeDocument/2006/relationships/image" Target="../media/image24.gif"/><Relationship Id="rId7" Type="http://schemas.openxmlformats.org/officeDocument/2006/relationships/image" Target="../media/image16.gif"/><Relationship Id="rId8" Type="http://schemas.openxmlformats.org/officeDocument/2006/relationships/image" Target="../media/image1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15.gif"/><Relationship Id="rId9" Type="http://schemas.openxmlformats.org/officeDocument/2006/relationships/image" Target="../media/image20.gif"/><Relationship Id="rId5" Type="http://schemas.openxmlformats.org/officeDocument/2006/relationships/image" Target="../media/image5.gif"/><Relationship Id="rId6" Type="http://schemas.openxmlformats.org/officeDocument/2006/relationships/image" Target="../media/image13.gif"/><Relationship Id="rId7" Type="http://schemas.openxmlformats.org/officeDocument/2006/relationships/image" Target="../media/image4.gif"/><Relationship Id="rId8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gif"/><Relationship Id="rId10" Type="http://schemas.openxmlformats.org/officeDocument/2006/relationships/image" Target="../media/image32.gif"/><Relationship Id="rId13" Type="http://schemas.openxmlformats.org/officeDocument/2006/relationships/image" Target="../media/image33.gif"/><Relationship Id="rId12" Type="http://schemas.openxmlformats.org/officeDocument/2006/relationships/image" Target="../media/image3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gif"/><Relationship Id="rId4" Type="http://schemas.openxmlformats.org/officeDocument/2006/relationships/image" Target="../media/image25.gif"/><Relationship Id="rId9" Type="http://schemas.openxmlformats.org/officeDocument/2006/relationships/image" Target="../media/image40.gif"/><Relationship Id="rId14" Type="http://schemas.openxmlformats.org/officeDocument/2006/relationships/image" Target="../media/image36.gif"/><Relationship Id="rId5" Type="http://schemas.openxmlformats.org/officeDocument/2006/relationships/image" Target="../media/image22.gif"/><Relationship Id="rId6" Type="http://schemas.openxmlformats.org/officeDocument/2006/relationships/image" Target="../media/image30.gif"/><Relationship Id="rId7" Type="http://schemas.openxmlformats.org/officeDocument/2006/relationships/image" Target="../media/image23.gif"/><Relationship Id="rId8" Type="http://schemas.openxmlformats.org/officeDocument/2006/relationships/image" Target="../media/image3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gif"/><Relationship Id="rId4" Type="http://schemas.openxmlformats.org/officeDocument/2006/relationships/image" Target="../media/image39.gif"/><Relationship Id="rId9" Type="http://schemas.openxmlformats.org/officeDocument/2006/relationships/image" Target="../media/image41.gif"/><Relationship Id="rId5" Type="http://schemas.openxmlformats.org/officeDocument/2006/relationships/image" Target="../media/image31.gif"/><Relationship Id="rId6" Type="http://schemas.openxmlformats.org/officeDocument/2006/relationships/image" Target="../media/image38.gif"/><Relationship Id="rId7" Type="http://schemas.openxmlformats.org/officeDocument/2006/relationships/image" Target="../media/image28.gif"/><Relationship Id="rId8" Type="http://schemas.openxmlformats.org/officeDocument/2006/relationships/image" Target="../media/image4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Determinants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3.3 Cramer’s Rule, Volume, and Linear Transformations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694925" y="522300"/>
            <a:ext cx="2063175" cy="2603525"/>
            <a:chOff x="694925" y="522300"/>
            <a:chExt cx="2063175" cy="2603525"/>
          </a:xfrm>
        </p:grpSpPr>
        <p:cxnSp>
          <p:nvCxnSpPr>
            <p:cNvPr id="199" name="Google Shape;199;p22"/>
            <p:cNvCxnSpPr>
              <a:endCxn id="200" idx="1"/>
            </p:cNvCxnSpPr>
            <p:nvPr/>
          </p:nvCxnSpPr>
          <p:spPr>
            <a:xfrm>
              <a:off x="784100" y="2875025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921275" y="1068950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22"/>
            <p:cNvSpPr txBox="1"/>
            <p:nvPr/>
          </p:nvSpPr>
          <p:spPr>
            <a:xfrm>
              <a:off x="2305400" y="262422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694925" y="5223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-791081">
              <a:off x="796330" y="1740085"/>
              <a:ext cx="1321844" cy="991546"/>
            </a:xfrm>
            <a:prstGeom prst="parallelogram">
              <a:avLst>
                <a:gd fmla="val 55403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1670975" y="24135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1028550" y="13211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6" name="Google Shape;206;p22"/>
            <p:cNvCxnSpPr/>
            <p:nvPr/>
          </p:nvCxnSpPr>
          <p:spPr>
            <a:xfrm flipH="1" rot="10800000">
              <a:off x="926975" y="2705450"/>
              <a:ext cx="744000" cy="1602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2"/>
            <p:cNvCxnSpPr/>
            <p:nvPr/>
          </p:nvCxnSpPr>
          <p:spPr>
            <a:xfrm flipH="1" rot="-10796781">
              <a:off x="921264" y="1789981"/>
              <a:ext cx="320400" cy="10758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Google Shape;208;p22"/>
            <p:cNvSpPr txBox="1"/>
            <p:nvPr/>
          </p:nvSpPr>
          <p:spPr>
            <a:xfrm>
              <a:off x="1288125" y="201327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3450925" y="528163"/>
            <a:ext cx="2063175" cy="2603525"/>
            <a:chOff x="3450925" y="528163"/>
            <a:chExt cx="2063175" cy="2603525"/>
          </a:xfrm>
        </p:grpSpPr>
        <p:cxnSp>
          <p:nvCxnSpPr>
            <p:cNvPr id="210" name="Google Shape;210;p22"/>
            <p:cNvCxnSpPr>
              <a:endCxn id="211" idx="1"/>
            </p:cNvCxnSpPr>
            <p:nvPr/>
          </p:nvCxnSpPr>
          <p:spPr>
            <a:xfrm>
              <a:off x="3540100" y="2880888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2"/>
            <p:cNvCxnSpPr/>
            <p:nvPr/>
          </p:nvCxnSpPr>
          <p:spPr>
            <a:xfrm rot="10800000">
              <a:off x="3677275" y="1074813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" name="Google Shape;211;p22"/>
            <p:cNvSpPr txBox="1"/>
            <p:nvPr/>
          </p:nvSpPr>
          <p:spPr>
            <a:xfrm>
              <a:off x="5061400" y="263008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3450925" y="528163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3677280" y="1889647"/>
              <a:ext cx="1321800" cy="991500"/>
            </a:xfrm>
            <a:prstGeom prst="parallelogram">
              <a:avLst>
                <a:gd fmla="val 55403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4111813" y="221368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044800" y="311563"/>
            <a:ext cx="2063175" cy="2603525"/>
            <a:chOff x="6044800" y="311563"/>
            <a:chExt cx="2063175" cy="2603525"/>
          </a:xfrm>
        </p:grpSpPr>
        <p:sp>
          <p:nvSpPr>
            <p:cNvPr id="217" name="Google Shape;217;p22"/>
            <p:cNvSpPr/>
            <p:nvPr/>
          </p:nvSpPr>
          <p:spPr>
            <a:xfrm>
              <a:off x="6271150" y="1605689"/>
              <a:ext cx="744000" cy="1053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22"/>
            <p:cNvCxnSpPr>
              <a:endCxn id="219" idx="1"/>
            </p:cNvCxnSpPr>
            <p:nvPr/>
          </p:nvCxnSpPr>
          <p:spPr>
            <a:xfrm>
              <a:off x="6133975" y="2664288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2"/>
            <p:cNvCxnSpPr/>
            <p:nvPr/>
          </p:nvCxnSpPr>
          <p:spPr>
            <a:xfrm rot="10800000">
              <a:off x="6271150" y="858213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22"/>
            <p:cNvSpPr txBox="1"/>
            <p:nvPr/>
          </p:nvSpPr>
          <p:spPr>
            <a:xfrm>
              <a:off x="7655275" y="241348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22"/>
            <p:cNvSpPr txBox="1"/>
            <p:nvPr/>
          </p:nvSpPr>
          <p:spPr>
            <a:xfrm>
              <a:off x="6044800" y="311563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6448188" y="1940363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5977550" y="3010738"/>
            <a:ext cx="2179825" cy="2672162"/>
            <a:chOff x="5977550" y="3010738"/>
            <a:chExt cx="2179825" cy="2672162"/>
          </a:xfrm>
        </p:grpSpPr>
        <p:sp>
          <p:nvSpPr>
            <p:cNvPr id="224" name="Google Shape;224;p22"/>
            <p:cNvSpPr/>
            <p:nvPr/>
          </p:nvSpPr>
          <p:spPr>
            <a:xfrm>
              <a:off x="6320550" y="3729700"/>
              <a:ext cx="494400" cy="153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2"/>
            <p:cNvCxnSpPr>
              <a:endCxn id="226" idx="1"/>
            </p:cNvCxnSpPr>
            <p:nvPr/>
          </p:nvCxnSpPr>
          <p:spPr>
            <a:xfrm>
              <a:off x="6183375" y="5267813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2"/>
            <p:cNvCxnSpPr/>
            <p:nvPr/>
          </p:nvCxnSpPr>
          <p:spPr>
            <a:xfrm rot="10800000">
              <a:off x="6320550" y="3461738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22"/>
            <p:cNvSpPr txBox="1"/>
            <p:nvPr/>
          </p:nvSpPr>
          <p:spPr>
            <a:xfrm>
              <a:off x="7704675" y="5017013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6094200" y="301073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6416788" y="4303563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30" name="Google Shape;23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77550" y="3608000"/>
              <a:ext cx="265325" cy="38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8525" y="5273550"/>
              <a:ext cx="265325" cy="4093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358" y="3802550"/>
            <a:ext cx="2242850" cy="65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8144" y="3802544"/>
            <a:ext cx="1733747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850" y="4751449"/>
            <a:ext cx="2169137" cy="54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5463" y="4726148"/>
            <a:ext cx="2097388" cy="5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2984250" y="902050"/>
            <a:ext cx="3175500" cy="2733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area of the following parallelogram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3"/>
          <p:cNvCxnSpPr>
            <a:endCxn id="244" idx="1"/>
          </p:cNvCxnSpPr>
          <p:nvPr/>
        </p:nvCxnSpPr>
        <p:spPr>
          <a:xfrm>
            <a:off x="3784088" y="3200350"/>
            <a:ext cx="15213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3"/>
          <p:cNvCxnSpPr/>
          <p:nvPr/>
        </p:nvCxnSpPr>
        <p:spPr>
          <a:xfrm rot="10800000">
            <a:off x="3921263" y="1394275"/>
            <a:ext cx="0" cy="1943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 txBox="1"/>
          <p:nvPr/>
        </p:nvSpPr>
        <p:spPr>
          <a:xfrm>
            <a:off x="5305388" y="2949550"/>
            <a:ext cx="45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i="1" sz="1800">
              <a:solidFill>
                <a:srgbClr val="C9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3694913" y="847625"/>
            <a:ext cx="45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i="1" sz="1800">
              <a:solidFill>
                <a:srgbClr val="C9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3"/>
          <p:cNvSpPr/>
          <p:nvPr/>
        </p:nvSpPr>
        <p:spPr>
          <a:xfrm rot="-791081">
            <a:off x="3796318" y="2065410"/>
            <a:ext cx="1321844" cy="991546"/>
          </a:xfrm>
          <a:prstGeom prst="parallelogram">
            <a:avLst>
              <a:gd fmla="val 55403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3921238" y="1604450"/>
            <a:ext cx="703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(2, 5)</a:t>
            </a:r>
            <a:endParaRPr baseline="-25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" name="Google Shape;249;p23"/>
          <p:cNvCxnSpPr/>
          <p:nvPr/>
        </p:nvCxnSpPr>
        <p:spPr>
          <a:xfrm flipH="1" rot="10800000">
            <a:off x="3926963" y="3030775"/>
            <a:ext cx="744000" cy="160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3"/>
          <p:cNvCxnSpPr/>
          <p:nvPr/>
        </p:nvCxnSpPr>
        <p:spPr>
          <a:xfrm flipH="1" rot="-10796781">
            <a:off x="3921252" y="2115306"/>
            <a:ext cx="320400" cy="10758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3"/>
          <p:cNvSpPr txBox="1"/>
          <p:nvPr/>
        </p:nvSpPr>
        <p:spPr>
          <a:xfrm>
            <a:off x="4713363" y="2606700"/>
            <a:ext cx="703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(6, 1)</a:t>
            </a:r>
            <a:endParaRPr baseline="-25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13" y="3957175"/>
            <a:ext cx="1352525" cy="8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4944084" y="4131450"/>
            <a:ext cx="1352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|2-30| = 28</a:t>
            </a:r>
            <a:endParaRPr baseline="-25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442950" y="930338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10.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1522050" y="1435175"/>
            <a:ext cx="6099900" cy="991200"/>
            <a:chOff x="1522050" y="1435175"/>
            <a:chExt cx="6099900" cy="991200"/>
          </a:xfrm>
        </p:grpSpPr>
        <p:sp>
          <p:nvSpPr>
            <p:cNvPr id="261" name="Google Shape;261;p24"/>
            <p:cNvSpPr/>
            <p:nvPr/>
          </p:nvSpPr>
          <p:spPr>
            <a:xfrm>
              <a:off x="1522050" y="1435175"/>
              <a:ext cx="6099900" cy="991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1653050" y="1527875"/>
              <a:ext cx="58086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 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be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 transformation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determined by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 If </a:t>
              </a:r>
              <a:r>
                <a:rPr i="1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S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parallelogram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 then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3" name="Google Shape;263;p24"/>
          <p:cNvGrpSpPr/>
          <p:nvPr/>
        </p:nvGrpSpPr>
        <p:grpSpPr>
          <a:xfrm>
            <a:off x="1522050" y="2525225"/>
            <a:ext cx="6099900" cy="641700"/>
            <a:chOff x="1522050" y="2525225"/>
            <a:chExt cx="6099900" cy="641700"/>
          </a:xfrm>
        </p:grpSpPr>
        <p:sp>
          <p:nvSpPr>
            <p:cNvPr id="264" name="Google Shape;264;p24"/>
            <p:cNvSpPr/>
            <p:nvPr/>
          </p:nvSpPr>
          <p:spPr>
            <a:xfrm>
              <a:off x="1522050" y="2525225"/>
              <a:ext cx="6099900" cy="641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2867850" y="2589700"/>
              <a:ext cx="36279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{area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)} = |det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|⋅{area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>
                <a:solidFill>
                  <a:srgbClr val="F1C232"/>
                </a:solidFill>
              </a:endParaRPr>
            </a:p>
          </p:txBody>
        </p:sp>
      </p:grpSp>
      <p:grpSp>
        <p:nvGrpSpPr>
          <p:cNvPr id="266" name="Google Shape;266;p24"/>
          <p:cNvGrpSpPr/>
          <p:nvPr/>
        </p:nvGrpSpPr>
        <p:grpSpPr>
          <a:xfrm>
            <a:off x="1507400" y="3265775"/>
            <a:ext cx="6099900" cy="991200"/>
            <a:chOff x="1507400" y="3265775"/>
            <a:chExt cx="6099900" cy="991200"/>
          </a:xfrm>
        </p:grpSpPr>
        <p:sp>
          <p:nvSpPr>
            <p:cNvPr id="267" name="Google Shape;267;p24"/>
            <p:cNvSpPr/>
            <p:nvPr/>
          </p:nvSpPr>
          <p:spPr>
            <a:xfrm>
              <a:off x="1507400" y="3265775"/>
              <a:ext cx="6099900" cy="991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1667700" y="3370475"/>
              <a:ext cx="58086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determined by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if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parallelepiped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 then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oogle Shape;269;p24"/>
          <p:cNvGrpSpPr/>
          <p:nvPr/>
        </p:nvGrpSpPr>
        <p:grpSpPr>
          <a:xfrm>
            <a:off x="1507400" y="4355725"/>
            <a:ext cx="6099900" cy="644400"/>
            <a:chOff x="1507400" y="4355725"/>
            <a:chExt cx="6099900" cy="644400"/>
          </a:xfrm>
        </p:grpSpPr>
        <p:sp>
          <p:nvSpPr>
            <p:cNvPr id="270" name="Google Shape;270;p24"/>
            <p:cNvSpPr/>
            <p:nvPr/>
          </p:nvSpPr>
          <p:spPr>
            <a:xfrm rot="10800000">
              <a:off x="1507400" y="4355725"/>
              <a:ext cx="6099900" cy="644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2402100" y="4427125"/>
              <a:ext cx="43398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volume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)} = |det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|⋅{volume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72" name="Google Shape;272;p24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78" name="Google Shape;278;p25"/>
          <p:cNvGrpSpPr/>
          <p:nvPr/>
        </p:nvGrpSpPr>
        <p:grpSpPr>
          <a:xfrm>
            <a:off x="1716050" y="70625"/>
            <a:ext cx="2063175" cy="2603525"/>
            <a:chOff x="1716050" y="70625"/>
            <a:chExt cx="2063175" cy="2603525"/>
          </a:xfrm>
        </p:grpSpPr>
        <p:cxnSp>
          <p:nvCxnSpPr>
            <p:cNvPr id="279" name="Google Shape;279;p25"/>
            <p:cNvCxnSpPr>
              <a:endCxn id="280" idx="1"/>
            </p:cNvCxnSpPr>
            <p:nvPr/>
          </p:nvCxnSpPr>
          <p:spPr>
            <a:xfrm>
              <a:off x="1805225" y="2423350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25"/>
            <p:cNvCxnSpPr/>
            <p:nvPr/>
          </p:nvCxnSpPr>
          <p:spPr>
            <a:xfrm rot="10800000">
              <a:off x="1942400" y="617275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25"/>
            <p:cNvSpPr txBox="1"/>
            <p:nvPr/>
          </p:nvSpPr>
          <p:spPr>
            <a:xfrm>
              <a:off x="3326525" y="217255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1716050" y="7062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-791081">
              <a:off x="1817455" y="1288410"/>
              <a:ext cx="1321844" cy="991546"/>
            </a:xfrm>
            <a:prstGeom prst="parallelogram">
              <a:avLst>
                <a:gd fmla="val 55403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2692100" y="196182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2049675" y="86942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6" name="Google Shape;286;p25"/>
            <p:cNvCxnSpPr/>
            <p:nvPr/>
          </p:nvCxnSpPr>
          <p:spPr>
            <a:xfrm flipH="1" rot="10800000">
              <a:off x="1948100" y="2253775"/>
              <a:ext cx="744000" cy="1602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25"/>
            <p:cNvCxnSpPr/>
            <p:nvPr/>
          </p:nvCxnSpPr>
          <p:spPr>
            <a:xfrm flipH="1" rot="-10796781">
              <a:off x="1942389" y="1338306"/>
              <a:ext cx="320400" cy="10758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8" name="Google Shape;288;p25"/>
            <p:cNvSpPr txBox="1"/>
            <p:nvPr/>
          </p:nvSpPr>
          <p:spPr>
            <a:xfrm>
              <a:off x="2309250" y="15616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88" y="2970988"/>
            <a:ext cx="4080375" cy="3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4678663" y="2879638"/>
            <a:ext cx="3949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5141275" y="3424350"/>
            <a:ext cx="3949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4518563" y="4032225"/>
            <a:ext cx="860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/>
          </a:p>
        </p:txBody>
      </p:sp>
      <p:sp>
        <p:nvSpPr>
          <p:cNvPr id="293" name="Google Shape;293;p25"/>
          <p:cNvSpPr txBox="1"/>
          <p:nvPr/>
        </p:nvSpPr>
        <p:spPr>
          <a:xfrm>
            <a:off x="2239350" y="4640100"/>
            <a:ext cx="4665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{area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 = |det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|det A|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⋅{area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25"/>
          <p:cNvCxnSpPr/>
          <p:nvPr/>
        </p:nvCxnSpPr>
        <p:spPr>
          <a:xfrm>
            <a:off x="4244175" y="1957538"/>
            <a:ext cx="521700" cy="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5"/>
          <p:cNvSpPr txBox="1"/>
          <p:nvPr/>
        </p:nvSpPr>
        <p:spPr>
          <a:xfrm>
            <a:off x="4280775" y="1419413"/>
            <a:ext cx="448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rgbClr val="F1C232"/>
              </a:solidFill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5308900" y="120750"/>
            <a:ext cx="2063175" cy="2603525"/>
            <a:chOff x="5308900" y="120750"/>
            <a:chExt cx="2063175" cy="2603525"/>
          </a:xfrm>
        </p:grpSpPr>
        <p:cxnSp>
          <p:nvCxnSpPr>
            <p:cNvPr id="297" name="Google Shape;297;p25"/>
            <p:cNvCxnSpPr>
              <a:endCxn id="298" idx="1"/>
            </p:cNvCxnSpPr>
            <p:nvPr/>
          </p:nvCxnSpPr>
          <p:spPr>
            <a:xfrm>
              <a:off x="5398075" y="2473475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5"/>
            <p:cNvCxnSpPr/>
            <p:nvPr/>
          </p:nvCxnSpPr>
          <p:spPr>
            <a:xfrm rot="10800000">
              <a:off x="5535250" y="667400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25"/>
            <p:cNvSpPr txBox="1"/>
            <p:nvPr/>
          </p:nvSpPr>
          <p:spPr>
            <a:xfrm>
              <a:off x="6919375" y="222267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5308900" y="12075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rot="-795823">
              <a:off x="5456233" y="1702569"/>
              <a:ext cx="1570391" cy="584532"/>
            </a:xfrm>
            <a:prstGeom prst="parallelogram">
              <a:avLst>
                <a:gd fmla="val 115289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 txBox="1"/>
            <p:nvPr/>
          </p:nvSpPr>
          <p:spPr>
            <a:xfrm>
              <a:off x="5921163" y="1752175"/>
              <a:ext cx="6123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>
                <a:solidFill>
                  <a:srgbClr val="F1C232"/>
                </a:solidFill>
              </a:endParaRPr>
            </a:p>
          </p:txBody>
        </p:sp>
      </p:grpSp>
      <p:grpSp>
        <p:nvGrpSpPr>
          <p:cNvPr id="303" name="Google Shape;303;p25"/>
          <p:cNvGrpSpPr/>
          <p:nvPr/>
        </p:nvGrpSpPr>
        <p:grpSpPr>
          <a:xfrm>
            <a:off x="3394175" y="1297113"/>
            <a:ext cx="3689550" cy="3236713"/>
            <a:chOff x="3383475" y="1297100"/>
            <a:chExt cx="3689550" cy="3236713"/>
          </a:xfrm>
        </p:grpSpPr>
        <p:sp>
          <p:nvSpPr>
            <p:cNvPr id="304" name="Google Shape;304;p25"/>
            <p:cNvSpPr txBox="1"/>
            <p:nvPr/>
          </p:nvSpPr>
          <p:spPr>
            <a:xfrm>
              <a:off x="3383475" y="4032213"/>
              <a:ext cx="13824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305" name="Google Shape;305;p25"/>
            <p:cNvSpPr txBox="1"/>
            <p:nvPr/>
          </p:nvSpPr>
          <p:spPr>
            <a:xfrm>
              <a:off x="6460725" y="2083075"/>
              <a:ext cx="6123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06" name="Google Shape;306;p25"/>
            <p:cNvSpPr txBox="1"/>
            <p:nvPr/>
          </p:nvSpPr>
          <p:spPr>
            <a:xfrm>
              <a:off x="5577550" y="1297100"/>
              <a:ext cx="6123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307" name="Google Shape;307;p25"/>
            <p:cNvCxnSpPr/>
            <p:nvPr/>
          </p:nvCxnSpPr>
          <p:spPr>
            <a:xfrm flipH="1" rot="10800000">
              <a:off x="5527300" y="2247425"/>
              <a:ext cx="888300" cy="2046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5"/>
            <p:cNvCxnSpPr/>
            <p:nvPr/>
          </p:nvCxnSpPr>
          <p:spPr>
            <a:xfrm flipH="1" rot="10800000">
              <a:off x="5548450" y="1732925"/>
              <a:ext cx="528900" cy="7191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of Theorem 10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2116100" y="739525"/>
            <a:ext cx="2002800" cy="2002800"/>
            <a:chOff x="941200" y="1389275"/>
            <a:chExt cx="2002800" cy="2002800"/>
          </a:xfrm>
        </p:grpSpPr>
        <p:sp>
          <p:nvSpPr>
            <p:cNvPr id="316" name="Google Shape;316;p26"/>
            <p:cNvSpPr/>
            <p:nvPr/>
          </p:nvSpPr>
          <p:spPr>
            <a:xfrm>
              <a:off x="941200" y="1389275"/>
              <a:ext cx="2002800" cy="2002800"/>
            </a:xfrm>
            <a:prstGeom prst="ellipse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230250" y="169832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230250" y="215727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705150" y="169832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180050" y="169832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705150" y="215727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180050" y="2157275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230250" y="2624100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705150" y="2624100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180050" y="2624100"/>
              <a:ext cx="474900" cy="46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6"/>
          <p:cNvGrpSpPr/>
          <p:nvPr/>
        </p:nvGrpSpPr>
        <p:grpSpPr>
          <a:xfrm>
            <a:off x="5025100" y="739525"/>
            <a:ext cx="2002800" cy="2002800"/>
            <a:chOff x="3857250" y="1389275"/>
            <a:chExt cx="2002800" cy="2002800"/>
          </a:xfrm>
        </p:grpSpPr>
        <p:sp>
          <p:nvSpPr>
            <p:cNvPr id="327" name="Google Shape;327;p26"/>
            <p:cNvSpPr/>
            <p:nvPr/>
          </p:nvSpPr>
          <p:spPr>
            <a:xfrm>
              <a:off x="3857250" y="1389275"/>
              <a:ext cx="2002800" cy="2002800"/>
            </a:xfrm>
            <a:prstGeom prst="ellipse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146450" y="16943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146450" y="19238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383900" y="16943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621350" y="16943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383900" y="19238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21350" y="19238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146450" y="21571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383900" y="21571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621350" y="21571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858800" y="169241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858800" y="192184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096250" y="169241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333700" y="169241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096250" y="192184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333700" y="192184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858800" y="215521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096250" y="215521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333700" y="215521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146450" y="239256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46450" y="262199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383900" y="239256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4621350" y="239256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383900" y="262199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621350" y="2621996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146450" y="285536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383900" y="285536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621350" y="285536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858800" y="23905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858800" y="26200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096250" y="23905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333700" y="2390588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096250" y="26200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333700" y="2620021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858800" y="28533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096250" y="28533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333700" y="28533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621350" y="308679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858800" y="308481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621350" y="1464915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858800" y="1462940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rot="5400000">
              <a:off x="5569188" y="215525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rot="5400000">
              <a:off x="5571163" y="239270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rot="5400000">
              <a:off x="3907525" y="215525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rot="5400000">
              <a:off x="3909500" y="2392703"/>
              <a:ext cx="237300" cy="23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3140219" y="2357425"/>
            <a:ext cx="2387700" cy="2593200"/>
            <a:chOff x="3311969" y="3035450"/>
            <a:chExt cx="2387700" cy="2593200"/>
          </a:xfrm>
        </p:grpSpPr>
        <p:sp>
          <p:nvSpPr>
            <p:cNvPr id="373" name="Google Shape;373;p26"/>
            <p:cNvSpPr/>
            <p:nvPr/>
          </p:nvSpPr>
          <p:spPr>
            <a:xfrm rot="1888742">
              <a:off x="3756374" y="3270368"/>
              <a:ext cx="1498890" cy="2123365"/>
            </a:xfrm>
            <a:prstGeom prst="ellipse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3751075" y="41147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3938725" y="41147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130425" y="41147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318075" y="41147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509775" y="41147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697425" y="41147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889126" y="41147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076776" y="41147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696025" y="43401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883675" y="43401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075376" y="43401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4263026" y="43401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454726" y="434016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4642376" y="434016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4834076" y="43401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5021726" y="43401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821725" y="456748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013425" y="456747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201075" y="456747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92775" y="45675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580425" y="45675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772126" y="456748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759624" y="480191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51325" y="48019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138975" y="48019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330675" y="48019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4518325" y="48019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710025" y="480191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060075" y="365101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251775" y="36510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439425" y="365100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631125" y="36510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818775" y="36510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010476" y="365101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997974" y="38854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189675" y="38854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377325" y="388542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569025" y="38854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756675" y="38854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948375" y="388543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078374" y="5036350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270074" y="5036375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500023" y="3418788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91723" y="3418813"/>
              <a:ext cx="239700" cy="2256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 flipH="1">
            <a:off x="5258775" y="2694400"/>
            <a:ext cx="342900" cy="3363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6"/>
          <p:cNvSpPr txBox="1"/>
          <p:nvPr/>
        </p:nvSpPr>
        <p:spPr>
          <a:xfrm>
            <a:off x="5413850" y="2838550"/>
            <a:ext cx="448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rgbClr val="F1C232"/>
              </a:solidFill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1667700" y="4723925"/>
            <a:ext cx="58086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10 holds whenever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region in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finite area or a region in 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finite volume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/>
          <p:nvPr/>
        </p:nvSpPr>
        <p:spPr>
          <a:xfrm>
            <a:off x="2984275" y="886900"/>
            <a:ext cx="3175500" cy="12762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7" name="Google Shape;427;p27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8" name="Google Shape;4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951" y="1047325"/>
            <a:ext cx="1574125" cy="88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7"/>
          <p:cNvGrpSpPr/>
          <p:nvPr/>
        </p:nvGrpSpPr>
        <p:grpSpPr>
          <a:xfrm>
            <a:off x="1685000" y="2230938"/>
            <a:ext cx="2418550" cy="2512813"/>
            <a:chOff x="1685000" y="2230938"/>
            <a:chExt cx="2418550" cy="2512813"/>
          </a:xfrm>
        </p:grpSpPr>
        <p:sp>
          <p:nvSpPr>
            <p:cNvPr id="430" name="Google Shape;430;p27"/>
            <p:cNvSpPr/>
            <p:nvPr/>
          </p:nvSpPr>
          <p:spPr>
            <a:xfrm>
              <a:off x="2100925" y="3284375"/>
              <a:ext cx="1015200" cy="1015200"/>
            </a:xfrm>
            <a:prstGeom prst="ellipse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  <p:cxnSp>
          <p:nvCxnSpPr>
            <p:cNvPr id="431" name="Google Shape;431;p27"/>
            <p:cNvCxnSpPr/>
            <p:nvPr/>
          </p:nvCxnSpPr>
          <p:spPr>
            <a:xfrm>
              <a:off x="1685000" y="3840850"/>
              <a:ext cx="18612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27"/>
            <p:cNvCxnSpPr/>
            <p:nvPr/>
          </p:nvCxnSpPr>
          <p:spPr>
            <a:xfrm rot="10800000">
              <a:off x="2612175" y="2854350"/>
              <a:ext cx="0" cy="1889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3" name="Google Shape;433;p27"/>
            <p:cNvSpPr txBox="1"/>
            <p:nvPr/>
          </p:nvSpPr>
          <p:spPr>
            <a:xfrm>
              <a:off x="3650850" y="359005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2382175" y="223093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4589625" y="2163088"/>
            <a:ext cx="3633150" cy="2512813"/>
            <a:chOff x="4589625" y="2163088"/>
            <a:chExt cx="3633150" cy="2512813"/>
          </a:xfrm>
        </p:grpSpPr>
        <p:sp>
          <p:nvSpPr>
            <p:cNvPr id="436" name="Google Shape;436;p27"/>
            <p:cNvSpPr/>
            <p:nvPr/>
          </p:nvSpPr>
          <p:spPr>
            <a:xfrm>
              <a:off x="4988700" y="3265400"/>
              <a:ext cx="2019000" cy="1015200"/>
            </a:xfrm>
            <a:prstGeom prst="ellipse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  <p:cxnSp>
          <p:nvCxnSpPr>
            <p:cNvPr id="437" name="Google Shape;437;p27"/>
            <p:cNvCxnSpPr/>
            <p:nvPr/>
          </p:nvCxnSpPr>
          <p:spPr>
            <a:xfrm>
              <a:off x="4589625" y="3773000"/>
              <a:ext cx="31374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8" name="Google Shape;438;p27"/>
            <p:cNvCxnSpPr/>
            <p:nvPr/>
          </p:nvCxnSpPr>
          <p:spPr>
            <a:xfrm rot="10800000">
              <a:off x="5998200" y="2786500"/>
              <a:ext cx="0" cy="1889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9" name="Google Shape;439;p27"/>
            <p:cNvSpPr txBox="1"/>
            <p:nvPr/>
          </p:nvSpPr>
          <p:spPr>
            <a:xfrm>
              <a:off x="7770075" y="35222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5768200" y="2163088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7007700" y="3773000"/>
              <a:ext cx="448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>
                <a:solidFill>
                  <a:srgbClr val="F1C232"/>
                </a:solidFill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5998200" y="2786500"/>
              <a:ext cx="448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i="1">
                <a:solidFill>
                  <a:srgbClr val="F1C232"/>
                </a:solidFill>
              </a:endParaRPr>
            </a:p>
          </p:txBody>
        </p:sp>
      </p:grpSp>
      <p:pic>
        <p:nvPicPr>
          <p:cNvPr id="443" name="Google Shape;4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300" y="2380895"/>
            <a:ext cx="713764" cy="6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288" y="4743750"/>
            <a:ext cx="855775" cy="4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7"/>
          <p:cNvCxnSpPr/>
          <p:nvPr/>
        </p:nvCxnSpPr>
        <p:spPr>
          <a:xfrm>
            <a:off x="3679475" y="3227975"/>
            <a:ext cx="1163400" cy="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Cramer’s rule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formula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Determinants as area and volume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Cramer’s Rule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000" y="846375"/>
            <a:ext cx="3606000" cy="46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5052650" y="1310600"/>
            <a:ext cx="0" cy="354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4345250" y="1665200"/>
            <a:ext cx="1414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column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2950" y="2528638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7.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Cramer’s Rule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1522050" y="3000950"/>
            <a:ext cx="6099900" cy="980400"/>
            <a:chOff x="1522050" y="3000950"/>
            <a:chExt cx="6099900" cy="980400"/>
          </a:xfrm>
        </p:grpSpPr>
        <p:sp>
          <p:nvSpPr>
            <p:cNvPr id="67" name="Google Shape;67;p14"/>
            <p:cNvSpPr/>
            <p:nvPr/>
          </p:nvSpPr>
          <p:spPr>
            <a:xfrm>
              <a:off x="1522050" y="3000950"/>
              <a:ext cx="6099900" cy="98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1653050" y="3093650"/>
              <a:ext cx="58086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matrix. For any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unique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entries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by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522050" y="4121975"/>
            <a:ext cx="6099900" cy="980400"/>
            <a:chOff x="1522050" y="4121975"/>
            <a:chExt cx="6099900" cy="980400"/>
          </a:xfrm>
        </p:grpSpPr>
        <p:sp>
          <p:nvSpPr>
            <p:cNvPr id="70" name="Google Shape;70;p14"/>
            <p:cNvSpPr/>
            <p:nvPr/>
          </p:nvSpPr>
          <p:spPr>
            <a:xfrm rot="10800000">
              <a:off x="1522050" y="4121975"/>
              <a:ext cx="6099900" cy="98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0835" y="4263224"/>
              <a:ext cx="3403625" cy="69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25" y="871550"/>
            <a:ext cx="1044050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325" y="871551"/>
            <a:ext cx="2678204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313" y="1559517"/>
            <a:ext cx="3039803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4325" y="2247500"/>
            <a:ext cx="2692834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325" y="2854025"/>
            <a:ext cx="992896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7187" y="3731675"/>
            <a:ext cx="3389625" cy="3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8700" y="4405218"/>
            <a:ext cx="1726600" cy="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135750" y="742850"/>
            <a:ext cx="2872500" cy="108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75" y="868450"/>
            <a:ext cx="1695850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800" y="2037563"/>
            <a:ext cx="1866725" cy="9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2551" y="2037563"/>
            <a:ext cx="2155571" cy="9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2145" y="2037563"/>
            <a:ext cx="2190055" cy="9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7349" y="3310711"/>
            <a:ext cx="3274281" cy="71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7358" y="4345756"/>
            <a:ext cx="3369278" cy="71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996788" y="2319123"/>
            <a:ext cx="1493400" cy="1493400"/>
            <a:chOff x="996788" y="2319123"/>
            <a:chExt cx="1493400" cy="1493400"/>
          </a:xfrm>
        </p:grpSpPr>
        <p:sp>
          <p:nvSpPr>
            <p:cNvPr id="102" name="Google Shape;102;p17"/>
            <p:cNvSpPr/>
            <p:nvPr/>
          </p:nvSpPr>
          <p:spPr>
            <a:xfrm>
              <a:off x="1593225" y="2319123"/>
              <a:ext cx="246000" cy="149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 rot="5400000">
              <a:off x="1620488" y="2319123"/>
              <a:ext cx="246000" cy="149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4268725" y="3638225"/>
            <a:ext cx="2117400" cy="1493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0" y="2310950"/>
            <a:ext cx="4156148" cy="2023350"/>
            <a:chOff x="0" y="2310950"/>
            <a:chExt cx="4156148" cy="2023350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5900" y="2310950"/>
              <a:ext cx="1655174" cy="151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3813" y="2874775"/>
              <a:ext cx="1112335" cy="392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1008813" y="3829100"/>
              <a:ext cx="14148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 column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0" y="2813225"/>
              <a:ext cx="915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 row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Formula for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713" y="1067450"/>
            <a:ext cx="979972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250" y="1067450"/>
            <a:ext cx="1052027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2913" y="1812375"/>
            <a:ext cx="1684426" cy="6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16650" y="1925900"/>
            <a:ext cx="199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entry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424825" y="502400"/>
            <a:ext cx="3296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58" y="2852150"/>
            <a:ext cx="2337789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54725" y="3665775"/>
            <a:ext cx="3231251" cy="1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431725" y="3723000"/>
            <a:ext cx="2400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adjugate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500400" y="4294150"/>
            <a:ext cx="2223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adjoint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42950" y="1023713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8.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Inverse Formula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522050" y="1587575"/>
            <a:ext cx="6099900" cy="660000"/>
            <a:chOff x="1522050" y="1587575"/>
            <a:chExt cx="6099900" cy="660000"/>
          </a:xfrm>
        </p:grpSpPr>
        <p:sp>
          <p:nvSpPr>
            <p:cNvPr id="128" name="Google Shape;128;p18"/>
            <p:cNvSpPr/>
            <p:nvPr/>
          </p:nvSpPr>
          <p:spPr>
            <a:xfrm>
              <a:off x="1522050" y="1587575"/>
              <a:ext cx="6099900" cy="6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227225" y="1666775"/>
              <a:ext cx="4657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matrix. Then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1522050" y="2411050"/>
            <a:ext cx="6099900" cy="980400"/>
            <a:chOff x="1522050" y="2411050"/>
            <a:chExt cx="6099900" cy="980400"/>
          </a:xfrm>
        </p:grpSpPr>
        <p:sp>
          <p:nvSpPr>
            <p:cNvPr id="131" name="Google Shape;131;p18"/>
            <p:cNvSpPr/>
            <p:nvPr/>
          </p:nvSpPr>
          <p:spPr>
            <a:xfrm rot="10800000">
              <a:off x="1522050" y="2411050"/>
              <a:ext cx="6099900" cy="98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9949" y="2488649"/>
              <a:ext cx="2224100" cy="82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449025" y="819050"/>
            <a:ext cx="2073900" cy="1081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154" y="926277"/>
            <a:ext cx="1371766" cy="8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303" y="2091000"/>
            <a:ext cx="1588942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317" y="2091000"/>
            <a:ext cx="1346437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3303" y="2766618"/>
            <a:ext cx="1472744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7313" y="2766618"/>
            <a:ext cx="1515692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7854" y="2783886"/>
            <a:ext cx="1409590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7312" y="3479317"/>
            <a:ext cx="1241446" cy="55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7849" y="3477324"/>
            <a:ext cx="1482849" cy="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1273" y="4325973"/>
            <a:ext cx="2166819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47841" y="2047575"/>
            <a:ext cx="1326708" cy="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16416" y="3478325"/>
            <a:ext cx="1371775" cy="55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95350" y="4296009"/>
            <a:ext cx="2362100" cy="111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Determinants as Area or Volume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020350" y="911400"/>
            <a:ext cx="2269925" cy="2952713"/>
            <a:chOff x="1020350" y="911400"/>
            <a:chExt cx="2269925" cy="2952713"/>
          </a:xfrm>
        </p:grpSpPr>
        <p:sp>
          <p:nvSpPr>
            <p:cNvPr id="159" name="Google Shape;159;p20"/>
            <p:cNvSpPr/>
            <p:nvPr/>
          </p:nvSpPr>
          <p:spPr>
            <a:xfrm>
              <a:off x="1459175" y="2007325"/>
              <a:ext cx="909900" cy="1256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20"/>
            <p:cNvCxnSpPr>
              <a:endCxn id="161" idx="1"/>
            </p:cNvCxnSpPr>
            <p:nvPr/>
          </p:nvCxnSpPr>
          <p:spPr>
            <a:xfrm>
              <a:off x="1316275" y="3264125"/>
              <a:ext cx="15213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0"/>
            <p:cNvCxnSpPr/>
            <p:nvPr/>
          </p:nvCxnSpPr>
          <p:spPr>
            <a:xfrm rot="10800000">
              <a:off x="1453450" y="1458050"/>
              <a:ext cx="0" cy="1943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20"/>
            <p:cNvSpPr txBox="1"/>
            <p:nvPr/>
          </p:nvSpPr>
          <p:spPr>
            <a:xfrm>
              <a:off x="2837575" y="3013325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227100" y="9114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64" name="Google Shape;16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3151" y="3334951"/>
              <a:ext cx="339150" cy="529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20350" y="1732161"/>
              <a:ext cx="339150" cy="4974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24" y="4584601"/>
            <a:ext cx="2160200" cy="690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0"/>
          <p:cNvGrpSpPr/>
          <p:nvPr/>
        </p:nvGrpSpPr>
        <p:grpSpPr>
          <a:xfrm>
            <a:off x="4746675" y="778600"/>
            <a:ext cx="2909650" cy="3356858"/>
            <a:chOff x="4746675" y="778600"/>
            <a:chExt cx="2909650" cy="3356858"/>
          </a:xfrm>
        </p:grpSpPr>
        <p:cxnSp>
          <p:nvCxnSpPr>
            <p:cNvPr id="168" name="Google Shape;168;p20"/>
            <p:cNvCxnSpPr/>
            <p:nvPr/>
          </p:nvCxnSpPr>
          <p:spPr>
            <a:xfrm>
              <a:off x="5819425" y="2802400"/>
              <a:ext cx="13827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0"/>
            <p:cNvCxnSpPr/>
            <p:nvPr/>
          </p:nvCxnSpPr>
          <p:spPr>
            <a:xfrm rot="10800000">
              <a:off x="5817925" y="1280200"/>
              <a:ext cx="0" cy="1527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0"/>
            <p:cNvCxnSpPr/>
            <p:nvPr/>
          </p:nvCxnSpPr>
          <p:spPr>
            <a:xfrm flipH="1">
              <a:off x="5031625" y="2802400"/>
              <a:ext cx="786300" cy="883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0"/>
            <p:cNvSpPr txBox="1"/>
            <p:nvPr/>
          </p:nvSpPr>
          <p:spPr>
            <a:xfrm>
              <a:off x="4746675" y="35793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7203625" y="25516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5591575" y="778600"/>
              <a:ext cx="452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aseline="-25000"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373100" y="1921551"/>
              <a:ext cx="1361763" cy="463367"/>
            </a:xfrm>
            <a:custGeom>
              <a:rect b="b" l="l" r="r" t="t"/>
              <a:pathLst>
                <a:path extrusionOk="0" h="20142" w="55390">
                  <a:moveTo>
                    <a:pt x="0" y="20142"/>
                  </a:moveTo>
                  <a:lnTo>
                    <a:pt x="38682" y="20142"/>
                  </a:lnTo>
                  <a:lnTo>
                    <a:pt x="55390" y="228"/>
                  </a:lnTo>
                  <a:lnTo>
                    <a:pt x="18540" y="0"/>
                  </a:lnTo>
                  <a:close/>
                </a:path>
              </a:pathLst>
            </a:custGeom>
            <a:solidFill>
              <a:srgbClr val="000000">
                <a:alpha val="523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20"/>
            <p:cNvSpPr/>
            <p:nvPr/>
          </p:nvSpPr>
          <p:spPr>
            <a:xfrm>
              <a:off x="5390275" y="2385000"/>
              <a:ext cx="944100" cy="915600"/>
            </a:xfrm>
            <a:prstGeom prst="rect">
              <a:avLst/>
            </a:prstGeom>
            <a:solidFill>
              <a:srgbClr val="000000">
                <a:alpha val="523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34373" y="1921553"/>
              <a:ext cx="400550" cy="1379050"/>
            </a:xfrm>
            <a:custGeom>
              <a:rect b="b" l="l" r="r" t="t"/>
              <a:pathLst>
                <a:path extrusionOk="0" h="55162" w="16022">
                  <a:moveTo>
                    <a:pt x="16022" y="0"/>
                  </a:moveTo>
                  <a:lnTo>
                    <a:pt x="16022" y="35707"/>
                  </a:lnTo>
                  <a:lnTo>
                    <a:pt x="228" y="55162"/>
                  </a:lnTo>
                  <a:lnTo>
                    <a:pt x="0" y="18998"/>
                  </a:lnTo>
                  <a:close/>
                </a:path>
              </a:pathLst>
            </a:custGeom>
            <a:solidFill>
              <a:srgbClr val="000000">
                <a:alpha val="523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77" name="Google Shape;17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69575" y="1508200"/>
              <a:ext cx="310380" cy="721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11791" y="3373475"/>
              <a:ext cx="318809" cy="761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34874" y="2883138"/>
              <a:ext cx="339152" cy="761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9024" y="4405400"/>
            <a:ext cx="2849923" cy="1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442950" y="1023713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9.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>
            <a:off x="1522050" y="1587575"/>
            <a:ext cx="6099900" cy="1066200"/>
            <a:chOff x="1522050" y="1587575"/>
            <a:chExt cx="6099900" cy="1066200"/>
          </a:xfrm>
        </p:grpSpPr>
        <p:sp>
          <p:nvSpPr>
            <p:cNvPr id="188" name="Google Shape;188;p21"/>
            <p:cNvSpPr/>
            <p:nvPr/>
          </p:nvSpPr>
          <p:spPr>
            <a:xfrm>
              <a:off x="1522050" y="1587575"/>
              <a:ext cx="6099900" cy="106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054050" y="1685625"/>
              <a:ext cx="52158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2 matrix,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area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parallelogram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determined by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1522050" y="2811625"/>
            <a:ext cx="6099900" cy="980400"/>
            <a:chOff x="1522050" y="2811625"/>
            <a:chExt cx="6099900" cy="980400"/>
          </a:xfrm>
        </p:grpSpPr>
        <p:sp>
          <p:nvSpPr>
            <p:cNvPr id="191" name="Google Shape;191;p21"/>
            <p:cNvSpPr/>
            <p:nvPr/>
          </p:nvSpPr>
          <p:spPr>
            <a:xfrm rot="10800000">
              <a:off x="1522050" y="2811625"/>
              <a:ext cx="6099900" cy="98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2054050" y="2929425"/>
              <a:ext cx="51099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volume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parallelepiped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determined by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