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08fee8b6_0_2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08fee8b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08fee8b6_0_18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08fee8b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c08fee8b6_0_19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c08fee8b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c08fee8b6_0_2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c08fee8b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08fee8b6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08fee8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08fee8b6_0_6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08fee8b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08fee8b6_0_8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08fee8b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08fee8b6_0_9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08fee8b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08fee8b6_0_11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08fee8b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08fee8b6_0_13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08fee8b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08fee8b6_0_1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08fee8b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08fee8b6_0_1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08fee8b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6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1.gif"/><Relationship Id="rId8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Relationship Id="rId4" Type="http://schemas.openxmlformats.org/officeDocument/2006/relationships/image" Target="../media/image12.gif"/><Relationship Id="rId9" Type="http://schemas.openxmlformats.org/officeDocument/2006/relationships/image" Target="../media/image10.gif"/><Relationship Id="rId5" Type="http://schemas.openxmlformats.org/officeDocument/2006/relationships/image" Target="../media/image5.gif"/><Relationship Id="rId6" Type="http://schemas.openxmlformats.org/officeDocument/2006/relationships/image" Target="../media/image2.gif"/><Relationship Id="rId7" Type="http://schemas.openxmlformats.org/officeDocument/2006/relationships/image" Target="../media/image14.gif"/><Relationship Id="rId8" Type="http://schemas.openxmlformats.org/officeDocument/2006/relationships/image" Target="../media/image1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gif"/><Relationship Id="rId4" Type="http://schemas.openxmlformats.org/officeDocument/2006/relationships/image" Target="../media/image8.gif"/><Relationship Id="rId10" Type="http://schemas.openxmlformats.org/officeDocument/2006/relationships/image" Target="../media/image24.gif"/><Relationship Id="rId9" Type="http://schemas.openxmlformats.org/officeDocument/2006/relationships/image" Target="../media/image15.gif"/><Relationship Id="rId5" Type="http://schemas.openxmlformats.org/officeDocument/2006/relationships/image" Target="../media/image11.gif"/><Relationship Id="rId6" Type="http://schemas.openxmlformats.org/officeDocument/2006/relationships/image" Target="../media/image17.gif"/><Relationship Id="rId7" Type="http://schemas.openxmlformats.org/officeDocument/2006/relationships/image" Target="../media/image16.gif"/><Relationship Id="rId8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gif"/><Relationship Id="rId4" Type="http://schemas.openxmlformats.org/officeDocument/2006/relationships/image" Target="../media/image21.gif"/><Relationship Id="rId5" Type="http://schemas.openxmlformats.org/officeDocument/2006/relationships/image" Target="../media/image19.gif"/><Relationship Id="rId6" Type="http://schemas.openxmlformats.org/officeDocument/2006/relationships/image" Target="../media/image26.gif"/><Relationship Id="rId7" Type="http://schemas.openxmlformats.org/officeDocument/2006/relationships/image" Target="../media/image27.gif"/><Relationship Id="rId8" Type="http://schemas.openxmlformats.org/officeDocument/2006/relationships/image" Target="../media/image2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Eigenvalues and Eigenvectors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4.1 Eigenvectors and eigenvalues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3012900" y="762400"/>
            <a:ext cx="3118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-(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237550" y="1477075"/>
            <a:ext cx="4520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invertible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2237550" y="2151475"/>
            <a:ext cx="4520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invertible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2268700" y="2874225"/>
            <a:ext cx="4520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invertible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1502250" y="3670550"/>
            <a:ext cx="6139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and only if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2726250" y="1351125"/>
            <a:ext cx="3691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726250" y="2058825"/>
            <a:ext cx="3691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1792900" y="2802125"/>
            <a:ext cx="5666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and only if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311700" y="3855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0</a:t>
            </a:r>
            <a:endParaRPr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442938" y="2531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2.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2" name="Google Shape;212;p24"/>
          <p:cNvGrpSpPr/>
          <p:nvPr/>
        </p:nvGrpSpPr>
        <p:grpSpPr>
          <a:xfrm>
            <a:off x="1421688" y="745007"/>
            <a:ext cx="6300600" cy="909510"/>
            <a:chOff x="1421700" y="947425"/>
            <a:chExt cx="6300600" cy="1413600"/>
          </a:xfrm>
        </p:grpSpPr>
        <p:sp>
          <p:nvSpPr>
            <p:cNvPr id="213" name="Google Shape;213;p24"/>
            <p:cNvSpPr/>
            <p:nvPr/>
          </p:nvSpPr>
          <p:spPr>
            <a:xfrm>
              <a:off x="1421700" y="947425"/>
              <a:ext cx="6300600" cy="1413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1696775" y="1003106"/>
              <a:ext cx="5388900" cy="13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… 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eigenvectors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that correspond to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distinct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eigenvalues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… , λ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5" name="Google Shape;215;p24"/>
          <p:cNvGrpSpPr/>
          <p:nvPr/>
        </p:nvGrpSpPr>
        <p:grpSpPr>
          <a:xfrm rot="10800000">
            <a:off x="1421700" y="1768387"/>
            <a:ext cx="6300600" cy="628338"/>
            <a:chOff x="1421688" y="705189"/>
            <a:chExt cx="6300600" cy="1655700"/>
          </a:xfrm>
        </p:grpSpPr>
        <p:sp>
          <p:nvSpPr>
            <p:cNvPr id="216" name="Google Shape;216;p24"/>
            <p:cNvSpPr/>
            <p:nvPr/>
          </p:nvSpPr>
          <p:spPr>
            <a:xfrm>
              <a:off x="1421688" y="705189"/>
              <a:ext cx="6300600" cy="165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 txBox="1"/>
            <p:nvPr/>
          </p:nvSpPr>
          <p:spPr>
            <a:xfrm rot="10800000">
              <a:off x="2058588" y="1124133"/>
              <a:ext cx="5388900" cy="10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set 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… 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linearly independent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8" name="Google Shape;218;p24"/>
          <p:cNvGrpSpPr/>
          <p:nvPr/>
        </p:nvGrpSpPr>
        <p:grpSpPr>
          <a:xfrm>
            <a:off x="298075" y="2920075"/>
            <a:ext cx="3130287" cy="1911324"/>
            <a:chOff x="77275" y="2772875"/>
            <a:chExt cx="3130287" cy="1911324"/>
          </a:xfrm>
        </p:grpSpPr>
        <p:sp>
          <p:nvSpPr>
            <p:cNvPr id="219" name="Google Shape;219;p24"/>
            <p:cNvSpPr/>
            <p:nvPr/>
          </p:nvSpPr>
          <p:spPr>
            <a:xfrm>
              <a:off x="77350" y="3318450"/>
              <a:ext cx="3130200" cy="628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 txBox="1"/>
            <p:nvPr/>
          </p:nvSpPr>
          <p:spPr>
            <a:xfrm>
              <a:off x="77275" y="2772875"/>
              <a:ext cx="3130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2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CH1. </a:t>
              </a:r>
              <a:r>
                <a:rPr i="1" lang="ko" sz="12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Theorem 7</a:t>
              </a:r>
              <a:r>
                <a:rPr lang="ko" sz="12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</a:t>
              </a:r>
              <a:endParaRPr sz="12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E691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Characterization of Linearly Dependent Sets</a:t>
              </a:r>
              <a:endParaRPr sz="1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1" name="Google Shape;221;p24"/>
            <p:cNvGrpSpPr/>
            <p:nvPr/>
          </p:nvGrpSpPr>
          <p:grpSpPr>
            <a:xfrm>
              <a:off x="77531" y="3964499"/>
              <a:ext cx="3130030" cy="719700"/>
              <a:chOff x="1261195" y="1220408"/>
              <a:chExt cx="6621600" cy="719700"/>
            </a:xfrm>
          </p:grpSpPr>
          <p:sp>
            <p:nvSpPr>
              <p:cNvPr id="222" name="Google Shape;222;p24"/>
              <p:cNvSpPr/>
              <p:nvPr/>
            </p:nvSpPr>
            <p:spPr>
              <a:xfrm rot="10800000">
                <a:off x="1261195" y="1220408"/>
                <a:ext cx="6621600" cy="719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4"/>
              <p:cNvSpPr txBox="1"/>
              <p:nvPr/>
            </p:nvSpPr>
            <p:spPr>
              <a:xfrm>
                <a:off x="1340036" y="1245309"/>
                <a:ext cx="6542700" cy="6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 </a:t>
                </a:r>
                <a:r>
                  <a:rPr lang="ko" sz="1200">
                    <a:solidFill>
                      <a:srgbClr val="DD7E6B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some </a:t>
                </a:r>
                <a:r>
                  <a:rPr b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baseline="-25000" i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r>
                  <a:rPr i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(with </a:t>
                </a:r>
                <a:r>
                  <a:rPr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r>
                  <a:rPr lang="ko" sz="1200">
                    <a:solidFill>
                      <a:srgbClr val="FFF2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1) is a linear combination of the preceding vectors, </a:t>
                </a:r>
                <a:r>
                  <a:rPr b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baseline="-25000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… , </a:t>
                </a:r>
                <a:r>
                  <a:rPr b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baseline="-25000" i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r>
                  <a:rPr baseline="-25000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24" name="Google Shape;224;p24"/>
            <p:cNvSpPr txBox="1"/>
            <p:nvPr/>
          </p:nvSpPr>
          <p:spPr>
            <a:xfrm>
              <a:off x="142450" y="3399625"/>
              <a:ext cx="30000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indexed set </a:t>
              </a:r>
              <a:r>
                <a:rPr i="1"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{</a:t>
              </a:r>
              <a:r>
                <a:rPr b="1"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… , </a:t>
              </a:r>
              <a:r>
                <a:rPr b="1"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i="1"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r>
                <a:rPr lang="ko"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two or more vectors is </a:t>
              </a:r>
              <a:r>
                <a:rPr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linearly dependent</a:t>
              </a:r>
              <a:r>
                <a:rPr lang="ko"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b="1"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2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≠</a:t>
              </a:r>
              <a:r>
                <a:rPr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ko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ko"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endParaRPr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5" name="Google Shape;225;p24"/>
          <p:cNvSpPr txBox="1"/>
          <p:nvPr/>
        </p:nvSpPr>
        <p:spPr>
          <a:xfrm>
            <a:off x="4055975" y="2530275"/>
            <a:ext cx="415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linearly dependent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055975" y="3075000"/>
            <a:ext cx="237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aseline="-25000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4055975" y="3667975"/>
            <a:ext cx="42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aseline="-25000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4707975" y="3667963"/>
            <a:ext cx="342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aseline="-25000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4707975" y="4236825"/>
            <a:ext cx="342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aseline="-25000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055970" y="4805675"/>
            <a:ext cx="385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baseline="-25000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4055975" y="4195675"/>
            <a:ext cx="42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-25000"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Eigenvector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807801" y="381463"/>
            <a:ext cx="5528400" cy="1287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0864" l="10774" r="7231" t="21321"/>
          <a:stretch/>
        </p:blipFill>
        <p:spPr>
          <a:xfrm>
            <a:off x="3068275" y="3174600"/>
            <a:ext cx="3713461" cy="1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273" y="546253"/>
            <a:ext cx="1219463" cy="100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999" y="521125"/>
            <a:ext cx="1068176" cy="100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0687" y="2009147"/>
            <a:ext cx="1455526" cy="87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4483" y="2009151"/>
            <a:ext cx="1933328" cy="87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5825" y="521125"/>
            <a:ext cx="1774193" cy="100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 flipH="1" rot="10800000">
            <a:off x="4924625" y="3886975"/>
            <a:ext cx="564300" cy="263700"/>
          </a:xfrm>
          <a:prstGeom prst="straightConnector1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 flipH="1" rot="10800000">
            <a:off x="4924625" y="3604975"/>
            <a:ext cx="1146900" cy="545700"/>
          </a:xfrm>
          <a:prstGeom prst="straightConnector1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 rot="10800000">
            <a:off x="4648500" y="3892950"/>
            <a:ext cx="270000" cy="270000"/>
          </a:xfrm>
          <a:prstGeom prst="straightConnector1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 flipH="1">
            <a:off x="3446600" y="4175200"/>
            <a:ext cx="1453500" cy="294300"/>
          </a:xfrm>
          <a:prstGeom prst="straightConnector1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4142725" y="3492775"/>
            <a:ext cx="548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223725" y="3766225"/>
            <a:ext cx="548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21175" y="4321175"/>
            <a:ext cx="548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940625" y="3304025"/>
            <a:ext cx="1146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3855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Eigenvector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1723500" y="1047125"/>
            <a:ext cx="5697000" cy="920400"/>
            <a:chOff x="1723500" y="1047125"/>
            <a:chExt cx="5697000" cy="920400"/>
          </a:xfrm>
        </p:grpSpPr>
        <p:sp>
          <p:nvSpPr>
            <p:cNvPr id="83" name="Google Shape;83;p15"/>
            <p:cNvSpPr/>
            <p:nvPr/>
          </p:nvSpPr>
          <p:spPr>
            <a:xfrm>
              <a:off x="1723500" y="1047125"/>
              <a:ext cx="5697000" cy="920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1932000" y="1094525"/>
              <a:ext cx="52800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eigenvector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nonzero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vector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such that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λ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some scalar λ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1729450" y="2191700"/>
            <a:ext cx="5697000" cy="920400"/>
            <a:chOff x="1729450" y="2191700"/>
            <a:chExt cx="5697000" cy="920400"/>
          </a:xfrm>
        </p:grpSpPr>
        <p:sp>
          <p:nvSpPr>
            <p:cNvPr id="86" name="Google Shape;86;p15"/>
            <p:cNvSpPr/>
            <p:nvPr/>
          </p:nvSpPr>
          <p:spPr>
            <a:xfrm>
              <a:off x="1729450" y="2191700"/>
              <a:ext cx="5697000" cy="920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1932000" y="2258850"/>
              <a:ext cx="52800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scalar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called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eigenvalue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if there is a nontrivial solution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λ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723500" y="3336275"/>
            <a:ext cx="5697000" cy="675425"/>
            <a:chOff x="1723500" y="3336275"/>
            <a:chExt cx="5697000" cy="675425"/>
          </a:xfrm>
        </p:grpSpPr>
        <p:sp>
          <p:nvSpPr>
            <p:cNvPr id="89" name="Google Shape;89;p15"/>
            <p:cNvSpPr/>
            <p:nvPr/>
          </p:nvSpPr>
          <p:spPr>
            <a:xfrm rot="10800000">
              <a:off x="1723500" y="3336275"/>
              <a:ext cx="5697000" cy="64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1932000" y="3512500"/>
              <a:ext cx="49245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such an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called an eigenvector corresponding λ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2074638" y="769325"/>
            <a:ext cx="5274300" cy="1287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eigenvectors of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75" y="973975"/>
            <a:ext cx="1098227" cy="8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399" y="973975"/>
            <a:ext cx="1377776" cy="8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663" y="973986"/>
            <a:ext cx="1098227" cy="8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8000" y="2448850"/>
            <a:ext cx="3194910" cy="8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8713" y="2448850"/>
            <a:ext cx="1976869" cy="8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5900" y="3798775"/>
            <a:ext cx="3043152" cy="8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19406" y="3798775"/>
            <a:ext cx="1078282" cy="8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3591600" y="785125"/>
            <a:ext cx="1960800" cy="1200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that 7 is an eigenvalue of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find the corresponding eigenvector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124" y="945975"/>
            <a:ext cx="1377776" cy="8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088" y="2370142"/>
            <a:ext cx="1204856" cy="35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146" y="2370150"/>
            <a:ext cx="1698177" cy="35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530" y="2370146"/>
            <a:ext cx="1668407" cy="35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9175" y="2971678"/>
            <a:ext cx="5255200" cy="10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8075" y="4277000"/>
            <a:ext cx="1824325" cy="9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18618" y="4277000"/>
            <a:ext cx="1824325" cy="94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47075" y="4234300"/>
            <a:ext cx="1345011" cy="1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11700" y="3855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6" name="Google Shape;126;p18"/>
          <p:cNvGrpSpPr/>
          <p:nvPr/>
        </p:nvGrpSpPr>
        <p:grpSpPr>
          <a:xfrm>
            <a:off x="1723500" y="1047125"/>
            <a:ext cx="5795150" cy="642300"/>
            <a:chOff x="1723500" y="1047125"/>
            <a:chExt cx="5795150" cy="642300"/>
          </a:xfrm>
        </p:grpSpPr>
        <p:sp>
          <p:nvSpPr>
            <p:cNvPr id="127" name="Google Shape;127;p18"/>
            <p:cNvSpPr/>
            <p:nvPr/>
          </p:nvSpPr>
          <p:spPr>
            <a:xfrm>
              <a:off x="1723500" y="1047125"/>
              <a:ext cx="5697000" cy="64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2238650" y="1143575"/>
              <a:ext cx="52800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eigenvalue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equation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1717550" y="1839750"/>
            <a:ext cx="5795150" cy="642300"/>
            <a:chOff x="1717550" y="1839750"/>
            <a:chExt cx="5795150" cy="642300"/>
          </a:xfrm>
        </p:grpSpPr>
        <p:sp>
          <p:nvSpPr>
            <p:cNvPr id="130" name="Google Shape;130;p18"/>
            <p:cNvSpPr/>
            <p:nvPr/>
          </p:nvSpPr>
          <p:spPr>
            <a:xfrm rot="10800000">
              <a:off x="1717550" y="1839750"/>
              <a:ext cx="5697000" cy="64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2232700" y="1946050"/>
              <a:ext cx="52800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nontrivial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solution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2" name="Google Shape;132;p18"/>
          <p:cNvGrpSpPr/>
          <p:nvPr/>
        </p:nvGrpSpPr>
        <p:grpSpPr>
          <a:xfrm>
            <a:off x="1717550" y="2836975"/>
            <a:ext cx="5697000" cy="699375"/>
            <a:chOff x="1717550" y="2836975"/>
            <a:chExt cx="5697000" cy="699375"/>
          </a:xfrm>
        </p:grpSpPr>
        <p:sp>
          <p:nvSpPr>
            <p:cNvPr id="133" name="Google Shape;133;p18"/>
            <p:cNvSpPr/>
            <p:nvPr/>
          </p:nvSpPr>
          <p:spPr>
            <a:xfrm>
              <a:off x="1717550" y="2836975"/>
              <a:ext cx="5697000" cy="64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2232700" y="3037150"/>
              <a:ext cx="49245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Eigenspace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corresponding to λ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1717550" y="3566050"/>
            <a:ext cx="5697000" cy="642300"/>
            <a:chOff x="1717550" y="3566050"/>
            <a:chExt cx="5697000" cy="642300"/>
          </a:xfrm>
        </p:grpSpPr>
        <p:sp>
          <p:nvSpPr>
            <p:cNvPr id="136" name="Google Shape;136;p18"/>
            <p:cNvSpPr/>
            <p:nvPr/>
          </p:nvSpPr>
          <p:spPr>
            <a:xfrm rot="10800000">
              <a:off x="1717550" y="3566050"/>
              <a:ext cx="5697000" cy="64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2232700" y="3709150"/>
              <a:ext cx="49245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null space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 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8" name="Google Shape;138;p18"/>
          <p:cNvSpPr txBox="1"/>
          <p:nvPr/>
        </p:nvSpPr>
        <p:spPr>
          <a:xfrm>
            <a:off x="4026250" y="4336900"/>
            <a:ext cx="1337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vector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124750" y="4780925"/>
            <a:ext cx="3140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eigenvectors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corresponding to λ 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3290250" y="691050"/>
            <a:ext cx="2563500" cy="1446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2, find a basis for the corresponding eigenspace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574" y="762950"/>
            <a:ext cx="1898550" cy="13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875" y="2360000"/>
            <a:ext cx="2447661" cy="13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6981" y="2360000"/>
            <a:ext cx="1836713" cy="13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5148" y="2360000"/>
            <a:ext cx="2060986" cy="13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0525" y="4012450"/>
            <a:ext cx="2405024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0725" y="4012450"/>
            <a:ext cx="1802743" cy="12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223575" y="3820075"/>
            <a:ext cx="2321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 for λ = 2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9" name="Google Shape;159;p20"/>
          <p:cNvGrpSpPr/>
          <p:nvPr/>
        </p:nvGrpSpPr>
        <p:grpSpPr>
          <a:xfrm>
            <a:off x="795318" y="1066744"/>
            <a:ext cx="3646827" cy="2610239"/>
            <a:chOff x="795318" y="1066744"/>
            <a:chExt cx="3646827" cy="2610239"/>
          </a:xfrm>
        </p:grpSpPr>
        <p:sp>
          <p:nvSpPr>
            <p:cNvPr id="160" name="Google Shape;160;p20"/>
            <p:cNvSpPr/>
            <p:nvPr/>
          </p:nvSpPr>
          <p:spPr>
            <a:xfrm rot="900145">
              <a:off x="975051" y="1461181"/>
              <a:ext cx="3287360" cy="1821366"/>
            </a:xfrm>
            <a:custGeom>
              <a:rect b="b" l="l" r="r" t="t"/>
              <a:pathLst>
                <a:path extrusionOk="0" h="94445" w="120448">
                  <a:moveTo>
                    <a:pt x="21588" y="1717"/>
                  </a:moveTo>
                  <a:lnTo>
                    <a:pt x="0" y="66970"/>
                  </a:lnTo>
                  <a:lnTo>
                    <a:pt x="93219" y="94445"/>
                  </a:lnTo>
                  <a:lnTo>
                    <a:pt x="12044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61" name="Google Shape;161;p20"/>
            <p:cNvCxnSpPr/>
            <p:nvPr/>
          </p:nvCxnSpPr>
          <p:spPr>
            <a:xfrm flipH="1" rot="10800000">
              <a:off x="2661625" y="1945700"/>
              <a:ext cx="533700" cy="1410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0"/>
            <p:cNvCxnSpPr/>
            <p:nvPr/>
          </p:nvCxnSpPr>
          <p:spPr>
            <a:xfrm>
              <a:off x="2661625" y="2086688"/>
              <a:ext cx="344400" cy="4671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0"/>
            <p:cNvCxnSpPr/>
            <p:nvPr/>
          </p:nvCxnSpPr>
          <p:spPr>
            <a:xfrm flipH="1">
              <a:off x="2220025" y="2086688"/>
              <a:ext cx="441600" cy="4170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20"/>
            <p:cNvCxnSpPr/>
            <p:nvPr/>
          </p:nvCxnSpPr>
          <p:spPr>
            <a:xfrm rot="10800000">
              <a:off x="2312125" y="1884188"/>
              <a:ext cx="349500" cy="2025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5" name="Google Shape;165;p20"/>
          <p:cNvGrpSpPr/>
          <p:nvPr/>
        </p:nvGrpSpPr>
        <p:grpSpPr>
          <a:xfrm>
            <a:off x="5124143" y="1194619"/>
            <a:ext cx="3646827" cy="2610239"/>
            <a:chOff x="5124143" y="1194619"/>
            <a:chExt cx="3646827" cy="2610239"/>
          </a:xfrm>
        </p:grpSpPr>
        <p:sp>
          <p:nvSpPr>
            <p:cNvPr id="166" name="Google Shape;166;p20"/>
            <p:cNvSpPr/>
            <p:nvPr/>
          </p:nvSpPr>
          <p:spPr>
            <a:xfrm rot="900145">
              <a:off x="5303876" y="1589056"/>
              <a:ext cx="3287360" cy="1821366"/>
            </a:xfrm>
            <a:custGeom>
              <a:rect b="b" l="l" r="r" t="t"/>
              <a:pathLst>
                <a:path extrusionOk="0" h="94445" w="120448">
                  <a:moveTo>
                    <a:pt x="21588" y="1717"/>
                  </a:moveTo>
                  <a:lnTo>
                    <a:pt x="0" y="66970"/>
                  </a:lnTo>
                  <a:lnTo>
                    <a:pt x="93219" y="94445"/>
                  </a:lnTo>
                  <a:lnTo>
                    <a:pt x="12044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67" name="Google Shape;167;p20"/>
            <p:cNvCxnSpPr/>
            <p:nvPr/>
          </p:nvCxnSpPr>
          <p:spPr>
            <a:xfrm flipH="1" rot="10800000">
              <a:off x="6990450" y="1924475"/>
              <a:ext cx="1062000" cy="2901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20"/>
            <p:cNvCxnSpPr/>
            <p:nvPr/>
          </p:nvCxnSpPr>
          <p:spPr>
            <a:xfrm>
              <a:off x="6990450" y="2214563"/>
              <a:ext cx="620400" cy="838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0"/>
            <p:cNvCxnSpPr/>
            <p:nvPr/>
          </p:nvCxnSpPr>
          <p:spPr>
            <a:xfrm flipH="1">
              <a:off x="6237150" y="2214563"/>
              <a:ext cx="753300" cy="691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0"/>
            <p:cNvCxnSpPr/>
            <p:nvPr/>
          </p:nvCxnSpPr>
          <p:spPr>
            <a:xfrm rot="10800000">
              <a:off x="6310650" y="1832363"/>
              <a:ext cx="679800" cy="382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1" name="Google Shape;171;p20"/>
          <p:cNvSpPr txBox="1"/>
          <p:nvPr/>
        </p:nvSpPr>
        <p:spPr>
          <a:xfrm>
            <a:off x="5655150" y="3905575"/>
            <a:ext cx="2321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 for λ = 2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2" name="Google Shape;172;p20"/>
          <p:cNvGrpSpPr/>
          <p:nvPr/>
        </p:nvGrpSpPr>
        <p:grpSpPr>
          <a:xfrm>
            <a:off x="3544675" y="542175"/>
            <a:ext cx="2321100" cy="934593"/>
            <a:chOff x="3544675" y="542175"/>
            <a:chExt cx="2321100" cy="934593"/>
          </a:xfrm>
        </p:grpSpPr>
        <p:sp>
          <p:nvSpPr>
            <p:cNvPr id="173" name="Google Shape;173;p20"/>
            <p:cNvSpPr txBox="1"/>
            <p:nvPr/>
          </p:nvSpPr>
          <p:spPr>
            <a:xfrm>
              <a:off x="3544675" y="542175"/>
              <a:ext cx="23211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multiplication by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992450" y="1190568"/>
              <a:ext cx="1355350" cy="286200"/>
            </a:xfrm>
            <a:custGeom>
              <a:rect b="b" l="l" r="r" t="t"/>
              <a:pathLst>
                <a:path extrusionOk="0" h="11448" w="54214">
                  <a:moveTo>
                    <a:pt x="0" y="11448"/>
                  </a:moveTo>
                  <a:cubicBezTo>
                    <a:pt x="1297" y="6913"/>
                    <a:pt x="7421" y="5412"/>
                    <a:pt x="11775" y="3598"/>
                  </a:cubicBezTo>
                  <a:cubicBezTo>
                    <a:pt x="24980" y="-1904"/>
                    <a:pt x="46275" y="-1924"/>
                    <a:pt x="54214" y="9976"/>
                  </a:cubicBezTo>
                </a:path>
              </a:pathLst>
            </a:cu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442938" y="4309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1" name="Google Shape;181;p21"/>
          <p:cNvGrpSpPr/>
          <p:nvPr/>
        </p:nvGrpSpPr>
        <p:grpSpPr>
          <a:xfrm>
            <a:off x="1421688" y="922857"/>
            <a:ext cx="6300600" cy="909510"/>
            <a:chOff x="1421700" y="947425"/>
            <a:chExt cx="6300600" cy="1413600"/>
          </a:xfrm>
        </p:grpSpPr>
        <p:sp>
          <p:nvSpPr>
            <p:cNvPr id="182" name="Google Shape;182;p21"/>
            <p:cNvSpPr/>
            <p:nvPr/>
          </p:nvSpPr>
          <p:spPr>
            <a:xfrm>
              <a:off x="1421700" y="947425"/>
              <a:ext cx="6300600" cy="14136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1696775" y="1003106"/>
              <a:ext cx="5388900" cy="13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eigenvalues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triangular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are the entries on its main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875" y="2140213"/>
            <a:ext cx="3662274" cy="11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2609700" y="3583475"/>
            <a:ext cx="3691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nontrivial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661150" y="4390525"/>
            <a:ext cx="4376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and only if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equation has a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variable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invertible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