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118f7c85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118f7c8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118f7c85_0_8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118f7c8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118f7c85_0_9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118f7c8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118f7c85_0_11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118f7c8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118f7c85_0_12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118f7c8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118f7c85_0_1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118f7c8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c118f7c85_0_15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c118f7c8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118f7c85_0_18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118f7c8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Relationship Id="rId4" Type="http://schemas.openxmlformats.org/officeDocument/2006/relationships/image" Target="../media/image1.gif"/><Relationship Id="rId10" Type="http://schemas.openxmlformats.org/officeDocument/2006/relationships/image" Target="../media/image4.gif"/><Relationship Id="rId9" Type="http://schemas.openxmlformats.org/officeDocument/2006/relationships/image" Target="../media/image8.gif"/><Relationship Id="rId5" Type="http://schemas.openxmlformats.org/officeDocument/2006/relationships/image" Target="../media/image3.gif"/><Relationship Id="rId6" Type="http://schemas.openxmlformats.org/officeDocument/2006/relationships/image" Target="../media/image7.gif"/><Relationship Id="rId7" Type="http://schemas.openxmlformats.org/officeDocument/2006/relationships/image" Target="../media/image2.gif"/><Relationship Id="rId8" Type="http://schemas.openxmlformats.org/officeDocument/2006/relationships/image" Target="../media/image1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Relationship Id="rId4" Type="http://schemas.openxmlformats.org/officeDocument/2006/relationships/image" Target="../media/image9.gif"/><Relationship Id="rId5" Type="http://schemas.openxmlformats.org/officeDocument/2006/relationships/image" Target="../media/image11.gif"/><Relationship Id="rId6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Eigenvalues and Eigenvectors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4.2 The Characteristic Equation</a:t>
            </a:r>
            <a:endParaRPr baseline="30000" i="1"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787" y="380850"/>
            <a:ext cx="1428425" cy="8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487" y="1469025"/>
            <a:ext cx="1355025" cy="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3200" y="2039600"/>
            <a:ext cx="2417599" cy="6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4600" y="3018388"/>
            <a:ext cx="3694799" cy="7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3488" y="4055088"/>
            <a:ext cx="2436995" cy="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22288" y="4600350"/>
            <a:ext cx="1543822" cy="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1657" y="4600350"/>
            <a:ext cx="633290" cy="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12944" y="4600350"/>
            <a:ext cx="808780" cy="286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4"/>
          <p:cNvGrpSpPr/>
          <p:nvPr/>
        </p:nvGrpSpPr>
        <p:grpSpPr>
          <a:xfrm>
            <a:off x="69100" y="2192475"/>
            <a:ext cx="2417700" cy="1084450"/>
            <a:chOff x="104600" y="1710175"/>
            <a:chExt cx="2417700" cy="1084450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653600" y="1710175"/>
              <a:ext cx="1319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200">
                  <a:solidFill>
                    <a:srgbClr val="6D9EE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CH3 </a:t>
              </a:r>
              <a:r>
                <a:rPr i="1" lang="ko" sz="1200">
                  <a:solidFill>
                    <a:srgbClr val="6D9EE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Theorem 4</a:t>
              </a:r>
              <a:endParaRPr baseline="-25000" sz="12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104600" y="2119625"/>
              <a:ext cx="2417700" cy="675000"/>
              <a:chOff x="1794450" y="1667650"/>
              <a:chExt cx="2417700" cy="6750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1794450" y="1667650"/>
                <a:ext cx="2417700" cy="6750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 txBox="1"/>
              <p:nvPr/>
            </p:nvSpPr>
            <p:spPr>
              <a:xfrm>
                <a:off x="1939800" y="1718875"/>
                <a:ext cx="2127000" cy="50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 square matrix </a:t>
                </a:r>
                <a:r>
                  <a:rPr i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</a:t>
                </a:r>
                <a:r>
                  <a:rPr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invertible </a:t>
                </a:r>
                <a:r>
                  <a:rPr i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 and only if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det </a:t>
                </a:r>
                <a:r>
                  <a:rPr i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≠ 0</a:t>
                </a:r>
                <a:endParaRPr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11195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Characteristic Equation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1723500" y="1781100"/>
            <a:ext cx="5697000" cy="920400"/>
            <a:chOff x="1723500" y="1781100"/>
            <a:chExt cx="5697000" cy="920400"/>
          </a:xfrm>
        </p:grpSpPr>
        <p:sp>
          <p:nvSpPr>
            <p:cNvPr id="81" name="Google Shape;81;p15"/>
            <p:cNvSpPr/>
            <p:nvPr/>
          </p:nvSpPr>
          <p:spPr>
            <a:xfrm>
              <a:off x="1723500" y="1781100"/>
              <a:ext cx="5697000" cy="920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1932000" y="1828500"/>
              <a:ext cx="5280000" cy="8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scalar λ is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eigenvalue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if and only if λ satisfies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characteristic equation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1723500" y="2881700"/>
            <a:ext cx="5697000" cy="597300"/>
            <a:chOff x="1723500" y="2881700"/>
            <a:chExt cx="5697000" cy="597300"/>
          </a:xfrm>
        </p:grpSpPr>
        <p:sp>
          <p:nvSpPr>
            <p:cNvPr id="84" name="Google Shape;84;p15"/>
            <p:cNvSpPr/>
            <p:nvPr/>
          </p:nvSpPr>
          <p:spPr>
            <a:xfrm rot="10800000">
              <a:off x="1723500" y="2881700"/>
              <a:ext cx="5697000" cy="597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3660600" y="2911575"/>
              <a:ext cx="18228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 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λ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0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3049075" y="672951"/>
            <a:ext cx="3045900" cy="1517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42950" y="1756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411" y="786513"/>
            <a:ext cx="1969175" cy="12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536" y="2411824"/>
            <a:ext cx="4010932" cy="12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1663" y="3923571"/>
            <a:ext cx="2233800" cy="313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400" y="3937975"/>
            <a:ext cx="3087975" cy="2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2566525" y="4458250"/>
            <a:ext cx="4011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 degree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characteristic polynomial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566525" y="4941750"/>
            <a:ext cx="4011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 5 have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multiplicity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11700" y="3488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Similarity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5" name="Google Shape;105;p17"/>
          <p:cNvGrpSpPr/>
          <p:nvPr/>
        </p:nvGrpSpPr>
        <p:grpSpPr>
          <a:xfrm>
            <a:off x="1723500" y="866700"/>
            <a:ext cx="5697000" cy="615300"/>
            <a:chOff x="1723500" y="866700"/>
            <a:chExt cx="5697000" cy="615300"/>
          </a:xfrm>
        </p:grpSpPr>
        <p:sp>
          <p:nvSpPr>
            <p:cNvPr id="106" name="Google Shape;106;p17"/>
            <p:cNvSpPr/>
            <p:nvPr/>
          </p:nvSpPr>
          <p:spPr>
            <a:xfrm>
              <a:off x="1723500" y="866700"/>
              <a:ext cx="5697000" cy="61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1932000" y="914100"/>
              <a:ext cx="5280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matrices, then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similar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1723500" y="1643350"/>
            <a:ext cx="5697000" cy="970200"/>
            <a:chOff x="1723500" y="1643350"/>
            <a:chExt cx="5697000" cy="970200"/>
          </a:xfrm>
        </p:grpSpPr>
        <p:sp>
          <p:nvSpPr>
            <p:cNvPr id="109" name="Google Shape;109;p17"/>
            <p:cNvSpPr/>
            <p:nvPr/>
          </p:nvSpPr>
          <p:spPr>
            <a:xfrm rot="10800000">
              <a:off x="1723500" y="1643350"/>
              <a:ext cx="5697000" cy="970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1963350" y="1673025"/>
              <a:ext cx="5211300" cy="9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there is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invertible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such that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30000"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or equivalently,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PBP</a:t>
              </a:r>
              <a:r>
                <a:rPr baseline="30000"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i="1" sz="19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1" name="Google Shape;111;p17"/>
          <p:cNvSpPr txBox="1"/>
          <p:nvPr/>
        </p:nvSpPr>
        <p:spPr>
          <a:xfrm>
            <a:off x="3072000" y="2954300"/>
            <a:ext cx="3000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similar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072000" y="3547075"/>
            <a:ext cx="3000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similarity transformation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42938" y="2531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3.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1723500" y="714300"/>
            <a:ext cx="5697000" cy="615300"/>
            <a:chOff x="1723500" y="714300"/>
            <a:chExt cx="5697000" cy="615300"/>
          </a:xfrm>
        </p:grpSpPr>
        <p:sp>
          <p:nvSpPr>
            <p:cNvPr id="120" name="Google Shape;120;p18"/>
            <p:cNvSpPr/>
            <p:nvPr/>
          </p:nvSpPr>
          <p:spPr>
            <a:xfrm>
              <a:off x="1723500" y="714300"/>
              <a:ext cx="5697000" cy="61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1932000" y="803188"/>
              <a:ext cx="5280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matrices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similar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2" name="Google Shape;122;p18"/>
          <p:cNvGrpSpPr/>
          <p:nvPr/>
        </p:nvGrpSpPr>
        <p:grpSpPr>
          <a:xfrm>
            <a:off x="1723500" y="1454377"/>
            <a:ext cx="5697000" cy="1119900"/>
            <a:chOff x="1723500" y="1454377"/>
            <a:chExt cx="5697000" cy="1119900"/>
          </a:xfrm>
        </p:grpSpPr>
        <p:sp>
          <p:nvSpPr>
            <p:cNvPr id="123" name="Google Shape;123;p18"/>
            <p:cNvSpPr/>
            <p:nvPr/>
          </p:nvSpPr>
          <p:spPr>
            <a:xfrm rot="10800000">
              <a:off x="1723500" y="1454377"/>
              <a:ext cx="5697000" cy="1119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1966350" y="1557127"/>
              <a:ext cx="5211300" cy="9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 they have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same characteristic polynomial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hence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same eigenvalues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(with the same multiplicities)</a:t>
              </a:r>
              <a:endParaRPr i="1" sz="19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5" name="Google Shape;125;p18"/>
          <p:cNvSpPr txBox="1"/>
          <p:nvPr/>
        </p:nvSpPr>
        <p:spPr>
          <a:xfrm>
            <a:off x="3712600" y="2678975"/>
            <a:ext cx="1523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775325" y="3356413"/>
            <a:ext cx="2606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151725" y="3376813"/>
            <a:ext cx="1678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689875" y="3376813"/>
            <a:ext cx="1678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i="1">
              <a:solidFill>
                <a:srgbClr val="FFF2CC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468350" y="4033850"/>
            <a:ext cx="343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664825" y="4033850"/>
            <a:ext cx="301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)·det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)·det(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586788" y="4605225"/>
            <a:ext cx="2734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)·det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144338" y="4605225"/>
            <a:ext cx="1486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λ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311700" y="3488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Notes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>
            <a:off x="1770900" y="858025"/>
            <a:ext cx="5601900" cy="963275"/>
            <a:chOff x="1770900" y="858025"/>
            <a:chExt cx="5601900" cy="963275"/>
          </a:xfrm>
        </p:grpSpPr>
        <p:sp>
          <p:nvSpPr>
            <p:cNvPr id="140" name="Google Shape;140;p19"/>
            <p:cNvSpPr/>
            <p:nvPr/>
          </p:nvSpPr>
          <p:spPr>
            <a:xfrm>
              <a:off x="1770900" y="858025"/>
              <a:ext cx="5601900" cy="8931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1932000" y="914100"/>
              <a:ext cx="5280000" cy="9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There 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 analytic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formula or finite algorithm to solve the characteristic equation for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≥ 5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2" name="Google Shape;142;p19"/>
          <p:cNvGrpSpPr/>
          <p:nvPr/>
        </p:nvGrpSpPr>
        <p:grpSpPr>
          <a:xfrm>
            <a:off x="1771050" y="1900219"/>
            <a:ext cx="5601900" cy="1727475"/>
            <a:chOff x="1771050" y="1900219"/>
            <a:chExt cx="5601900" cy="1727475"/>
          </a:xfrm>
        </p:grpSpPr>
        <p:sp>
          <p:nvSpPr>
            <p:cNvPr id="143" name="Google Shape;143;p19"/>
            <p:cNvSpPr/>
            <p:nvPr/>
          </p:nvSpPr>
          <p:spPr>
            <a:xfrm>
              <a:off x="1771050" y="1943794"/>
              <a:ext cx="5601900" cy="16839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1932000" y="1900219"/>
              <a:ext cx="5280000" cy="17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characteristic polynomial is given in the following form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(λ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λ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)(λ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λ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)⋯(λ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λ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after computing the eigenvalues first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5" name="Google Shape;145;p19"/>
          <p:cNvGrpSpPr/>
          <p:nvPr/>
        </p:nvGrpSpPr>
        <p:grpSpPr>
          <a:xfrm>
            <a:off x="1771050" y="3799119"/>
            <a:ext cx="5601900" cy="995625"/>
            <a:chOff x="1771050" y="3799119"/>
            <a:chExt cx="5601900" cy="995625"/>
          </a:xfrm>
        </p:grpSpPr>
        <p:sp>
          <p:nvSpPr>
            <p:cNvPr id="146" name="Google Shape;146;p19"/>
            <p:cNvSpPr/>
            <p:nvPr/>
          </p:nvSpPr>
          <p:spPr>
            <a:xfrm rot="10800000">
              <a:off x="1771050" y="3799119"/>
              <a:ext cx="5601900" cy="8931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1932000" y="3887544"/>
              <a:ext cx="5280000" cy="9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QR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algorithm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commonly used for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estimating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eigenvalues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311700" y="3488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 (not in detail)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1877725" y="841750"/>
            <a:ext cx="5565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invertible, then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similar to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RQ </a:t>
            </a:r>
            <a:endParaRPr i="1">
              <a:solidFill>
                <a:srgbClr val="FFF2CC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199263" y="1521450"/>
            <a:ext cx="137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endParaRPr i="1">
              <a:solidFill>
                <a:srgbClr val="FFF2CC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4629838" y="1485450"/>
            <a:ext cx="1314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 </a:t>
            </a:r>
            <a:endParaRPr i="1">
              <a:solidFill>
                <a:srgbClr val="FFF2CC"/>
              </a:solidFill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848800" y="2271750"/>
            <a:ext cx="137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30000"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30000" i="1">
              <a:solidFill>
                <a:srgbClr val="F1C232"/>
              </a:solidFill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4224900" y="2271750"/>
            <a:ext cx="2070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upper triangular</a:t>
            </a:r>
            <a:endParaRPr baseline="30000">
              <a:solidFill>
                <a:srgbClr val="F1C232"/>
              </a:solidFill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051888" y="3118825"/>
            <a:ext cx="1174800" cy="6339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/>
          </a:p>
        </p:txBody>
      </p:sp>
      <p:sp>
        <p:nvSpPr>
          <p:cNvPr id="160" name="Google Shape;160;p20"/>
          <p:cNvSpPr txBox="1"/>
          <p:nvPr/>
        </p:nvSpPr>
        <p:spPr>
          <a:xfrm>
            <a:off x="3299913" y="3118825"/>
            <a:ext cx="1174800" cy="633900"/>
          </a:xfrm>
          <a:prstGeom prst="rect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/>
          </a:p>
        </p:txBody>
      </p:sp>
      <p:sp>
        <p:nvSpPr>
          <p:cNvPr id="161" name="Google Shape;161;p20"/>
          <p:cNvSpPr txBox="1"/>
          <p:nvPr/>
        </p:nvSpPr>
        <p:spPr>
          <a:xfrm>
            <a:off x="4927838" y="3118825"/>
            <a:ext cx="1174800" cy="6339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/>
          </a:p>
        </p:txBody>
      </p:sp>
      <p:sp>
        <p:nvSpPr>
          <p:cNvPr id="162" name="Google Shape;162;p20"/>
          <p:cNvSpPr txBox="1"/>
          <p:nvPr/>
        </p:nvSpPr>
        <p:spPr>
          <a:xfrm>
            <a:off x="6168121" y="3118825"/>
            <a:ext cx="1174800" cy="633900"/>
          </a:xfrm>
          <a:prstGeom prst="rect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/>
          </a:p>
        </p:txBody>
      </p:sp>
      <p:sp>
        <p:nvSpPr>
          <p:cNvPr id="163" name="Google Shape;163;p20"/>
          <p:cNvSpPr txBox="1"/>
          <p:nvPr/>
        </p:nvSpPr>
        <p:spPr>
          <a:xfrm>
            <a:off x="3746250" y="3782300"/>
            <a:ext cx="1651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</a:t>
            </a:r>
            <a:endParaRPr baseline="-25000"/>
          </a:p>
        </p:txBody>
      </p:sp>
      <p:sp>
        <p:nvSpPr>
          <p:cNvPr id="164" name="Google Shape;164;p20"/>
          <p:cNvSpPr txBox="1"/>
          <p:nvPr/>
        </p:nvSpPr>
        <p:spPr>
          <a:xfrm>
            <a:off x="1271650" y="4191175"/>
            <a:ext cx="6760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converges to a triangular matrix (under </a:t>
            </a: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 conditions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7080150" y="4763500"/>
            <a:ext cx="1941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*Wilkinson shift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 equation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 polynomial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Similarity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