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1baecb81_0_2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1baecb8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1baecb81_1_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1baecb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c1baecb81_1_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c1baecb8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c1baecb81_1_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c1baecb8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c1baecb81_1_5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c1baecb8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c1baecb81_1_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c1baecb8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b91e780de_0_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b91e780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1baecb81_0_5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1baecb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1baecb81_0_7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1baecb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1baecb81_0_9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1baecb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1baecb81_0_1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1baecb8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1baecb81_0_1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1baecb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1baecb81_0_2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1baecb8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c1baecb81_0_16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c1baecb8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1baecb81_0_1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1baecb8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gif"/><Relationship Id="rId4" Type="http://schemas.openxmlformats.org/officeDocument/2006/relationships/image" Target="../media/image29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gif"/><Relationship Id="rId4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gif"/><Relationship Id="rId4" Type="http://schemas.openxmlformats.org/officeDocument/2006/relationships/image" Target="../media/image36.gif"/><Relationship Id="rId5" Type="http://schemas.openxmlformats.org/officeDocument/2006/relationships/image" Target="../media/image38.gif"/><Relationship Id="rId6" Type="http://schemas.openxmlformats.org/officeDocument/2006/relationships/image" Target="../media/image43.gif"/><Relationship Id="rId7" Type="http://schemas.openxmlformats.org/officeDocument/2006/relationships/image" Target="../media/image3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gif"/><Relationship Id="rId4" Type="http://schemas.openxmlformats.org/officeDocument/2006/relationships/image" Target="../media/image21.gif"/><Relationship Id="rId5" Type="http://schemas.openxmlformats.org/officeDocument/2006/relationships/image" Target="../media/image1.gif"/><Relationship Id="rId6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gif"/><Relationship Id="rId4" Type="http://schemas.openxmlformats.org/officeDocument/2006/relationships/image" Target="../media/image5.gif"/><Relationship Id="rId5" Type="http://schemas.openxmlformats.org/officeDocument/2006/relationships/image" Target="../media/image8.gif"/><Relationship Id="rId6" Type="http://schemas.openxmlformats.org/officeDocument/2006/relationships/image" Target="../media/image6.gif"/><Relationship Id="rId7" Type="http://schemas.openxmlformats.org/officeDocument/2006/relationships/image" Target="../media/image14.gif"/><Relationship Id="rId8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Relationship Id="rId4" Type="http://schemas.openxmlformats.org/officeDocument/2006/relationships/image" Target="../media/image9.gif"/><Relationship Id="rId5" Type="http://schemas.openxmlformats.org/officeDocument/2006/relationships/image" Target="../media/image2.gif"/><Relationship Id="rId6" Type="http://schemas.openxmlformats.org/officeDocument/2006/relationships/image" Target="../media/image19.gif"/><Relationship Id="rId7" Type="http://schemas.openxmlformats.org/officeDocument/2006/relationships/image" Target="../media/image3.gif"/><Relationship Id="rId8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gif"/><Relationship Id="rId10" Type="http://schemas.openxmlformats.org/officeDocument/2006/relationships/image" Target="../media/image42.gif"/><Relationship Id="rId13" Type="http://schemas.openxmlformats.org/officeDocument/2006/relationships/image" Target="../media/image27.png"/><Relationship Id="rId1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Relationship Id="rId4" Type="http://schemas.openxmlformats.org/officeDocument/2006/relationships/image" Target="../media/image20.gif"/><Relationship Id="rId9" Type="http://schemas.openxmlformats.org/officeDocument/2006/relationships/image" Target="../media/image23.gif"/><Relationship Id="rId5" Type="http://schemas.openxmlformats.org/officeDocument/2006/relationships/image" Target="../media/image26.gif"/><Relationship Id="rId6" Type="http://schemas.openxmlformats.org/officeDocument/2006/relationships/image" Target="../media/image30.gif"/><Relationship Id="rId7" Type="http://schemas.openxmlformats.org/officeDocument/2006/relationships/image" Target="../media/image24.gif"/><Relationship Id="rId8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Eigenvalues and Eigenvectors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4.3 Diagonalization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3112650" y="861325"/>
            <a:ext cx="2918700" cy="1415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442950" y="302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00" y="942175"/>
            <a:ext cx="2154000" cy="12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175" y="2774850"/>
            <a:ext cx="1868225" cy="3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638" y="3982688"/>
            <a:ext cx="842096" cy="9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2453437" y="3551813"/>
            <a:ext cx="1583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for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5015775" y="3551825"/>
            <a:ext cx="1868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for λ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8400" y="3953825"/>
            <a:ext cx="868125" cy="9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2"/>
          <p:cNvGrpSpPr/>
          <p:nvPr/>
        </p:nvGrpSpPr>
        <p:grpSpPr>
          <a:xfrm>
            <a:off x="4408875" y="2459600"/>
            <a:ext cx="3000300" cy="909350"/>
            <a:chOff x="4408875" y="2459600"/>
            <a:chExt cx="3000300" cy="909350"/>
          </a:xfrm>
        </p:grpSpPr>
        <p:sp>
          <p:nvSpPr>
            <p:cNvPr id="222" name="Google Shape;222;p22"/>
            <p:cNvSpPr txBox="1"/>
            <p:nvPr/>
          </p:nvSpPr>
          <p:spPr>
            <a:xfrm>
              <a:off x="4408875" y="2459600"/>
              <a:ext cx="2918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 = 1 with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multiplicity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1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4490475" y="2841250"/>
              <a:ext cx="2918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 =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with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multiplicity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2</a:t>
              </a:r>
              <a:endParaRPr>
                <a:solidFill>
                  <a:srgbClr val="FFF2CC"/>
                </a:solidFill>
              </a:endParaRPr>
            </a:p>
          </p:txBody>
        </p:sp>
      </p:grpSp>
      <p:sp>
        <p:nvSpPr>
          <p:cNvPr id="224" name="Google Shape;224;p22"/>
          <p:cNvSpPr txBox="1"/>
          <p:nvPr/>
        </p:nvSpPr>
        <p:spPr>
          <a:xfrm>
            <a:off x="4224625" y="4314238"/>
            <a:ext cx="1068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🤷‍♂️</a:t>
            </a:r>
            <a:endParaRPr sz="4800"/>
          </a:p>
        </p:txBody>
      </p:sp>
      <p:sp>
        <p:nvSpPr>
          <p:cNvPr id="225" name="Google Shape;225;p22"/>
          <p:cNvSpPr txBox="1"/>
          <p:nvPr/>
        </p:nvSpPr>
        <p:spPr>
          <a:xfrm>
            <a:off x="2476226" y="5029925"/>
            <a:ext cx="174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5292626" y="5051400"/>
            <a:ext cx="174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442950" y="6777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5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23"/>
          <p:cNvGrpSpPr/>
          <p:nvPr/>
        </p:nvGrpSpPr>
        <p:grpSpPr>
          <a:xfrm>
            <a:off x="1658363" y="1205479"/>
            <a:ext cx="5906080" cy="981096"/>
            <a:chOff x="1723500" y="866700"/>
            <a:chExt cx="5697000" cy="615300"/>
          </a:xfrm>
        </p:grpSpPr>
        <p:sp>
          <p:nvSpPr>
            <p:cNvPr id="234" name="Google Shape;234;p23"/>
            <p:cNvSpPr/>
            <p:nvPr/>
          </p:nvSpPr>
          <p:spPr>
            <a:xfrm>
              <a:off x="1723500" y="866700"/>
              <a:ext cx="5697000" cy="6153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 txBox="1"/>
            <p:nvPr/>
          </p:nvSpPr>
          <p:spPr>
            <a:xfrm>
              <a:off x="2044400" y="917838"/>
              <a:ext cx="5280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with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distinct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eigenvalues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diagonalizable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38" y="2502250"/>
            <a:ext cx="1387525" cy="1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442950" y="7376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if the following matrix is diagonalizable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3112650" y="1296075"/>
            <a:ext cx="2918700" cy="1415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674" y="1390449"/>
            <a:ext cx="1954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 rotWithShape="1">
          <a:blip r:embed="rId4">
            <a:alphaModFix/>
          </a:blip>
          <a:srcRect b="6753" l="12480" r="11790" t="8407"/>
          <a:stretch/>
        </p:blipFill>
        <p:spPr>
          <a:xfrm>
            <a:off x="3789250" y="3248425"/>
            <a:ext cx="1612950" cy="1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442950" y="6673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6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2" name="Google Shape;252;p25"/>
          <p:cNvGrpSpPr/>
          <p:nvPr/>
        </p:nvGrpSpPr>
        <p:grpSpPr>
          <a:xfrm>
            <a:off x="1673688" y="1084211"/>
            <a:ext cx="5906080" cy="940240"/>
            <a:chOff x="1723500" y="866700"/>
            <a:chExt cx="5697000" cy="615300"/>
          </a:xfrm>
        </p:grpSpPr>
        <p:sp>
          <p:nvSpPr>
            <p:cNvPr id="253" name="Google Shape;253;p25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 txBox="1"/>
            <p:nvPr/>
          </p:nvSpPr>
          <p:spPr>
            <a:xfrm>
              <a:off x="1879200" y="917846"/>
              <a:ext cx="5280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whose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distinct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eigenvalues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λ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…,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baseline="-25000"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" name="Google Shape;255;p25"/>
          <p:cNvGrpSpPr/>
          <p:nvPr/>
        </p:nvGrpSpPr>
        <p:grpSpPr>
          <a:xfrm>
            <a:off x="1673688" y="2073436"/>
            <a:ext cx="5906080" cy="940240"/>
            <a:chOff x="1723500" y="866700"/>
            <a:chExt cx="5697000" cy="615300"/>
          </a:xfrm>
        </p:grpSpPr>
        <p:sp>
          <p:nvSpPr>
            <p:cNvPr id="256" name="Google Shape;256;p25"/>
            <p:cNvSpPr/>
            <p:nvPr/>
          </p:nvSpPr>
          <p:spPr>
            <a:xfrm>
              <a:off x="1723500" y="866700"/>
              <a:ext cx="5697000" cy="61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1857364" y="917846"/>
              <a:ext cx="5280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For 1 ≤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≤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eigenspace for λ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less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equal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the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multiplicity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eigenvalue λ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1673680" y="3062799"/>
            <a:ext cx="5906100" cy="1614900"/>
            <a:chOff x="1673680" y="3062799"/>
            <a:chExt cx="5906100" cy="1614900"/>
          </a:xfrm>
        </p:grpSpPr>
        <p:sp>
          <p:nvSpPr>
            <p:cNvPr id="259" name="Google Shape;259;p25"/>
            <p:cNvSpPr/>
            <p:nvPr/>
          </p:nvSpPr>
          <p:spPr>
            <a:xfrm rot="10800000">
              <a:off x="1673680" y="3062799"/>
              <a:ext cx="5906100" cy="161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812475" y="3140832"/>
              <a:ext cx="5473800" cy="14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diagonalizable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distinct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eigenspaces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equals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this happens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eigenspace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each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equals the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multiplicity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λ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/>
        </p:nvSpPr>
        <p:spPr>
          <a:xfrm>
            <a:off x="3329550" y="605474"/>
            <a:ext cx="2484900" cy="1093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442950" y="1613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113" y="699262"/>
            <a:ext cx="1465774" cy="9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1543475" y="1873475"/>
            <a:ext cx="291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5 with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681800" y="1873475"/>
            <a:ext cx="291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2254424" y="2429913"/>
            <a:ext cx="1583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for λ = 5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5117838" y="2429925"/>
            <a:ext cx="1868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for λ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936" y="2860675"/>
            <a:ext cx="1390439" cy="9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3599" y="2892500"/>
            <a:ext cx="1618447" cy="9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/>
        </p:nvSpPr>
        <p:spPr>
          <a:xfrm>
            <a:off x="1678729" y="3937125"/>
            <a:ext cx="2735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4684354" y="3937125"/>
            <a:ext cx="2735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>
              <a:solidFill>
                <a:srgbClr val="FFF2CC"/>
              </a:solidFill>
            </a:endParaRPr>
          </a:p>
        </p:txBody>
      </p:sp>
      <p:grpSp>
        <p:nvGrpSpPr>
          <p:cNvPr id="277" name="Google Shape;277;p26"/>
          <p:cNvGrpSpPr/>
          <p:nvPr/>
        </p:nvGrpSpPr>
        <p:grpSpPr>
          <a:xfrm>
            <a:off x="3295675" y="4404775"/>
            <a:ext cx="2112500" cy="1283525"/>
            <a:chOff x="3295675" y="4404775"/>
            <a:chExt cx="2112500" cy="1283525"/>
          </a:xfrm>
        </p:grpSpPr>
        <p:grpSp>
          <p:nvGrpSpPr>
            <p:cNvPr id="278" name="Google Shape;278;p26"/>
            <p:cNvGrpSpPr/>
            <p:nvPr/>
          </p:nvGrpSpPr>
          <p:grpSpPr>
            <a:xfrm>
              <a:off x="3295675" y="4416825"/>
              <a:ext cx="729552" cy="1271475"/>
              <a:chOff x="3295675" y="4416825"/>
              <a:chExt cx="729552" cy="1271475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3795427" y="4416825"/>
                <a:ext cx="229800" cy="9060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3444175" y="4416825"/>
                <a:ext cx="229800" cy="9060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 txBox="1"/>
              <p:nvPr/>
            </p:nvSpPr>
            <p:spPr>
              <a:xfrm>
                <a:off x="3295675" y="5346600"/>
                <a:ext cx="699900" cy="3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λ = 5</a:t>
                </a:r>
                <a:endParaRPr>
                  <a:solidFill>
                    <a:srgbClr val="FFF2CC"/>
                  </a:solidFill>
                </a:endParaRPr>
              </a:p>
            </p:txBody>
          </p:sp>
        </p:grpSp>
        <p:sp>
          <p:nvSpPr>
            <p:cNvPr id="282" name="Google Shape;282;p26"/>
            <p:cNvSpPr/>
            <p:nvPr/>
          </p:nvSpPr>
          <p:spPr>
            <a:xfrm>
              <a:off x="5022675" y="4404775"/>
              <a:ext cx="385500" cy="906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6"/>
          <p:cNvGrpSpPr/>
          <p:nvPr/>
        </p:nvGrpSpPr>
        <p:grpSpPr>
          <a:xfrm>
            <a:off x="3951400" y="4416825"/>
            <a:ext cx="1988850" cy="1271475"/>
            <a:chOff x="3951400" y="4416825"/>
            <a:chExt cx="1988850" cy="1271475"/>
          </a:xfrm>
        </p:grpSpPr>
        <p:grpSp>
          <p:nvGrpSpPr>
            <p:cNvPr id="284" name="Google Shape;284;p26"/>
            <p:cNvGrpSpPr/>
            <p:nvPr/>
          </p:nvGrpSpPr>
          <p:grpSpPr>
            <a:xfrm>
              <a:off x="3951400" y="4416825"/>
              <a:ext cx="699900" cy="1271475"/>
              <a:chOff x="3951400" y="4416825"/>
              <a:chExt cx="699900" cy="1271475"/>
            </a:xfrm>
          </p:grpSpPr>
          <p:sp>
            <p:nvSpPr>
              <p:cNvPr id="285" name="Google Shape;285;p26"/>
              <p:cNvSpPr/>
              <p:nvPr/>
            </p:nvSpPr>
            <p:spPr>
              <a:xfrm>
                <a:off x="4319615" y="4416825"/>
                <a:ext cx="123600" cy="9060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4137990" y="4416825"/>
                <a:ext cx="123600" cy="9060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 txBox="1"/>
              <p:nvPr/>
            </p:nvSpPr>
            <p:spPr>
              <a:xfrm>
                <a:off x="3951400" y="5346600"/>
                <a:ext cx="699900" cy="3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λ = 3</a:t>
                </a:r>
                <a:endParaRPr>
                  <a:solidFill>
                    <a:srgbClr val="FFF2CC"/>
                  </a:solidFill>
                </a:endParaRPr>
              </a:p>
            </p:txBody>
          </p:sp>
        </p:grpSp>
        <p:sp>
          <p:nvSpPr>
            <p:cNvPr id="288" name="Google Shape;288;p26"/>
            <p:cNvSpPr/>
            <p:nvPr/>
          </p:nvSpPr>
          <p:spPr>
            <a:xfrm>
              <a:off x="5491150" y="4416825"/>
              <a:ext cx="449100" cy="906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9" name="Google Shape;28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0700" y="4416850"/>
            <a:ext cx="1390470" cy="9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0016" y="4416850"/>
            <a:ext cx="1323288" cy="9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442950" y="5849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or False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7" name="Google Shape;297;p27"/>
          <p:cNvGrpSpPr/>
          <p:nvPr/>
        </p:nvGrpSpPr>
        <p:grpSpPr>
          <a:xfrm>
            <a:off x="1643075" y="1242649"/>
            <a:ext cx="5906100" cy="816600"/>
            <a:chOff x="1643075" y="1242649"/>
            <a:chExt cx="5906100" cy="816600"/>
          </a:xfrm>
        </p:grpSpPr>
        <p:sp>
          <p:nvSpPr>
            <p:cNvPr id="298" name="Google Shape;298;p27"/>
            <p:cNvSpPr/>
            <p:nvPr/>
          </p:nvSpPr>
          <p:spPr>
            <a:xfrm>
              <a:off x="1643075" y="1242649"/>
              <a:ext cx="5906100" cy="816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 txBox="1"/>
            <p:nvPr/>
          </p:nvSpPr>
          <p:spPr>
            <a:xfrm>
              <a:off x="1804475" y="1406147"/>
              <a:ext cx="54738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diagonalizable 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eigenvectors</a:t>
              </a:r>
              <a:endParaRPr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375" y="1346185"/>
            <a:ext cx="613821" cy="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8925" y="3388425"/>
            <a:ext cx="613826" cy="613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7"/>
          <p:cNvGrpSpPr/>
          <p:nvPr/>
        </p:nvGrpSpPr>
        <p:grpSpPr>
          <a:xfrm>
            <a:off x="1643075" y="2265899"/>
            <a:ext cx="5906100" cy="816600"/>
            <a:chOff x="1643075" y="2265899"/>
            <a:chExt cx="5906100" cy="816600"/>
          </a:xfrm>
        </p:grpSpPr>
        <p:sp>
          <p:nvSpPr>
            <p:cNvPr id="303" name="Google Shape;303;p27"/>
            <p:cNvSpPr/>
            <p:nvPr/>
          </p:nvSpPr>
          <p:spPr>
            <a:xfrm>
              <a:off x="1643075" y="2265899"/>
              <a:ext cx="5906100" cy="816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1804475" y="2429397"/>
              <a:ext cx="54738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diagonalizable, then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n distinct eigenvalues</a:t>
              </a:r>
              <a:endParaRPr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05" name="Google Shape;3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925" y="2367298"/>
            <a:ext cx="613821" cy="61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27"/>
          <p:cNvGrpSpPr/>
          <p:nvPr/>
        </p:nvGrpSpPr>
        <p:grpSpPr>
          <a:xfrm>
            <a:off x="1643075" y="3289149"/>
            <a:ext cx="5906100" cy="816603"/>
            <a:chOff x="1643075" y="3289149"/>
            <a:chExt cx="5906100" cy="816603"/>
          </a:xfrm>
        </p:grpSpPr>
        <p:sp>
          <p:nvSpPr>
            <p:cNvPr id="307" name="Google Shape;307;p27"/>
            <p:cNvSpPr/>
            <p:nvPr/>
          </p:nvSpPr>
          <p:spPr>
            <a:xfrm>
              <a:off x="1643075" y="3289149"/>
              <a:ext cx="5906100" cy="816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 txBox="1"/>
            <p:nvPr/>
          </p:nvSpPr>
          <p:spPr>
            <a:xfrm>
              <a:off x="1804475" y="3289152"/>
              <a:ext cx="5473800" cy="8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PD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with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diagonal, then the nonzero columns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must be eigenvectors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09" name="Google Shape;3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375" y="4364748"/>
            <a:ext cx="613821" cy="61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7"/>
          <p:cNvGrpSpPr/>
          <p:nvPr/>
        </p:nvGrpSpPr>
        <p:grpSpPr>
          <a:xfrm>
            <a:off x="1643075" y="4263349"/>
            <a:ext cx="5906100" cy="816600"/>
            <a:chOff x="1643075" y="4263349"/>
            <a:chExt cx="5906100" cy="816600"/>
          </a:xfrm>
        </p:grpSpPr>
        <p:sp>
          <p:nvSpPr>
            <p:cNvPr id="311" name="Google Shape;311;p27"/>
            <p:cNvSpPr/>
            <p:nvPr/>
          </p:nvSpPr>
          <p:spPr>
            <a:xfrm>
              <a:off x="1643075" y="4263349"/>
              <a:ext cx="5906100" cy="816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 txBox="1"/>
            <p:nvPr/>
          </p:nvSpPr>
          <p:spPr>
            <a:xfrm>
              <a:off x="1804475" y="4426851"/>
              <a:ext cx="54738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invertible, then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diagonalizable</a:t>
              </a:r>
              <a:endParaRPr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Diagonalization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3222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Diagonalization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113" y="2579913"/>
            <a:ext cx="1117075" cy="6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712" y="2745586"/>
            <a:ext cx="318200" cy="2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501" y="2563963"/>
            <a:ext cx="1082237" cy="7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062" y="2745569"/>
            <a:ext cx="984200" cy="56981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381700" y="3602725"/>
            <a:ext cx="2190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572000" y="3602725"/>
            <a:ext cx="2190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421200" y="4566050"/>
            <a:ext cx="2190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1673688" y="946725"/>
            <a:ext cx="5906080" cy="615300"/>
            <a:chOff x="1723500" y="866700"/>
            <a:chExt cx="5697000" cy="615300"/>
          </a:xfrm>
        </p:grpSpPr>
        <p:sp>
          <p:nvSpPr>
            <p:cNvPr id="70" name="Google Shape;70;p14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044400" y="917838"/>
              <a:ext cx="5280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square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said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diagonalizable 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673525" y="1724874"/>
            <a:ext cx="5905800" cy="701754"/>
            <a:chOff x="1723425" y="1643350"/>
            <a:chExt cx="5905800" cy="1037944"/>
          </a:xfrm>
        </p:grpSpPr>
        <p:sp>
          <p:nvSpPr>
            <p:cNvPr id="73" name="Google Shape;73;p14"/>
            <p:cNvSpPr/>
            <p:nvPr/>
          </p:nvSpPr>
          <p:spPr>
            <a:xfrm rot="10800000">
              <a:off x="1723425" y="1643350"/>
              <a:ext cx="5905800" cy="970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2027325" y="1666094"/>
              <a:ext cx="5298000" cy="10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similar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matrix, that is, 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PDP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i="1" sz="19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4163363" y="4279025"/>
            <a:ext cx="705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672800" y="924300"/>
            <a:ext cx="5953500" cy="1201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42950" y="302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36" y="1099200"/>
            <a:ext cx="1514239" cy="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592" y="1099200"/>
            <a:ext cx="1645919" cy="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866" y="1099200"/>
            <a:ext cx="1386445" cy="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563" y="2617050"/>
            <a:ext cx="1944761" cy="91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7821" y="2617048"/>
            <a:ext cx="5314715" cy="91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03319" y="3835264"/>
            <a:ext cx="3311312" cy="91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42950" y="4190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Diagonalization Theorem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1673688" y="946725"/>
            <a:ext cx="5906080" cy="615300"/>
            <a:chOff x="1723500" y="866700"/>
            <a:chExt cx="5697000" cy="615300"/>
          </a:xfrm>
        </p:grpSpPr>
        <p:sp>
          <p:nvSpPr>
            <p:cNvPr id="96" name="Google Shape;96;p16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2044400" y="917838"/>
              <a:ext cx="5280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diagonalizable 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1673525" y="1645149"/>
            <a:ext cx="5905800" cy="701837"/>
            <a:chOff x="1723425" y="1643350"/>
            <a:chExt cx="5905800" cy="1038067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723425" y="1643350"/>
              <a:ext cx="5905800" cy="970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2027325" y="1771217"/>
              <a:ext cx="5298000" cy="9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linearly independent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eigenvectors</a:t>
              </a:r>
              <a:endParaRPr sz="19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1673700" y="2540350"/>
            <a:ext cx="5906080" cy="1248600"/>
            <a:chOff x="1723512" y="866700"/>
            <a:chExt cx="5697000" cy="1248600"/>
          </a:xfrm>
        </p:grpSpPr>
        <p:sp>
          <p:nvSpPr>
            <p:cNvPr id="102" name="Google Shape;102;p16"/>
            <p:cNvSpPr/>
            <p:nvPr/>
          </p:nvSpPr>
          <p:spPr>
            <a:xfrm>
              <a:off x="1723512" y="866700"/>
              <a:ext cx="5697000" cy="1248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2044410" y="917875"/>
              <a:ext cx="5069100" cy="10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fact,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PDP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with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diagonal matrix,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linearly independent eigenvectors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1673750" y="3851560"/>
            <a:ext cx="5905800" cy="1145818"/>
            <a:chOff x="1723425" y="1643365"/>
            <a:chExt cx="5905800" cy="1694746"/>
          </a:xfrm>
        </p:grpSpPr>
        <p:sp>
          <p:nvSpPr>
            <p:cNvPr id="105" name="Google Shape;105;p16"/>
            <p:cNvSpPr/>
            <p:nvPr/>
          </p:nvSpPr>
          <p:spPr>
            <a:xfrm rot="10800000">
              <a:off x="1723425" y="1643365"/>
              <a:ext cx="5905800" cy="1620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027325" y="1872311"/>
              <a:ext cx="5298000" cy="14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this case,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entries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correspond, respectively, to the eigenvectors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i="1" sz="19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965087" y="273850"/>
            <a:ext cx="1213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lang="ko" sz="18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540238" y="4566050"/>
            <a:ext cx="4063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linearly independent eigenvectors</a:t>
            </a:r>
            <a:endParaRPr sz="19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345550" y="891300"/>
            <a:ext cx="2287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⋯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394825" y="929100"/>
            <a:ext cx="2403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⋯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338" y="1609837"/>
            <a:ext cx="2403600" cy="135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649138" y="1961488"/>
            <a:ext cx="2287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⋯ 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117238" y="3212275"/>
            <a:ext cx="135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518638" y="3212275"/>
            <a:ext cx="135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20025" y="3250675"/>
            <a:ext cx="705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676738" y="3212275"/>
            <a:ext cx="135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λ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/>
          </a:p>
        </p:txBody>
      </p:sp>
      <p:sp>
        <p:nvSpPr>
          <p:cNvPr id="122" name="Google Shape;122;p17"/>
          <p:cNvSpPr txBox="1"/>
          <p:nvPr/>
        </p:nvSpPr>
        <p:spPr>
          <a:xfrm>
            <a:off x="1382125" y="3893025"/>
            <a:ext cx="1680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923325" y="3923650"/>
            <a:ext cx="23712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linearly independent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941625" y="3923650"/>
            <a:ext cx="1122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nonzero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842156" y="3923650"/>
            <a:ext cx="1919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eigenvectors of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540250" y="290400"/>
            <a:ext cx="4063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linearly independent eigenvectors</a:t>
            </a:r>
            <a:endParaRPr sz="19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051063" y="905700"/>
            <a:ext cx="135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452463" y="905700"/>
            <a:ext cx="135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4853850" y="944100"/>
            <a:ext cx="705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610563" y="905700"/>
            <a:ext cx="135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λ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/>
          </a:p>
        </p:txBody>
      </p:sp>
      <p:sp>
        <p:nvSpPr>
          <p:cNvPr id="136" name="Google Shape;136;p18"/>
          <p:cNvSpPr txBox="1"/>
          <p:nvPr/>
        </p:nvSpPr>
        <p:spPr>
          <a:xfrm>
            <a:off x="1944438" y="1837250"/>
            <a:ext cx="2403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⋯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084313" y="1728050"/>
            <a:ext cx="2287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 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λ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⋯  λ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965100" y="4119350"/>
            <a:ext cx="1213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lang="ko" sz="18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663" y="2603475"/>
            <a:ext cx="4982900" cy="127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8"/>
          <p:cNvGrpSpPr/>
          <p:nvPr/>
        </p:nvGrpSpPr>
        <p:grpSpPr>
          <a:xfrm>
            <a:off x="2966713" y="4752375"/>
            <a:ext cx="3482800" cy="513000"/>
            <a:chOff x="2966713" y="4752375"/>
            <a:chExt cx="3482800" cy="513000"/>
          </a:xfrm>
        </p:grpSpPr>
        <p:pic>
          <p:nvPicPr>
            <p:cNvPr id="141" name="Google Shape;14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66713" y="4828575"/>
              <a:ext cx="135230" cy="36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8"/>
            <p:cNvSpPr txBox="1"/>
            <p:nvPr/>
          </p:nvSpPr>
          <p:spPr>
            <a:xfrm>
              <a:off x="3170213" y="4752375"/>
              <a:ext cx="3279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eigenvalues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need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distinct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311700" y="6350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to?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1806300" y="1295825"/>
            <a:ext cx="5531400" cy="586800"/>
            <a:chOff x="1806300" y="1295825"/>
            <a:chExt cx="5531400" cy="586800"/>
          </a:xfrm>
        </p:grpSpPr>
        <p:sp>
          <p:nvSpPr>
            <p:cNvPr id="150" name="Google Shape;150;p19"/>
            <p:cNvSpPr/>
            <p:nvPr/>
          </p:nvSpPr>
          <p:spPr>
            <a:xfrm>
              <a:off x="1806300" y="1295825"/>
              <a:ext cx="5531400" cy="58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3967738" y="1444325"/>
              <a:ext cx="18585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λ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0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2042113" y="1444325"/>
              <a:ext cx="18291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eigenvalues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153" name="Google Shape;153;p19"/>
          <p:cNvGrpSpPr/>
          <p:nvPr/>
        </p:nvGrpSpPr>
        <p:grpSpPr>
          <a:xfrm>
            <a:off x="1806300" y="2050350"/>
            <a:ext cx="5531400" cy="586800"/>
            <a:chOff x="1806300" y="2050350"/>
            <a:chExt cx="5531400" cy="586800"/>
          </a:xfrm>
        </p:grpSpPr>
        <p:sp>
          <p:nvSpPr>
            <p:cNvPr id="154" name="Google Shape;154;p19"/>
            <p:cNvSpPr/>
            <p:nvPr/>
          </p:nvSpPr>
          <p:spPr>
            <a:xfrm>
              <a:off x="1806300" y="2050350"/>
              <a:ext cx="5531400" cy="5868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5127213" y="2198850"/>
              <a:ext cx="2002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λ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>
                <a:solidFill>
                  <a:srgbClr val="F1C232"/>
                </a:solidFill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2013988" y="2198850"/>
              <a:ext cx="32811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a basis for each eigenspace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1804375" y="2804875"/>
            <a:ext cx="5531400" cy="586800"/>
            <a:chOff x="1804375" y="2804875"/>
            <a:chExt cx="5531400" cy="586800"/>
          </a:xfrm>
        </p:grpSpPr>
        <p:sp>
          <p:nvSpPr>
            <p:cNvPr id="158" name="Google Shape;158;p19"/>
            <p:cNvSpPr/>
            <p:nvPr/>
          </p:nvSpPr>
          <p:spPr>
            <a:xfrm>
              <a:off x="1804375" y="2804875"/>
              <a:ext cx="5531400" cy="5868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2016050" y="2953375"/>
              <a:ext cx="45366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 if there are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independent eigenvectors</a:t>
              </a:r>
              <a:endParaRPr>
                <a:solidFill>
                  <a:srgbClr val="F1C232"/>
                </a:solidFill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1804375" y="3559400"/>
            <a:ext cx="5531400" cy="586800"/>
            <a:chOff x="1804375" y="3559400"/>
            <a:chExt cx="5531400" cy="586800"/>
          </a:xfrm>
        </p:grpSpPr>
        <p:sp>
          <p:nvSpPr>
            <p:cNvPr id="161" name="Google Shape;161;p19"/>
            <p:cNvSpPr/>
            <p:nvPr/>
          </p:nvSpPr>
          <p:spPr>
            <a:xfrm rot="10800000">
              <a:off x="1804375" y="3559400"/>
              <a:ext cx="5531400" cy="58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2069413" y="3707900"/>
              <a:ext cx="50013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Construct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i="1">
                <a:solidFill>
                  <a:srgbClr val="FFF2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3112650" y="803300"/>
            <a:ext cx="2918700" cy="1217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42950" y="302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313" y="855400"/>
            <a:ext cx="1899375" cy="11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475" y="2229500"/>
            <a:ext cx="2909649" cy="8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175" y="2213775"/>
            <a:ext cx="2347924" cy="8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2023" y="3242263"/>
            <a:ext cx="4087206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6614" y="3965636"/>
            <a:ext cx="1434225" cy="2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3050" y="4412549"/>
            <a:ext cx="1577400" cy="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2522800" y="4892450"/>
            <a:ext cx="1977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1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1) 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325400" y="4991550"/>
            <a:ext cx="291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</a:t>
            </a:r>
            <a:r>
              <a:rPr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2) </a:t>
            </a:r>
            <a:endParaRPr>
              <a:solidFill>
                <a:srgbClr val="FFF2CC"/>
              </a:solidFill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7244100" y="2128125"/>
            <a:ext cx="1932800" cy="1019875"/>
            <a:chOff x="7244100" y="2128125"/>
            <a:chExt cx="1932800" cy="1019875"/>
          </a:xfrm>
        </p:grpSpPr>
        <p:sp>
          <p:nvSpPr>
            <p:cNvPr id="179" name="Google Shape;179;p20"/>
            <p:cNvSpPr txBox="1"/>
            <p:nvPr/>
          </p:nvSpPr>
          <p:spPr>
            <a:xfrm>
              <a:off x="7427620" y="2128125"/>
              <a:ext cx="16605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replacement : 1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7397000" y="2503375"/>
              <a:ext cx="17799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interchange :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7244100" y="2858200"/>
              <a:ext cx="15204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scaling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i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025" y="4475649"/>
            <a:ext cx="1498430" cy="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944113" y="1081750"/>
            <a:ext cx="1046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1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00" y="1952025"/>
            <a:ext cx="1487740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2027" y="1952025"/>
            <a:ext cx="1421101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9775" y="3115025"/>
            <a:ext cx="877186" cy="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4881950" y="1081750"/>
            <a:ext cx="1046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9775" y="833500"/>
            <a:ext cx="193297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8052" y="833500"/>
            <a:ext cx="1919653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2952" y="1952013"/>
            <a:ext cx="1487749" cy="89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64031" y="1952025"/>
            <a:ext cx="1319760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30369" y="3115025"/>
            <a:ext cx="1653030" cy="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3788850" y="173500"/>
            <a:ext cx="1566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4447" y="4475647"/>
            <a:ext cx="1421100" cy="87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40625" y="4614513"/>
            <a:ext cx="601026" cy="601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1"/>
          <p:cNvGrpSpPr/>
          <p:nvPr/>
        </p:nvGrpSpPr>
        <p:grpSpPr>
          <a:xfrm>
            <a:off x="2388075" y="4013525"/>
            <a:ext cx="4941225" cy="356100"/>
            <a:chOff x="2388075" y="4013525"/>
            <a:chExt cx="4941225" cy="356100"/>
          </a:xfrm>
        </p:grpSpPr>
        <p:sp>
          <p:nvSpPr>
            <p:cNvPr id="202" name="Google Shape;202;p21"/>
            <p:cNvSpPr txBox="1"/>
            <p:nvPr/>
          </p:nvSpPr>
          <p:spPr>
            <a:xfrm>
              <a:off x="2388075" y="4013525"/>
              <a:ext cx="4491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6115550" y="4013525"/>
              <a:ext cx="4491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6880200" y="4013525"/>
              <a:ext cx="4491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205" name="Google Shape;205;p21"/>
          <p:cNvSpPr txBox="1"/>
          <p:nvPr/>
        </p:nvSpPr>
        <p:spPr>
          <a:xfrm>
            <a:off x="1446250" y="4736975"/>
            <a:ext cx="1498500" cy="3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3097851" y="3393550"/>
            <a:ext cx="174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306901" y="3363275"/>
            <a:ext cx="174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