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c2c7e3283_0_45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c2c7e3283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c2c7e3283_0_47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c2c7e3283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c2c7e3283_0_49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c2c7e3283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c2c7e3283_0_51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c2c7e3283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2c7e3283_0_4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2c7e328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c2c7e3283_0_9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c2c7e328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c2c7e3283_0_11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c2c7e328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c2c7e3283_0_13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c2c7e328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c2c7e3283_0_14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c2c7e328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c2c7e3283_0_17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c2c7e3283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c2c7e3283_0_20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c2c7e3283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c2c7e3283_0_25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c2c7e3283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8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7.gif"/><Relationship Id="rId4" Type="http://schemas.openxmlformats.org/officeDocument/2006/relationships/image" Target="../media/image41.gif"/><Relationship Id="rId5" Type="http://schemas.openxmlformats.org/officeDocument/2006/relationships/image" Target="../media/image44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gif"/><Relationship Id="rId4" Type="http://schemas.openxmlformats.org/officeDocument/2006/relationships/image" Target="../media/image49.gif"/><Relationship Id="rId5" Type="http://schemas.openxmlformats.org/officeDocument/2006/relationships/image" Target="../media/image48.gif"/><Relationship Id="rId6" Type="http://schemas.openxmlformats.org/officeDocument/2006/relationships/image" Target="../media/image46.gif"/><Relationship Id="rId7" Type="http://schemas.openxmlformats.org/officeDocument/2006/relationships/image" Target="../media/image43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Relationship Id="rId4" Type="http://schemas.openxmlformats.org/officeDocument/2006/relationships/image" Target="../media/image7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Relationship Id="rId4" Type="http://schemas.openxmlformats.org/officeDocument/2006/relationships/image" Target="../media/image1.gif"/><Relationship Id="rId5" Type="http://schemas.openxmlformats.org/officeDocument/2006/relationships/image" Target="../media/image10.gif"/><Relationship Id="rId6" Type="http://schemas.openxmlformats.org/officeDocument/2006/relationships/image" Target="../media/image13.gif"/><Relationship Id="rId7" Type="http://schemas.openxmlformats.org/officeDocument/2006/relationships/image" Target="../media/image17.gif"/><Relationship Id="rId8" Type="http://schemas.openxmlformats.org/officeDocument/2006/relationships/image" Target="../media/image1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Relationship Id="rId4" Type="http://schemas.openxmlformats.org/officeDocument/2006/relationships/image" Target="../media/image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gif"/><Relationship Id="rId4" Type="http://schemas.openxmlformats.org/officeDocument/2006/relationships/image" Target="../media/image28.gif"/><Relationship Id="rId9" Type="http://schemas.openxmlformats.org/officeDocument/2006/relationships/image" Target="../media/image4.gif"/><Relationship Id="rId5" Type="http://schemas.openxmlformats.org/officeDocument/2006/relationships/image" Target="../media/image9.gif"/><Relationship Id="rId6" Type="http://schemas.openxmlformats.org/officeDocument/2006/relationships/image" Target="../media/image6.gif"/><Relationship Id="rId7" Type="http://schemas.openxmlformats.org/officeDocument/2006/relationships/image" Target="../media/image2.gif"/><Relationship Id="rId8" Type="http://schemas.openxmlformats.org/officeDocument/2006/relationships/image" Target="../media/image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gif"/><Relationship Id="rId4" Type="http://schemas.openxmlformats.org/officeDocument/2006/relationships/image" Target="../media/image17.gif"/><Relationship Id="rId10" Type="http://schemas.openxmlformats.org/officeDocument/2006/relationships/image" Target="../media/image3.gif"/><Relationship Id="rId9" Type="http://schemas.openxmlformats.org/officeDocument/2006/relationships/image" Target="../media/image16.gif"/><Relationship Id="rId5" Type="http://schemas.openxmlformats.org/officeDocument/2006/relationships/image" Target="../media/image14.gif"/><Relationship Id="rId6" Type="http://schemas.openxmlformats.org/officeDocument/2006/relationships/image" Target="../media/image21.gif"/><Relationship Id="rId7" Type="http://schemas.openxmlformats.org/officeDocument/2006/relationships/image" Target="../media/image5.gif"/><Relationship Id="rId8" Type="http://schemas.openxmlformats.org/officeDocument/2006/relationships/image" Target="../media/image3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gif"/><Relationship Id="rId4" Type="http://schemas.openxmlformats.org/officeDocument/2006/relationships/image" Target="../media/image15.gif"/><Relationship Id="rId10" Type="http://schemas.openxmlformats.org/officeDocument/2006/relationships/image" Target="../media/image20.gif"/><Relationship Id="rId9" Type="http://schemas.openxmlformats.org/officeDocument/2006/relationships/image" Target="../media/image24.gif"/><Relationship Id="rId5" Type="http://schemas.openxmlformats.org/officeDocument/2006/relationships/image" Target="../media/image31.gif"/><Relationship Id="rId6" Type="http://schemas.openxmlformats.org/officeDocument/2006/relationships/image" Target="../media/image19.gif"/><Relationship Id="rId7" Type="http://schemas.openxmlformats.org/officeDocument/2006/relationships/image" Target="../media/image27.gif"/><Relationship Id="rId8" Type="http://schemas.openxmlformats.org/officeDocument/2006/relationships/image" Target="../media/image26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gif"/><Relationship Id="rId4" Type="http://schemas.openxmlformats.org/officeDocument/2006/relationships/image" Target="../media/image23.gif"/><Relationship Id="rId5" Type="http://schemas.openxmlformats.org/officeDocument/2006/relationships/image" Target="../media/image22.gif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gif"/><Relationship Id="rId10" Type="http://schemas.openxmlformats.org/officeDocument/2006/relationships/image" Target="../media/image45.gif"/><Relationship Id="rId13" Type="http://schemas.openxmlformats.org/officeDocument/2006/relationships/image" Target="../media/image36.gif"/><Relationship Id="rId12" Type="http://schemas.openxmlformats.org/officeDocument/2006/relationships/image" Target="../media/image39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Relationship Id="rId4" Type="http://schemas.openxmlformats.org/officeDocument/2006/relationships/image" Target="../media/image29.gif"/><Relationship Id="rId9" Type="http://schemas.openxmlformats.org/officeDocument/2006/relationships/image" Target="../media/image38.gif"/><Relationship Id="rId14" Type="http://schemas.openxmlformats.org/officeDocument/2006/relationships/image" Target="../media/image42.gif"/><Relationship Id="rId5" Type="http://schemas.openxmlformats.org/officeDocument/2006/relationships/image" Target="../media/image30.gif"/><Relationship Id="rId6" Type="http://schemas.openxmlformats.org/officeDocument/2006/relationships/image" Target="../media/image35.gif"/><Relationship Id="rId7" Type="http://schemas.openxmlformats.org/officeDocument/2006/relationships/image" Target="../media/image37.gif"/><Relationship Id="rId8" Type="http://schemas.openxmlformats.org/officeDocument/2006/relationships/image" Target="../media/image3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970319"/>
            <a:ext cx="85206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Eigenvalues and Eigenvectors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rgbClr val="B6D7A8"/>
                </a:solidFill>
              </a:rPr>
              <a:t>4.4 Eigenvectors and Linear Transformation</a:t>
            </a:r>
            <a:endParaRPr baseline="30000" i="1" sz="2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627812"/>
            <a:ext cx="8520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800">
                <a:solidFill>
                  <a:srgbClr val="ADADAD"/>
                </a:solidFill>
              </a:rPr>
              <a:t>Bumhee Cho</a:t>
            </a:r>
            <a:endParaRPr i="1" sz="2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/>
          <p:nvPr/>
        </p:nvSpPr>
        <p:spPr>
          <a:xfrm>
            <a:off x="3243750" y="746113"/>
            <a:ext cx="2656500" cy="11556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70" name="Google Shape;270;p22"/>
          <p:cNvSpPr txBox="1"/>
          <p:nvPr/>
        </p:nvSpPr>
        <p:spPr>
          <a:xfrm>
            <a:off x="442950" y="30287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1" name="Google Shape;2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788" y="895050"/>
            <a:ext cx="1524425" cy="8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5125" y="2178056"/>
            <a:ext cx="2001725" cy="10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6975" y="2178053"/>
            <a:ext cx="1686132" cy="103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2"/>
          <p:cNvSpPr txBox="1"/>
          <p:nvPr/>
        </p:nvSpPr>
        <p:spPr>
          <a:xfrm>
            <a:off x="2422801" y="3654251"/>
            <a:ext cx="4242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22"/>
          <p:cNvSpPr txBox="1"/>
          <p:nvPr/>
        </p:nvSpPr>
        <p:spPr>
          <a:xfrm>
            <a:off x="6027731" y="3654251"/>
            <a:ext cx="667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6" name="Google Shape;276;p22"/>
          <p:cNvCxnSpPr>
            <a:stCxn id="274" idx="3"/>
          </p:cNvCxnSpPr>
          <p:nvPr/>
        </p:nvCxnSpPr>
        <p:spPr>
          <a:xfrm>
            <a:off x="2847001" y="3843701"/>
            <a:ext cx="3065700" cy="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22"/>
          <p:cNvSpPr txBox="1"/>
          <p:nvPr/>
        </p:nvSpPr>
        <p:spPr>
          <a:xfrm>
            <a:off x="4045863" y="3414347"/>
            <a:ext cx="667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8" name="Google Shape;278;p22"/>
          <p:cNvCxnSpPr/>
          <p:nvPr/>
        </p:nvCxnSpPr>
        <p:spPr>
          <a:xfrm>
            <a:off x="2559024" y="4084052"/>
            <a:ext cx="0" cy="6321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2"/>
          <p:cNvCxnSpPr/>
          <p:nvPr/>
        </p:nvCxnSpPr>
        <p:spPr>
          <a:xfrm>
            <a:off x="2871034" y="4979115"/>
            <a:ext cx="3065700" cy="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2"/>
          <p:cNvCxnSpPr/>
          <p:nvPr/>
        </p:nvCxnSpPr>
        <p:spPr>
          <a:xfrm rot="10800000">
            <a:off x="6361612" y="4084044"/>
            <a:ext cx="0" cy="5970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22"/>
          <p:cNvSpPr txBox="1"/>
          <p:nvPr/>
        </p:nvSpPr>
        <p:spPr>
          <a:xfrm>
            <a:off x="4070040" y="5032925"/>
            <a:ext cx="667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2"/>
          <p:cNvSpPr txBox="1"/>
          <p:nvPr/>
        </p:nvSpPr>
        <p:spPr>
          <a:xfrm>
            <a:off x="2397151" y="4716151"/>
            <a:ext cx="4242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2"/>
          <p:cNvSpPr txBox="1"/>
          <p:nvPr/>
        </p:nvSpPr>
        <p:spPr>
          <a:xfrm>
            <a:off x="6079044" y="4764225"/>
            <a:ext cx="667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2"/>
          <p:cNvSpPr txBox="1"/>
          <p:nvPr/>
        </p:nvSpPr>
        <p:spPr>
          <a:xfrm>
            <a:off x="1755000" y="4227450"/>
            <a:ext cx="6678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30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285" name="Google Shape;285;p22"/>
          <p:cNvSpPr txBox="1"/>
          <p:nvPr/>
        </p:nvSpPr>
        <p:spPr>
          <a:xfrm>
            <a:off x="6525475" y="4227450"/>
            <a:ext cx="4773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>
              <a:solidFill>
                <a:srgbClr val="FFF2C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91" name="Google Shape;291;p23"/>
          <p:cNvSpPr txBox="1"/>
          <p:nvPr/>
        </p:nvSpPr>
        <p:spPr>
          <a:xfrm>
            <a:off x="311700" y="70367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Similarity of Matrix Representations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3"/>
          <p:cNvSpPr txBox="1"/>
          <p:nvPr/>
        </p:nvSpPr>
        <p:spPr>
          <a:xfrm>
            <a:off x="3975450" y="1544925"/>
            <a:ext cx="11931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PDP</a:t>
            </a:r>
            <a:r>
              <a:rPr baseline="30000" lang="ko" sz="18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93" name="Google Shape;293;p23"/>
          <p:cNvSpPr txBox="1"/>
          <p:nvPr/>
        </p:nvSpPr>
        <p:spPr>
          <a:xfrm>
            <a:off x="3975450" y="2218600"/>
            <a:ext cx="11931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PCP</a:t>
            </a:r>
            <a:r>
              <a:rPr baseline="30000" lang="ko" sz="18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94" name="Google Shape;294;p23"/>
          <p:cNvSpPr txBox="1"/>
          <p:nvPr/>
        </p:nvSpPr>
        <p:spPr>
          <a:xfrm>
            <a:off x="2422801" y="3202076"/>
            <a:ext cx="4242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23"/>
          <p:cNvSpPr txBox="1"/>
          <p:nvPr/>
        </p:nvSpPr>
        <p:spPr>
          <a:xfrm>
            <a:off x="6027731" y="3202076"/>
            <a:ext cx="667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6" name="Google Shape;296;p23"/>
          <p:cNvCxnSpPr>
            <a:stCxn id="294" idx="3"/>
          </p:cNvCxnSpPr>
          <p:nvPr/>
        </p:nvCxnSpPr>
        <p:spPr>
          <a:xfrm>
            <a:off x="2847001" y="3391526"/>
            <a:ext cx="3065700" cy="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23"/>
          <p:cNvSpPr txBox="1"/>
          <p:nvPr/>
        </p:nvSpPr>
        <p:spPr>
          <a:xfrm>
            <a:off x="4045863" y="2962172"/>
            <a:ext cx="667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8" name="Google Shape;298;p23"/>
          <p:cNvCxnSpPr/>
          <p:nvPr/>
        </p:nvCxnSpPr>
        <p:spPr>
          <a:xfrm>
            <a:off x="2559024" y="3631877"/>
            <a:ext cx="0" cy="6321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23"/>
          <p:cNvCxnSpPr/>
          <p:nvPr/>
        </p:nvCxnSpPr>
        <p:spPr>
          <a:xfrm>
            <a:off x="2871034" y="4526940"/>
            <a:ext cx="3065700" cy="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23"/>
          <p:cNvCxnSpPr/>
          <p:nvPr/>
        </p:nvCxnSpPr>
        <p:spPr>
          <a:xfrm rot="10800000">
            <a:off x="6361612" y="3631869"/>
            <a:ext cx="0" cy="5970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23"/>
          <p:cNvSpPr txBox="1"/>
          <p:nvPr/>
        </p:nvSpPr>
        <p:spPr>
          <a:xfrm>
            <a:off x="4070040" y="4580750"/>
            <a:ext cx="667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23"/>
          <p:cNvSpPr txBox="1"/>
          <p:nvPr/>
        </p:nvSpPr>
        <p:spPr>
          <a:xfrm>
            <a:off x="2397151" y="4263976"/>
            <a:ext cx="4242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3"/>
          <p:cNvSpPr txBox="1"/>
          <p:nvPr/>
        </p:nvSpPr>
        <p:spPr>
          <a:xfrm>
            <a:off x="6079044" y="4312050"/>
            <a:ext cx="667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23"/>
          <p:cNvSpPr txBox="1"/>
          <p:nvPr/>
        </p:nvSpPr>
        <p:spPr>
          <a:xfrm>
            <a:off x="1755000" y="3775275"/>
            <a:ext cx="6678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30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305" name="Google Shape;305;p23"/>
          <p:cNvSpPr txBox="1"/>
          <p:nvPr/>
        </p:nvSpPr>
        <p:spPr>
          <a:xfrm>
            <a:off x="6450100" y="3775275"/>
            <a:ext cx="4773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>
              <a:solidFill>
                <a:srgbClr val="FFF2C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"/>
          <p:cNvSpPr/>
          <p:nvPr/>
        </p:nvSpPr>
        <p:spPr>
          <a:xfrm>
            <a:off x="3243750" y="789700"/>
            <a:ext cx="2656500" cy="11556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12" name="Google Shape;312;p24"/>
          <p:cNvSpPr txBox="1"/>
          <p:nvPr/>
        </p:nvSpPr>
        <p:spPr>
          <a:xfrm>
            <a:off x="442950" y="30287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4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24"/>
          <p:cNvSpPr txBox="1"/>
          <p:nvPr/>
        </p:nvSpPr>
        <p:spPr>
          <a:xfrm>
            <a:off x="3084550" y="2042725"/>
            <a:ext cx="30000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 = 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(multiplicity = 2) 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314" name="Google Shape;314;p24"/>
          <p:cNvSpPr txBox="1"/>
          <p:nvPr/>
        </p:nvSpPr>
        <p:spPr>
          <a:xfrm>
            <a:off x="3059425" y="2504175"/>
            <a:ext cx="30000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eigenspace dimension = 1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315" name="Google Shape;315;p24"/>
          <p:cNvSpPr txBox="1"/>
          <p:nvPr/>
        </p:nvSpPr>
        <p:spPr>
          <a:xfrm>
            <a:off x="3084550" y="2939200"/>
            <a:ext cx="30000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diagonalizable!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316" name="Google Shape;3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225" y="3495100"/>
            <a:ext cx="881905" cy="7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7849" y="3495100"/>
            <a:ext cx="909251" cy="7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8825" y="3512522"/>
            <a:ext cx="1140950" cy="7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0848" y="4488999"/>
            <a:ext cx="1887414" cy="7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02450" y="928763"/>
            <a:ext cx="1564196" cy="8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2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transformation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2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1674700" y="974488"/>
            <a:ext cx="1903910" cy="1084716"/>
            <a:chOff x="1674700" y="974488"/>
            <a:chExt cx="1903910" cy="1084716"/>
          </a:xfrm>
        </p:grpSpPr>
        <p:grpSp>
          <p:nvGrpSpPr>
            <p:cNvPr id="61" name="Google Shape;61;p14"/>
            <p:cNvGrpSpPr/>
            <p:nvPr/>
          </p:nvGrpSpPr>
          <p:grpSpPr>
            <a:xfrm>
              <a:off x="1972981" y="1040723"/>
              <a:ext cx="1605628" cy="1018481"/>
              <a:chOff x="1972981" y="1040723"/>
              <a:chExt cx="1605628" cy="1018481"/>
            </a:xfrm>
          </p:grpSpPr>
          <p:sp>
            <p:nvSpPr>
              <p:cNvPr id="62" name="Google Shape;62;p14"/>
              <p:cNvSpPr/>
              <p:nvPr/>
            </p:nvSpPr>
            <p:spPr>
              <a:xfrm rot="384815">
                <a:off x="2015927" y="1122931"/>
                <a:ext cx="1519737" cy="854064"/>
              </a:xfrm>
              <a:custGeom>
                <a:rect b="b" l="l" r="r" t="t"/>
                <a:pathLst>
                  <a:path extrusionOk="0" h="34164" w="60792">
                    <a:moveTo>
                      <a:pt x="0" y="34164"/>
                    </a:moveTo>
                    <a:lnTo>
                      <a:pt x="44715" y="32657"/>
                    </a:lnTo>
                    <a:lnTo>
                      <a:pt x="60792" y="0"/>
                    </a:lnTo>
                    <a:lnTo>
                      <a:pt x="10550" y="201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3" name="Google Shape;63;p14"/>
              <p:cNvSpPr txBox="1"/>
              <p:nvPr/>
            </p:nvSpPr>
            <p:spPr>
              <a:xfrm>
                <a:off x="2226500" y="1167838"/>
                <a:ext cx="411300" cy="51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endParaRPr i="1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64" name="Google Shape;64;p14"/>
            <p:cNvSpPr txBox="1"/>
            <p:nvPr/>
          </p:nvSpPr>
          <p:spPr>
            <a:xfrm>
              <a:off x="1674700" y="974488"/>
              <a:ext cx="4113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i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5" name="Google Shape;65;p14"/>
          <p:cNvGrpSpPr/>
          <p:nvPr/>
        </p:nvGrpSpPr>
        <p:grpSpPr>
          <a:xfrm>
            <a:off x="5347156" y="1040713"/>
            <a:ext cx="2147269" cy="1018491"/>
            <a:chOff x="5347156" y="1040713"/>
            <a:chExt cx="2147269" cy="1018491"/>
          </a:xfrm>
        </p:grpSpPr>
        <p:grpSp>
          <p:nvGrpSpPr>
            <p:cNvPr id="66" name="Google Shape;66;p14"/>
            <p:cNvGrpSpPr/>
            <p:nvPr/>
          </p:nvGrpSpPr>
          <p:grpSpPr>
            <a:xfrm>
              <a:off x="5347156" y="1040713"/>
              <a:ext cx="1605628" cy="1018491"/>
              <a:chOff x="5347156" y="1040713"/>
              <a:chExt cx="1605628" cy="1018491"/>
            </a:xfrm>
          </p:grpSpPr>
          <p:sp>
            <p:nvSpPr>
              <p:cNvPr id="67" name="Google Shape;67;p14"/>
              <p:cNvSpPr/>
              <p:nvPr/>
            </p:nvSpPr>
            <p:spPr>
              <a:xfrm rot="384815">
                <a:off x="5390102" y="1122931"/>
                <a:ext cx="1519737" cy="854064"/>
              </a:xfrm>
              <a:custGeom>
                <a:rect b="b" l="l" r="r" t="t"/>
                <a:pathLst>
                  <a:path extrusionOk="0" h="34164" w="60792">
                    <a:moveTo>
                      <a:pt x="0" y="34164"/>
                    </a:moveTo>
                    <a:lnTo>
                      <a:pt x="44715" y="32657"/>
                    </a:lnTo>
                    <a:lnTo>
                      <a:pt x="60792" y="0"/>
                    </a:lnTo>
                    <a:lnTo>
                      <a:pt x="10550" y="201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8" name="Google Shape;68;p14"/>
              <p:cNvSpPr txBox="1"/>
              <p:nvPr/>
            </p:nvSpPr>
            <p:spPr>
              <a:xfrm>
                <a:off x="5638350" y="1040713"/>
                <a:ext cx="411300" cy="51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</a:t>
                </a:r>
                <a:endParaRPr i="1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69" name="Google Shape;69;p14"/>
            <p:cNvSpPr txBox="1"/>
            <p:nvPr/>
          </p:nvSpPr>
          <p:spPr>
            <a:xfrm>
              <a:off x="7083125" y="1114313"/>
              <a:ext cx="4113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endParaRPr i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11700" y="32227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Matrix of a Linear Transformation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14"/>
          <p:cNvGrpSpPr/>
          <p:nvPr/>
        </p:nvGrpSpPr>
        <p:grpSpPr>
          <a:xfrm>
            <a:off x="2637800" y="1487488"/>
            <a:ext cx="411300" cy="513000"/>
            <a:chOff x="2637800" y="1487488"/>
            <a:chExt cx="411300" cy="513000"/>
          </a:xfrm>
        </p:grpSpPr>
        <p:sp>
          <p:nvSpPr>
            <p:cNvPr id="73" name="Google Shape;73;p14"/>
            <p:cNvSpPr txBox="1"/>
            <p:nvPr/>
          </p:nvSpPr>
          <p:spPr>
            <a:xfrm>
              <a:off x="2637800" y="1487488"/>
              <a:ext cx="4113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b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2970525" y="1680850"/>
              <a:ext cx="74100" cy="7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6124879" y="1293463"/>
            <a:ext cx="721796" cy="513000"/>
            <a:chOff x="6124879" y="1293463"/>
            <a:chExt cx="721796" cy="513000"/>
          </a:xfrm>
        </p:grpSpPr>
        <p:sp>
          <p:nvSpPr>
            <p:cNvPr id="76" name="Google Shape;76;p14"/>
            <p:cNvSpPr/>
            <p:nvPr/>
          </p:nvSpPr>
          <p:spPr>
            <a:xfrm>
              <a:off x="6124879" y="1595566"/>
              <a:ext cx="74100" cy="7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6198975" y="1293463"/>
              <a:ext cx="6477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3058475" y="822363"/>
            <a:ext cx="3052175" cy="897162"/>
            <a:chOff x="3058475" y="822363"/>
            <a:chExt cx="3052175" cy="897162"/>
          </a:xfrm>
        </p:grpSpPr>
        <p:sp>
          <p:nvSpPr>
            <p:cNvPr id="79" name="Google Shape;79;p14"/>
            <p:cNvSpPr/>
            <p:nvPr/>
          </p:nvSpPr>
          <p:spPr>
            <a:xfrm>
              <a:off x="3058475" y="1335374"/>
              <a:ext cx="3052175" cy="384150"/>
            </a:xfrm>
            <a:custGeom>
              <a:rect b="b" l="l" r="r" t="t"/>
              <a:pathLst>
                <a:path extrusionOk="0" h="15366" w="122087">
                  <a:moveTo>
                    <a:pt x="0" y="15366"/>
                  </a:moveTo>
                  <a:cubicBezTo>
                    <a:pt x="17841" y="1349"/>
                    <a:pt x="43630" y="42"/>
                    <a:pt x="66319" y="42"/>
                  </a:cubicBezTo>
                  <a:cubicBezTo>
                    <a:pt x="85193" y="42"/>
                    <a:pt x="106383" y="-630"/>
                    <a:pt x="122087" y="9839"/>
                  </a:cubicBezTo>
                </a:path>
              </a:pathLst>
            </a:custGeom>
            <a:noFill/>
            <a:ln cap="flat" cmpd="sng" w="19050">
              <a:solidFill>
                <a:srgbClr val="DD7E6B"/>
              </a:solidFill>
              <a:prstDash val="solid"/>
              <a:round/>
              <a:headEnd len="med" w="med" type="none"/>
              <a:tailEnd len="med" w="med" type="stealth"/>
            </a:ln>
          </p:spPr>
        </p:sp>
        <p:sp>
          <p:nvSpPr>
            <p:cNvPr id="80" name="Google Shape;80;p14"/>
            <p:cNvSpPr txBox="1"/>
            <p:nvPr/>
          </p:nvSpPr>
          <p:spPr>
            <a:xfrm>
              <a:off x="4366350" y="822363"/>
              <a:ext cx="4113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i="1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1831750" y="2728325"/>
            <a:ext cx="1672500" cy="1866900"/>
            <a:chOff x="1831750" y="2728325"/>
            <a:chExt cx="1672500" cy="1866900"/>
          </a:xfrm>
        </p:grpSpPr>
        <p:grpSp>
          <p:nvGrpSpPr>
            <p:cNvPr id="82" name="Google Shape;82;p14"/>
            <p:cNvGrpSpPr/>
            <p:nvPr/>
          </p:nvGrpSpPr>
          <p:grpSpPr>
            <a:xfrm>
              <a:off x="1831750" y="2728325"/>
              <a:ext cx="1672500" cy="1700400"/>
              <a:chOff x="1831750" y="2728325"/>
              <a:chExt cx="1672500" cy="1700400"/>
            </a:xfrm>
          </p:grpSpPr>
          <p:cxnSp>
            <p:nvCxnSpPr>
              <p:cNvPr id="83" name="Google Shape;83;p14"/>
              <p:cNvCxnSpPr/>
              <p:nvPr/>
            </p:nvCxnSpPr>
            <p:spPr>
              <a:xfrm rot="10800000">
                <a:off x="2399050" y="2728325"/>
                <a:ext cx="0" cy="973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9DAF8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4" name="Google Shape;84;p14"/>
              <p:cNvCxnSpPr/>
              <p:nvPr/>
            </p:nvCxnSpPr>
            <p:spPr>
              <a:xfrm>
                <a:off x="2402350" y="3701825"/>
                <a:ext cx="1101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9DAF8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5" name="Google Shape;85;p14"/>
              <p:cNvCxnSpPr/>
              <p:nvPr/>
            </p:nvCxnSpPr>
            <p:spPr>
              <a:xfrm flipH="1">
                <a:off x="1831750" y="3701825"/>
                <a:ext cx="564000" cy="726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9DAF8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86" name="Google Shape;86;p14"/>
            <p:cNvSpPr txBox="1"/>
            <p:nvPr/>
          </p:nvSpPr>
          <p:spPr>
            <a:xfrm>
              <a:off x="2378338" y="4157825"/>
              <a:ext cx="5793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i="1">
                <a:solidFill>
                  <a:srgbClr val="FFF2CC"/>
                </a:solidFill>
              </a:endParaRPr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5410625" y="2696925"/>
            <a:ext cx="1672500" cy="1866900"/>
            <a:chOff x="1831750" y="2728325"/>
            <a:chExt cx="1672500" cy="1866900"/>
          </a:xfrm>
        </p:grpSpPr>
        <p:grpSp>
          <p:nvGrpSpPr>
            <p:cNvPr id="88" name="Google Shape;88;p14"/>
            <p:cNvGrpSpPr/>
            <p:nvPr/>
          </p:nvGrpSpPr>
          <p:grpSpPr>
            <a:xfrm>
              <a:off x="1831750" y="2728325"/>
              <a:ext cx="1672500" cy="1700400"/>
              <a:chOff x="1831750" y="2728325"/>
              <a:chExt cx="1672500" cy="1700400"/>
            </a:xfrm>
          </p:grpSpPr>
          <p:cxnSp>
            <p:nvCxnSpPr>
              <p:cNvPr id="89" name="Google Shape;89;p14"/>
              <p:cNvCxnSpPr/>
              <p:nvPr/>
            </p:nvCxnSpPr>
            <p:spPr>
              <a:xfrm rot="10800000">
                <a:off x="2399050" y="2728325"/>
                <a:ext cx="0" cy="973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9DAF8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0" name="Google Shape;90;p14"/>
              <p:cNvCxnSpPr/>
              <p:nvPr/>
            </p:nvCxnSpPr>
            <p:spPr>
              <a:xfrm>
                <a:off x="2402350" y="3701825"/>
                <a:ext cx="1101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9DAF8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1" name="Google Shape;91;p14"/>
              <p:cNvCxnSpPr/>
              <p:nvPr/>
            </p:nvCxnSpPr>
            <p:spPr>
              <a:xfrm flipH="1">
                <a:off x="1831750" y="3701825"/>
                <a:ext cx="564000" cy="726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9DAF8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92" name="Google Shape;92;p14"/>
            <p:cNvSpPr txBox="1"/>
            <p:nvPr/>
          </p:nvSpPr>
          <p:spPr>
            <a:xfrm>
              <a:off x="2378338" y="4157825"/>
              <a:ext cx="5793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endParaRPr i="1">
                <a:solidFill>
                  <a:srgbClr val="FFF2CC"/>
                </a:solidFill>
              </a:endParaRPr>
            </a:p>
          </p:txBody>
        </p:sp>
      </p:grpSp>
      <p:grpSp>
        <p:nvGrpSpPr>
          <p:cNvPr id="93" name="Google Shape;93;p14"/>
          <p:cNvGrpSpPr/>
          <p:nvPr/>
        </p:nvGrpSpPr>
        <p:grpSpPr>
          <a:xfrm>
            <a:off x="2970525" y="1754950"/>
            <a:ext cx="608082" cy="1643500"/>
            <a:chOff x="2970525" y="1754950"/>
            <a:chExt cx="608082" cy="1643500"/>
          </a:xfrm>
        </p:grpSpPr>
        <p:sp>
          <p:nvSpPr>
            <p:cNvPr id="94" name="Google Shape;94;p14"/>
            <p:cNvSpPr/>
            <p:nvPr/>
          </p:nvSpPr>
          <p:spPr>
            <a:xfrm>
              <a:off x="2970525" y="3128650"/>
              <a:ext cx="74100" cy="7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5" name="Google Shape;9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83050" y="3014300"/>
              <a:ext cx="495557" cy="3841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6" name="Google Shape;96;p14"/>
            <p:cNvCxnSpPr>
              <a:stCxn id="74" idx="4"/>
              <a:endCxn id="94" idx="0"/>
            </p:cNvCxnSpPr>
            <p:nvPr/>
          </p:nvCxnSpPr>
          <p:spPr>
            <a:xfrm>
              <a:off x="3007575" y="1754950"/>
              <a:ext cx="0" cy="13737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7" name="Google Shape;97;p14"/>
          <p:cNvGrpSpPr/>
          <p:nvPr/>
        </p:nvGrpSpPr>
        <p:grpSpPr>
          <a:xfrm>
            <a:off x="6157954" y="1627325"/>
            <a:ext cx="982696" cy="1619300"/>
            <a:chOff x="6157954" y="1627325"/>
            <a:chExt cx="982696" cy="1619300"/>
          </a:xfrm>
        </p:grpSpPr>
        <p:pic>
          <p:nvPicPr>
            <p:cNvPr id="98" name="Google Shape;98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63575" y="2901250"/>
              <a:ext cx="777075" cy="345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4"/>
            <p:cNvSpPr/>
            <p:nvPr/>
          </p:nvSpPr>
          <p:spPr>
            <a:xfrm>
              <a:off x="6157954" y="3001028"/>
              <a:ext cx="74100" cy="7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0" name="Google Shape;100;p14"/>
            <p:cNvCxnSpPr/>
            <p:nvPr/>
          </p:nvCxnSpPr>
          <p:spPr>
            <a:xfrm>
              <a:off x="6195000" y="1627325"/>
              <a:ext cx="0" cy="13737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3974613" y="254975"/>
            <a:ext cx="14946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,… ,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788" y="396300"/>
            <a:ext cx="258673" cy="29394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2876687" y="1148100"/>
            <a:ext cx="20715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⋯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2375066" y="2166794"/>
            <a:ext cx="25017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⋯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4745733" y="2182544"/>
            <a:ext cx="24345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⋯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3350" y="932450"/>
            <a:ext cx="983975" cy="10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7874" y="3088309"/>
            <a:ext cx="3195000" cy="29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37875" y="3824369"/>
            <a:ext cx="3439299" cy="3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3975" y="3849494"/>
            <a:ext cx="802150" cy="338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15"/>
          <p:cNvGrpSpPr/>
          <p:nvPr/>
        </p:nvGrpSpPr>
        <p:grpSpPr>
          <a:xfrm>
            <a:off x="2317350" y="4445244"/>
            <a:ext cx="4509300" cy="513000"/>
            <a:chOff x="2342525" y="4474525"/>
            <a:chExt cx="4509300" cy="513000"/>
          </a:xfrm>
        </p:grpSpPr>
        <p:sp>
          <p:nvSpPr>
            <p:cNvPr id="116" name="Google Shape;116;p15"/>
            <p:cNvSpPr txBox="1"/>
            <p:nvPr/>
          </p:nvSpPr>
          <p:spPr>
            <a:xfrm>
              <a:off x="2342525" y="4474525"/>
              <a:ext cx="45093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matrix for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relative to the bases </a:t>
              </a:r>
              <a:r>
                <a:rPr lang="ko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</a:t>
              </a:r>
              <a:r>
                <a:rPr lang="ko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17" name="Google Shape;11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23852" y="4595872"/>
              <a:ext cx="204700" cy="232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338417" y="4567288"/>
              <a:ext cx="204700" cy="264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9600" y="3109063"/>
            <a:ext cx="777075" cy="345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16"/>
          <p:cNvGrpSpPr/>
          <p:nvPr/>
        </p:nvGrpSpPr>
        <p:grpSpPr>
          <a:xfrm>
            <a:off x="2637800" y="1162588"/>
            <a:ext cx="4144188" cy="837900"/>
            <a:chOff x="2637800" y="1162588"/>
            <a:chExt cx="4144188" cy="837900"/>
          </a:xfrm>
        </p:grpSpPr>
        <p:sp>
          <p:nvSpPr>
            <p:cNvPr id="126" name="Google Shape;126;p16"/>
            <p:cNvSpPr txBox="1"/>
            <p:nvPr/>
          </p:nvSpPr>
          <p:spPr>
            <a:xfrm>
              <a:off x="2637800" y="1487488"/>
              <a:ext cx="4113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b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" name="Google Shape;127;p16"/>
            <p:cNvSpPr txBox="1"/>
            <p:nvPr/>
          </p:nvSpPr>
          <p:spPr>
            <a:xfrm>
              <a:off x="6134288" y="1487488"/>
              <a:ext cx="6477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8" name="Google Shape;128;p16"/>
            <p:cNvCxnSpPr>
              <a:stCxn id="126" idx="3"/>
            </p:cNvCxnSpPr>
            <p:nvPr/>
          </p:nvCxnSpPr>
          <p:spPr>
            <a:xfrm>
              <a:off x="3049100" y="1743988"/>
              <a:ext cx="2973600" cy="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9" name="Google Shape;129;p16"/>
            <p:cNvSpPr txBox="1"/>
            <p:nvPr/>
          </p:nvSpPr>
          <p:spPr>
            <a:xfrm>
              <a:off x="4212038" y="1162588"/>
              <a:ext cx="6477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0" name="Google Shape;130;p16"/>
          <p:cNvGrpSpPr/>
          <p:nvPr/>
        </p:nvGrpSpPr>
        <p:grpSpPr>
          <a:xfrm>
            <a:off x="2553550" y="2069563"/>
            <a:ext cx="495557" cy="1404263"/>
            <a:chOff x="2553550" y="2069563"/>
            <a:chExt cx="495557" cy="1404263"/>
          </a:xfrm>
        </p:grpSpPr>
        <p:pic>
          <p:nvPicPr>
            <p:cNvPr id="131" name="Google Shape;13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53550" y="3089675"/>
              <a:ext cx="495557" cy="3841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2" name="Google Shape;132;p16"/>
            <p:cNvCxnSpPr/>
            <p:nvPr/>
          </p:nvCxnSpPr>
          <p:spPr>
            <a:xfrm>
              <a:off x="2769925" y="2069563"/>
              <a:ext cx="0" cy="8559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33" name="Google Shape;133;p16"/>
          <p:cNvCxnSpPr/>
          <p:nvPr/>
        </p:nvCxnSpPr>
        <p:spPr>
          <a:xfrm rot="10800000">
            <a:off x="6458125" y="2069563"/>
            <a:ext cx="0" cy="8085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4" name="Google Shape;134;p16"/>
          <p:cNvGrpSpPr/>
          <p:nvPr/>
        </p:nvGrpSpPr>
        <p:grpSpPr>
          <a:xfrm>
            <a:off x="3072550" y="3281738"/>
            <a:ext cx="2973600" cy="585875"/>
            <a:chOff x="3072550" y="3281738"/>
            <a:chExt cx="2973600" cy="585875"/>
          </a:xfrm>
        </p:grpSpPr>
        <p:cxnSp>
          <p:nvCxnSpPr>
            <p:cNvPr id="135" name="Google Shape;135;p16"/>
            <p:cNvCxnSpPr/>
            <p:nvPr/>
          </p:nvCxnSpPr>
          <p:spPr>
            <a:xfrm>
              <a:off x="3072550" y="3281738"/>
              <a:ext cx="2973600" cy="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6" name="Google Shape;136;p16"/>
            <p:cNvSpPr txBox="1"/>
            <p:nvPr/>
          </p:nvSpPr>
          <p:spPr>
            <a:xfrm>
              <a:off x="4235488" y="3354613"/>
              <a:ext cx="6477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endParaRPr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/>
          <p:nvPr/>
        </p:nvSpPr>
        <p:spPr>
          <a:xfrm>
            <a:off x="2737063" y="770913"/>
            <a:ext cx="3805800" cy="17709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442950" y="30287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575" y="964150"/>
            <a:ext cx="1214588" cy="3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100" y="964149"/>
            <a:ext cx="1408272" cy="3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2563" y="1440950"/>
            <a:ext cx="2315725" cy="330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2575" y="1986479"/>
            <a:ext cx="2242707" cy="330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71002" y="2841246"/>
            <a:ext cx="1411874" cy="993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7213" y="4133975"/>
            <a:ext cx="1529800" cy="11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61100" y="2841250"/>
            <a:ext cx="1400087" cy="9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311700" y="16987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Transformation from V into V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875" y="774294"/>
            <a:ext cx="3439299" cy="3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3975" y="799419"/>
            <a:ext cx="802150" cy="3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7875" y="1746096"/>
            <a:ext cx="3439300" cy="333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3975" y="1743825"/>
            <a:ext cx="971369" cy="338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18"/>
          <p:cNvCxnSpPr/>
          <p:nvPr/>
        </p:nvCxnSpPr>
        <p:spPr>
          <a:xfrm>
            <a:off x="4590850" y="1256875"/>
            <a:ext cx="0" cy="329100"/>
          </a:xfrm>
          <a:prstGeom prst="straightConnector1">
            <a:avLst/>
          </a:prstGeom>
          <a:noFill/>
          <a:ln cap="flat" cmpd="sng" w="19050">
            <a:solidFill>
              <a:srgbClr val="DD7E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8"/>
          <p:cNvSpPr txBox="1"/>
          <p:nvPr/>
        </p:nvSpPr>
        <p:spPr>
          <a:xfrm>
            <a:off x="2648900" y="2506858"/>
            <a:ext cx="411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6145388" y="2506858"/>
            <a:ext cx="6477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02350" y="4100421"/>
            <a:ext cx="411300" cy="3188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8"/>
          <p:cNvCxnSpPr>
            <a:stCxn id="162" idx="3"/>
          </p:cNvCxnSpPr>
          <p:nvPr/>
        </p:nvCxnSpPr>
        <p:spPr>
          <a:xfrm>
            <a:off x="3060200" y="2763358"/>
            <a:ext cx="2973600" cy="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8"/>
          <p:cNvSpPr txBox="1"/>
          <p:nvPr/>
        </p:nvSpPr>
        <p:spPr>
          <a:xfrm>
            <a:off x="4223138" y="2334358"/>
            <a:ext cx="6477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7" name="Google Shape;167;p18"/>
          <p:cNvCxnSpPr/>
          <p:nvPr/>
        </p:nvCxnSpPr>
        <p:spPr>
          <a:xfrm>
            <a:off x="2781025" y="3088933"/>
            <a:ext cx="0" cy="8559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8"/>
          <p:cNvCxnSpPr/>
          <p:nvPr/>
        </p:nvCxnSpPr>
        <p:spPr>
          <a:xfrm>
            <a:off x="3083650" y="4301108"/>
            <a:ext cx="2973600" cy="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8"/>
          <p:cNvCxnSpPr/>
          <p:nvPr/>
        </p:nvCxnSpPr>
        <p:spPr>
          <a:xfrm rot="10800000">
            <a:off x="6469225" y="3088933"/>
            <a:ext cx="0" cy="8085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0" name="Google Shape;17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99000" y="3869970"/>
            <a:ext cx="411300" cy="338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95650" y="4139896"/>
            <a:ext cx="679688" cy="338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18"/>
          <p:cNvGrpSpPr/>
          <p:nvPr/>
        </p:nvGrpSpPr>
        <p:grpSpPr>
          <a:xfrm>
            <a:off x="2349988" y="4504099"/>
            <a:ext cx="4509300" cy="513000"/>
            <a:chOff x="2342525" y="4474525"/>
            <a:chExt cx="4509300" cy="513000"/>
          </a:xfrm>
        </p:grpSpPr>
        <p:sp>
          <p:nvSpPr>
            <p:cNvPr id="173" name="Google Shape;173;p18"/>
            <p:cNvSpPr txBox="1"/>
            <p:nvPr/>
          </p:nvSpPr>
          <p:spPr>
            <a:xfrm>
              <a:off x="2342525" y="4474525"/>
              <a:ext cx="45093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matrix for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relative to the bases </a:t>
              </a:r>
              <a:r>
                <a:rPr lang="ko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74" name="Google Shape;174;p1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005027" y="4614709"/>
              <a:ext cx="204700" cy="232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" name="Google Shape;175;p18"/>
          <p:cNvGrpSpPr/>
          <p:nvPr/>
        </p:nvGrpSpPr>
        <p:grpSpPr>
          <a:xfrm>
            <a:off x="3843989" y="4953343"/>
            <a:ext cx="1521308" cy="513000"/>
            <a:chOff x="5672477" y="4928793"/>
            <a:chExt cx="1521308" cy="513000"/>
          </a:xfrm>
        </p:grpSpPr>
        <p:pic>
          <p:nvPicPr>
            <p:cNvPr id="176" name="Google Shape;176;p1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672477" y="5069016"/>
              <a:ext cx="204700" cy="232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18"/>
            <p:cNvSpPr txBox="1"/>
            <p:nvPr/>
          </p:nvSpPr>
          <p:spPr>
            <a:xfrm>
              <a:off x="5706984" y="4928793"/>
              <a:ext cx="14868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-matrix for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i="1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/>
          <p:nvPr/>
        </p:nvSpPr>
        <p:spPr>
          <a:xfrm>
            <a:off x="2468950" y="754375"/>
            <a:ext cx="4573200" cy="12750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442950" y="30287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2500350" y="863900"/>
            <a:ext cx="1687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ℙ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↦ ℙ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500" y="925987"/>
            <a:ext cx="2738174" cy="3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6012" y="1501125"/>
            <a:ext cx="1171981" cy="3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 txBox="1"/>
          <p:nvPr/>
        </p:nvSpPr>
        <p:spPr>
          <a:xfrm>
            <a:off x="2500345" y="2216725"/>
            <a:ext cx="1687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 = 0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3830195" y="2216725"/>
            <a:ext cx="1687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1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5235395" y="2216725"/>
            <a:ext cx="1687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2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4825" y="2840862"/>
            <a:ext cx="1183525" cy="1009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0750" y="2842700"/>
            <a:ext cx="1183516" cy="10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66668" y="2840875"/>
            <a:ext cx="1285350" cy="10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64416" y="2840866"/>
            <a:ext cx="1608969" cy="10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32435" y="4115873"/>
            <a:ext cx="2669645" cy="10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56963" y="4115874"/>
            <a:ext cx="2558795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20"/>
          <p:cNvGrpSpPr/>
          <p:nvPr/>
        </p:nvGrpSpPr>
        <p:grpSpPr>
          <a:xfrm>
            <a:off x="1831750" y="2728325"/>
            <a:ext cx="1672500" cy="1866900"/>
            <a:chOff x="1831750" y="2728325"/>
            <a:chExt cx="1672500" cy="1866900"/>
          </a:xfrm>
        </p:grpSpPr>
        <p:grpSp>
          <p:nvGrpSpPr>
            <p:cNvPr id="203" name="Google Shape;203;p20"/>
            <p:cNvGrpSpPr/>
            <p:nvPr/>
          </p:nvGrpSpPr>
          <p:grpSpPr>
            <a:xfrm>
              <a:off x="1831750" y="2728325"/>
              <a:ext cx="1672500" cy="1700400"/>
              <a:chOff x="1831750" y="2728325"/>
              <a:chExt cx="1672500" cy="1700400"/>
            </a:xfrm>
          </p:grpSpPr>
          <p:cxnSp>
            <p:nvCxnSpPr>
              <p:cNvPr id="204" name="Google Shape;204;p20"/>
              <p:cNvCxnSpPr/>
              <p:nvPr/>
            </p:nvCxnSpPr>
            <p:spPr>
              <a:xfrm rot="10800000">
                <a:off x="2399050" y="2728325"/>
                <a:ext cx="0" cy="973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9DAF8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05" name="Google Shape;205;p20"/>
              <p:cNvCxnSpPr/>
              <p:nvPr/>
            </p:nvCxnSpPr>
            <p:spPr>
              <a:xfrm>
                <a:off x="2402350" y="3701825"/>
                <a:ext cx="1101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9DAF8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06" name="Google Shape;206;p20"/>
              <p:cNvCxnSpPr/>
              <p:nvPr/>
            </p:nvCxnSpPr>
            <p:spPr>
              <a:xfrm flipH="1">
                <a:off x="1831750" y="3701825"/>
                <a:ext cx="564000" cy="726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9DAF8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07" name="Google Shape;207;p20"/>
            <p:cNvSpPr txBox="1"/>
            <p:nvPr/>
          </p:nvSpPr>
          <p:spPr>
            <a:xfrm>
              <a:off x="2378338" y="4157825"/>
              <a:ext cx="5793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>
                <a:solidFill>
                  <a:srgbClr val="FFF2CC"/>
                </a:solidFill>
              </a:endParaRPr>
            </a:p>
          </p:txBody>
        </p:sp>
      </p:grpSp>
      <p:grpSp>
        <p:nvGrpSpPr>
          <p:cNvPr id="208" name="Google Shape;208;p20"/>
          <p:cNvGrpSpPr/>
          <p:nvPr/>
        </p:nvGrpSpPr>
        <p:grpSpPr>
          <a:xfrm>
            <a:off x="5410625" y="2696925"/>
            <a:ext cx="1672500" cy="1866900"/>
            <a:chOff x="1831750" y="2728325"/>
            <a:chExt cx="1672500" cy="1866900"/>
          </a:xfrm>
        </p:grpSpPr>
        <p:grpSp>
          <p:nvGrpSpPr>
            <p:cNvPr id="209" name="Google Shape;209;p20"/>
            <p:cNvGrpSpPr/>
            <p:nvPr/>
          </p:nvGrpSpPr>
          <p:grpSpPr>
            <a:xfrm>
              <a:off x="1831750" y="2728325"/>
              <a:ext cx="1672500" cy="1700400"/>
              <a:chOff x="1831750" y="2728325"/>
              <a:chExt cx="1672500" cy="1700400"/>
            </a:xfrm>
          </p:grpSpPr>
          <p:cxnSp>
            <p:nvCxnSpPr>
              <p:cNvPr id="210" name="Google Shape;210;p20"/>
              <p:cNvCxnSpPr/>
              <p:nvPr/>
            </p:nvCxnSpPr>
            <p:spPr>
              <a:xfrm rot="10800000">
                <a:off x="2399050" y="2728325"/>
                <a:ext cx="0" cy="973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9DAF8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11" name="Google Shape;211;p20"/>
              <p:cNvCxnSpPr/>
              <p:nvPr/>
            </p:nvCxnSpPr>
            <p:spPr>
              <a:xfrm>
                <a:off x="2402350" y="3701825"/>
                <a:ext cx="1101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9DAF8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12" name="Google Shape;212;p20"/>
              <p:cNvCxnSpPr/>
              <p:nvPr/>
            </p:nvCxnSpPr>
            <p:spPr>
              <a:xfrm flipH="1">
                <a:off x="1831750" y="3701825"/>
                <a:ext cx="564000" cy="726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9DAF8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13" name="Google Shape;213;p20"/>
            <p:cNvSpPr txBox="1"/>
            <p:nvPr/>
          </p:nvSpPr>
          <p:spPr>
            <a:xfrm>
              <a:off x="2378338" y="4157825"/>
              <a:ext cx="5793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>
                <a:solidFill>
                  <a:srgbClr val="FFF2CC"/>
                </a:solidFill>
              </a:endParaRPr>
            </a:p>
          </p:txBody>
        </p:sp>
      </p:grpSp>
      <p:sp>
        <p:nvSpPr>
          <p:cNvPr id="214" name="Google Shape;214;p20"/>
          <p:cNvSpPr/>
          <p:nvPr/>
        </p:nvSpPr>
        <p:spPr>
          <a:xfrm>
            <a:off x="2970525" y="3549425"/>
            <a:ext cx="74100" cy="7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20"/>
          <p:cNvGrpSpPr/>
          <p:nvPr/>
        </p:nvGrpSpPr>
        <p:grpSpPr>
          <a:xfrm>
            <a:off x="1972981" y="1040723"/>
            <a:ext cx="2225444" cy="1067852"/>
            <a:chOff x="1972981" y="1040723"/>
            <a:chExt cx="2225444" cy="1067852"/>
          </a:xfrm>
        </p:grpSpPr>
        <p:sp>
          <p:nvSpPr>
            <p:cNvPr id="216" name="Google Shape;216;p20"/>
            <p:cNvSpPr/>
            <p:nvPr/>
          </p:nvSpPr>
          <p:spPr>
            <a:xfrm rot="384815">
              <a:off x="2015927" y="1122931"/>
              <a:ext cx="1519737" cy="854064"/>
            </a:xfrm>
            <a:custGeom>
              <a:rect b="b" l="l" r="r" t="t"/>
              <a:pathLst>
                <a:path extrusionOk="0" h="34164" w="60792">
                  <a:moveTo>
                    <a:pt x="0" y="34164"/>
                  </a:moveTo>
                  <a:lnTo>
                    <a:pt x="44715" y="32657"/>
                  </a:lnTo>
                  <a:lnTo>
                    <a:pt x="60792" y="0"/>
                  </a:lnTo>
                  <a:lnTo>
                    <a:pt x="10550" y="201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7" name="Google Shape;217;p20"/>
            <p:cNvSpPr txBox="1"/>
            <p:nvPr/>
          </p:nvSpPr>
          <p:spPr>
            <a:xfrm>
              <a:off x="2226500" y="1167838"/>
              <a:ext cx="4113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ℙ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i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2970525" y="1680850"/>
              <a:ext cx="74100" cy="7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0"/>
            <p:cNvSpPr txBox="1"/>
            <p:nvPr/>
          </p:nvSpPr>
          <p:spPr>
            <a:xfrm>
              <a:off x="2970525" y="1595575"/>
              <a:ext cx="1227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baseline="30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30000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20" name="Google Shape;220;p20"/>
          <p:cNvGrpSpPr/>
          <p:nvPr/>
        </p:nvGrpSpPr>
        <p:grpSpPr>
          <a:xfrm>
            <a:off x="5347156" y="1040713"/>
            <a:ext cx="1981469" cy="1018491"/>
            <a:chOff x="5347156" y="1040713"/>
            <a:chExt cx="1981469" cy="1018491"/>
          </a:xfrm>
        </p:grpSpPr>
        <p:sp>
          <p:nvSpPr>
            <p:cNvPr id="221" name="Google Shape;221;p20"/>
            <p:cNvSpPr/>
            <p:nvPr/>
          </p:nvSpPr>
          <p:spPr>
            <a:xfrm rot="384815">
              <a:off x="5390102" y="1122931"/>
              <a:ext cx="1519737" cy="854064"/>
            </a:xfrm>
            <a:custGeom>
              <a:rect b="b" l="l" r="r" t="t"/>
              <a:pathLst>
                <a:path extrusionOk="0" h="34164" w="60792">
                  <a:moveTo>
                    <a:pt x="0" y="34164"/>
                  </a:moveTo>
                  <a:lnTo>
                    <a:pt x="44715" y="32657"/>
                  </a:lnTo>
                  <a:lnTo>
                    <a:pt x="60792" y="0"/>
                  </a:lnTo>
                  <a:lnTo>
                    <a:pt x="10550" y="201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2" name="Google Shape;222;p20"/>
            <p:cNvSpPr txBox="1"/>
            <p:nvPr/>
          </p:nvSpPr>
          <p:spPr>
            <a:xfrm>
              <a:off x="5638350" y="1040713"/>
              <a:ext cx="4113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ℙ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i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6124879" y="1595566"/>
              <a:ext cx="74100" cy="7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0"/>
            <p:cNvSpPr txBox="1"/>
            <p:nvPr/>
          </p:nvSpPr>
          <p:spPr>
            <a:xfrm>
              <a:off x="6158025" y="1376125"/>
              <a:ext cx="11706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baseline="30000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225" name="Google Shape;2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485" y="2560150"/>
            <a:ext cx="380715" cy="855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20"/>
          <p:cNvCxnSpPr>
            <a:stCxn id="214" idx="6"/>
            <a:endCxn id="227" idx="2"/>
          </p:cNvCxnSpPr>
          <p:nvPr/>
        </p:nvCxnSpPr>
        <p:spPr>
          <a:xfrm flipH="1" rot="10800000">
            <a:off x="3044625" y="3495275"/>
            <a:ext cx="3113400" cy="91200"/>
          </a:xfrm>
          <a:prstGeom prst="straightConnector1">
            <a:avLst/>
          </a:prstGeom>
          <a:noFill/>
          <a:ln cap="flat" cmpd="sng" w="19050">
            <a:solidFill>
              <a:srgbClr val="DD7E6B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8" name="Google Shape;2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9398" y="3623525"/>
            <a:ext cx="445200" cy="324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20"/>
          <p:cNvGrpSpPr/>
          <p:nvPr/>
        </p:nvGrpSpPr>
        <p:grpSpPr>
          <a:xfrm>
            <a:off x="3058475" y="822363"/>
            <a:ext cx="3052175" cy="897162"/>
            <a:chOff x="3058475" y="822363"/>
            <a:chExt cx="3052175" cy="897162"/>
          </a:xfrm>
        </p:grpSpPr>
        <p:sp>
          <p:nvSpPr>
            <p:cNvPr id="230" name="Google Shape;230;p20"/>
            <p:cNvSpPr/>
            <p:nvPr/>
          </p:nvSpPr>
          <p:spPr>
            <a:xfrm>
              <a:off x="3058475" y="1335374"/>
              <a:ext cx="3052175" cy="384150"/>
            </a:xfrm>
            <a:custGeom>
              <a:rect b="b" l="l" r="r" t="t"/>
              <a:pathLst>
                <a:path extrusionOk="0" h="15366" w="122087">
                  <a:moveTo>
                    <a:pt x="0" y="15366"/>
                  </a:moveTo>
                  <a:cubicBezTo>
                    <a:pt x="17841" y="1349"/>
                    <a:pt x="43630" y="42"/>
                    <a:pt x="66319" y="42"/>
                  </a:cubicBezTo>
                  <a:cubicBezTo>
                    <a:pt x="85193" y="42"/>
                    <a:pt x="106383" y="-630"/>
                    <a:pt x="122087" y="9839"/>
                  </a:cubicBezTo>
                </a:path>
              </a:pathLst>
            </a:custGeom>
            <a:noFill/>
            <a:ln cap="flat" cmpd="sng" w="19050">
              <a:solidFill>
                <a:srgbClr val="DD7E6B"/>
              </a:solidFill>
              <a:prstDash val="solid"/>
              <a:round/>
              <a:headEnd len="med" w="med" type="none"/>
              <a:tailEnd len="med" w="med" type="stealth"/>
            </a:ln>
          </p:spPr>
        </p:sp>
        <p:sp>
          <p:nvSpPr>
            <p:cNvPr id="231" name="Google Shape;231;p20"/>
            <p:cNvSpPr txBox="1"/>
            <p:nvPr/>
          </p:nvSpPr>
          <p:spPr>
            <a:xfrm>
              <a:off x="4366350" y="822363"/>
              <a:ext cx="4113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i="1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32" name="Google Shape;232;p20"/>
          <p:cNvCxnSpPr>
            <a:stCxn id="218" idx="4"/>
            <a:endCxn id="214" idx="0"/>
          </p:cNvCxnSpPr>
          <p:nvPr/>
        </p:nvCxnSpPr>
        <p:spPr>
          <a:xfrm>
            <a:off x="3007575" y="1754950"/>
            <a:ext cx="0" cy="17946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33" name="Google Shape;233;p20"/>
          <p:cNvGrpSpPr/>
          <p:nvPr/>
        </p:nvGrpSpPr>
        <p:grpSpPr>
          <a:xfrm>
            <a:off x="6157954" y="1627328"/>
            <a:ext cx="573802" cy="1905000"/>
            <a:chOff x="6157954" y="1627328"/>
            <a:chExt cx="573802" cy="1905000"/>
          </a:xfrm>
        </p:grpSpPr>
        <p:sp>
          <p:nvSpPr>
            <p:cNvPr id="227" name="Google Shape;227;p20"/>
            <p:cNvSpPr/>
            <p:nvPr/>
          </p:nvSpPr>
          <p:spPr>
            <a:xfrm>
              <a:off x="6157954" y="3458228"/>
              <a:ext cx="74100" cy="7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4" name="Google Shape;234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13275" y="2610738"/>
              <a:ext cx="418481" cy="75417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5" name="Google Shape;235;p20"/>
            <p:cNvCxnSpPr>
              <a:endCxn id="227" idx="0"/>
            </p:cNvCxnSpPr>
            <p:nvPr/>
          </p:nvCxnSpPr>
          <p:spPr>
            <a:xfrm>
              <a:off x="6195004" y="1627328"/>
              <a:ext cx="0" cy="18309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311700" y="16987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Transformation on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i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1"/>
          <p:cNvSpPr txBox="1"/>
          <p:nvPr/>
        </p:nvSpPr>
        <p:spPr>
          <a:xfrm>
            <a:off x="442950" y="88307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7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Matrix Representation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3" name="Google Shape;243;p21"/>
          <p:cNvGrpSpPr/>
          <p:nvPr/>
        </p:nvGrpSpPr>
        <p:grpSpPr>
          <a:xfrm>
            <a:off x="1618963" y="1335411"/>
            <a:ext cx="5906080" cy="940240"/>
            <a:chOff x="1618950" y="1410786"/>
            <a:chExt cx="5906080" cy="940240"/>
          </a:xfrm>
        </p:grpSpPr>
        <p:grpSp>
          <p:nvGrpSpPr>
            <p:cNvPr id="244" name="Google Shape;244;p21"/>
            <p:cNvGrpSpPr/>
            <p:nvPr/>
          </p:nvGrpSpPr>
          <p:grpSpPr>
            <a:xfrm>
              <a:off x="1618950" y="1410786"/>
              <a:ext cx="5906080" cy="940240"/>
              <a:chOff x="1723500" y="866700"/>
              <a:chExt cx="5697000" cy="615300"/>
            </a:xfrm>
          </p:grpSpPr>
          <p:sp>
            <p:nvSpPr>
              <p:cNvPr id="245" name="Google Shape;245;p21"/>
              <p:cNvSpPr/>
              <p:nvPr/>
            </p:nvSpPr>
            <p:spPr>
              <a:xfrm>
                <a:off x="1723500" y="866700"/>
                <a:ext cx="5697000" cy="6153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1"/>
              <p:cNvSpPr txBox="1"/>
              <p:nvPr/>
            </p:nvSpPr>
            <p:spPr>
              <a:xfrm>
                <a:off x="1879200" y="917846"/>
                <a:ext cx="5280000" cy="51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Suppose </a:t>
                </a:r>
                <a:r>
                  <a:rPr i="1" lang="ko" sz="18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lang="ko" sz="18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</a:t>
                </a:r>
                <a:r>
                  <a:rPr i="1" lang="ko" sz="18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PDP</a:t>
                </a:r>
                <a:r>
                  <a:rPr baseline="30000" lang="ko" sz="1800">
                    <a:solidFill>
                      <a:srgbClr val="F1C23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-</a:t>
                </a:r>
                <a:r>
                  <a:rPr baseline="30000" lang="ko" sz="18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where </a:t>
                </a:r>
                <a:r>
                  <a:rPr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is a diagonal </a:t>
                </a:r>
                <a:r>
                  <a:rPr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 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× </a:t>
                </a:r>
                <a:r>
                  <a:rPr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 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matrix. If </a:t>
                </a:r>
                <a:r>
                  <a:rPr lang="ko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is the basis for 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ℝ</a:t>
                </a:r>
                <a:r>
                  <a:rPr baseline="30000"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formed from the columns of </a:t>
                </a:r>
                <a:r>
                  <a:rPr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</a:t>
                </a:r>
                <a:endParaRPr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pic>
          <p:nvPicPr>
            <p:cNvPr id="247" name="Google Shape;247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45850" y="1915500"/>
              <a:ext cx="214375" cy="243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8" name="Google Shape;248;p21"/>
          <p:cNvGrpSpPr/>
          <p:nvPr/>
        </p:nvGrpSpPr>
        <p:grpSpPr>
          <a:xfrm>
            <a:off x="1619100" y="2324462"/>
            <a:ext cx="5905800" cy="701837"/>
            <a:chOff x="1619088" y="2506587"/>
            <a:chExt cx="5905800" cy="701837"/>
          </a:xfrm>
        </p:grpSpPr>
        <p:grpSp>
          <p:nvGrpSpPr>
            <p:cNvPr id="249" name="Google Shape;249;p21"/>
            <p:cNvGrpSpPr/>
            <p:nvPr/>
          </p:nvGrpSpPr>
          <p:grpSpPr>
            <a:xfrm>
              <a:off x="1619088" y="2506587"/>
              <a:ext cx="5905800" cy="701837"/>
              <a:chOff x="1723425" y="1643350"/>
              <a:chExt cx="5905800" cy="1038067"/>
            </a:xfrm>
          </p:grpSpPr>
          <p:sp>
            <p:nvSpPr>
              <p:cNvPr id="250" name="Google Shape;250;p21"/>
              <p:cNvSpPr/>
              <p:nvPr/>
            </p:nvSpPr>
            <p:spPr>
              <a:xfrm rot="10800000">
                <a:off x="1723425" y="1643350"/>
                <a:ext cx="5905800" cy="9702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1"/>
              <p:cNvSpPr txBox="1"/>
              <p:nvPr/>
            </p:nvSpPr>
            <p:spPr>
              <a:xfrm>
                <a:off x="2027325" y="1771217"/>
                <a:ext cx="5298000" cy="91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then </a:t>
                </a:r>
                <a:r>
                  <a:rPr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is the </a:t>
                </a:r>
                <a:r>
                  <a:rPr lang="ko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-matrix for the transformation </a:t>
                </a:r>
                <a:r>
                  <a:rPr b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↦ </a:t>
                </a:r>
                <a:r>
                  <a:rPr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b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endParaRPr b="1" sz="19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pic>
          <p:nvPicPr>
            <p:cNvPr id="252" name="Google Shape;25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05169" y="2670800"/>
              <a:ext cx="214375" cy="2436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3" name="Google Shape;2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8450" y="3104925"/>
            <a:ext cx="1614926" cy="3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1513" y="3104925"/>
            <a:ext cx="1584023" cy="3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1700" y="3618038"/>
            <a:ext cx="1924432" cy="3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42650" y="3618038"/>
            <a:ext cx="814400" cy="3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41363" y="3618037"/>
            <a:ext cx="1040930" cy="3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80250" y="4131150"/>
            <a:ext cx="2926677" cy="3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40100" y="4131150"/>
            <a:ext cx="2223669" cy="3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32973" y="4659175"/>
            <a:ext cx="2507115" cy="4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054988" y="4659177"/>
            <a:ext cx="1993904" cy="37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432963" y="5137000"/>
            <a:ext cx="944050" cy="30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453901" y="5187212"/>
            <a:ext cx="465250" cy="252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