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d37b15871_0_23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d37b15871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d37b15871_0_26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d37b15871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d37b15871_0_33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d37b15871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d37b15871_0_30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d37b15871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d37b15871_0_4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d37b1587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d37b15871_0_6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d37b1587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d37b15871_0_8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d37b1587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d37b15871_0_11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d37b1587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d37b15871_0_15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d37b1587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d37b15871_0_16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d37b15871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d37b15871_0_18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d37b15871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d37b15871_0_22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d37b15871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8"/>
            <a:ext cx="4572000" cy="571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804667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53.gif"/><Relationship Id="rId10" Type="http://schemas.openxmlformats.org/officeDocument/2006/relationships/image" Target="../media/image49.gif"/><Relationship Id="rId13" Type="http://schemas.openxmlformats.org/officeDocument/2006/relationships/image" Target="../media/image57.gif"/><Relationship Id="rId12" Type="http://schemas.openxmlformats.org/officeDocument/2006/relationships/image" Target="../media/image52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7.gif"/><Relationship Id="rId4" Type="http://schemas.openxmlformats.org/officeDocument/2006/relationships/image" Target="../media/image55.gif"/><Relationship Id="rId9" Type="http://schemas.openxmlformats.org/officeDocument/2006/relationships/image" Target="../media/image59.gif"/><Relationship Id="rId15" Type="http://schemas.openxmlformats.org/officeDocument/2006/relationships/image" Target="../media/image66.gif"/><Relationship Id="rId14" Type="http://schemas.openxmlformats.org/officeDocument/2006/relationships/image" Target="../media/image54.gif"/><Relationship Id="rId16" Type="http://schemas.openxmlformats.org/officeDocument/2006/relationships/image" Target="../media/image62.gif"/><Relationship Id="rId5" Type="http://schemas.openxmlformats.org/officeDocument/2006/relationships/image" Target="../media/image51.gif"/><Relationship Id="rId6" Type="http://schemas.openxmlformats.org/officeDocument/2006/relationships/image" Target="../media/image46.gif"/><Relationship Id="rId7" Type="http://schemas.openxmlformats.org/officeDocument/2006/relationships/image" Target="../media/image48.gif"/><Relationship Id="rId8" Type="http://schemas.openxmlformats.org/officeDocument/2006/relationships/image" Target="../media/image58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QIiNsFiH8166DqFLsgIugwokF1x45GFr/view" TargetMode="External"/><Relationship Id="rId4" Type="http://schemas.openxmlformats.org/officeDocument/2006/relationships/image" Target="../media/image65.jpg"/><Relationship Id="rId5" Type="http://schemas.openxmlformats.org/officeDocument/2006/relationships/hyperlink" Target="http://drive.google.com/file/d/1mSXyCRj-IDrBv7wE1zkvgc__riT7EMD2/view" TargetMode="External"/><Relationship Id="rId6" Type="http://schemas.openxmlformats.org/officeDocument/2006/relationships/image" Target="../media/image67.jpg"/><Relationship Id="rId7" Type="http://schemas.openxmlformats.org/officeDocument/2006/relationships/image" Target="../media/image63.gif"/><Relationship Id="rId8" Type="http://schemas.openxmlformats.org/officeDocument/2006/relationships/image" Target="../media/image64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gif"/><Relationship Id="rId4" Type="http://schemas.openxmlformats.org/officeDocument/2006/relationships/image" Target="../media/image22.png"/><Relationship Id="rId5" Type="http://schemas.openxmlformats.org/officeDocument/2006/relationships/image" Target="../media/image13.gif"/><Relationship Id="rId6" Type="http://schemas.openxmlformats.org/officeDocument/2006/relationships/image" Target="../media/image5.gif"/><Relationship Id="rId7" Type="http://schemas.openxmlformats.org/officeDocument/2006/relationships/image" Target="../media/image18.gif"/><Relationship Id="rId8" Type="http://schemas.openxmlformats.org/officeDocument/2006/relationships/image" Target="../media/image4.gif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gif"/><Relationship Id="rId10" Type="http://schemas.openxmlformats.org/officeDocument/2006/relationships/image" Target="../media/image15.gif"/><Relationship Id="rId13" Type="http://schemas.openxmlformats.org/officeDocument/2006/relationships/image" Target="../media/image9.gif"/><Relationship Id="rId12" Type="http://schemas.openxmlformats.org/officeDocument/2006/relationships/image" Target="../media/image17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gif"/><Relationship Id="rId4" Type="http://schemas.openxmlformats.org/officeDocument/2006/relationships/image" Target="../media/image11.gif"/><Relationship Id="rId9" Type="http://schemas.openxmlformats.org/officeDocument/2006/relationships/image" Target="../media/image8.gif"/><Relationship Id="rId14" Type="http://schemas.openxmlformats.org/officeDocument/2006/relationships/image" Target="../media/image6.gif"/><Relationship Id="rId5" Type="http://schemas.openxmlformats.org/officeDocument/2006/relationships/image" Target="../media/image7.gif"/><Relationship Id="rId6" Type="http://schemas.openxmlformats.org/officeDocument/2006/relationships/image" Target="../media/image3.gif"/><Relationship Id="rId7" Type="http://schemas.openxmlformats.org/officeDocument/2006/relationships/image" Target="../media/image2.gif"/><Relationship Id="rId8" Type="http://schemas.openxmlformats.org/officeDocument/2006/relationships/image" Target="../media/image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image" Target="../media/image42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gif"/><Relationship Id="rId4" Type="http://schemas.openxmlformats.org/officeDocument/2006/relationships/image" Target="../media/image23.gif"/><Relationship Id="rId9" Type="http://schemas.openxmlformats.org/officeDocument/2006/relationships/image" Target="../media/image20.gif"/><Relationship Id="rId5" Type="http://schemas.openxmlformats.org/officeDocument/2006/relationships/image" Target="../media/image21.gif"/><Relationship Id="rId6" Type="http://schemas.openxmlformats.org/officeDocument/2006/relationships/image" Target="../media/image25.gif"/><Relationship Id="rId7" Type="http://schemas.openxmlformats.org/officeDocument/2006/relationships/image" Target="../media/image24.gif"/><Relationship Id="rId8" Type="http://schemas.openxmlformats.org/officeDocument/2006/relationships/image" Target="../media/image29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1.gif"/><Relationship Id="rId4" Type="http://schemas.openxmlformats.org/officeDocument/2006/relationships/image" Target="../media/image35.gif"/><Relationship Id="rId5" Type="http://schemas.openxmlformats.org/officeDocument/2006/relationships/image" Target="../media/image28.gif"/><Relationship Id="rId6" Type="http://schemas.openxmlformats.org/officeDocument/2006/relationships/image" Target="../media/image32.gif"/><Relationship Id="rId7" Type="http://schemas.openxmlformats.org/officeDocument/2006/relationships/image" Target="../media/image34.gif"/><Relationship Id="rId8" Type="http://schemas.openxmlformats.org/officeDocument/2006/relationships/image" Target="../media/image41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7.gif"/><Relationship Id="rId4" Type="http://schemas.openxmlformats.org/officeDocument/2006/relationships/image" Target="../media/image36.gif"/><Relationship Id="rId5" Type="http://schemas.openxmlformats.org/officeDocument/2006/relationships/image" Target="../media/image26.gif"/><Relationship Id="rId6" Type="http://schemas.openxmlformats.org/officeDocument/2006/relationships/image" Target="../media/image27.gif"/><Relationship Id="rId7" Type="http://schemas.openxmlformats.org/officeDocument/2006/relationships/image" Target="../media/image30.gif"/><Relationship Id="rId8" Type="http://schemas.openxmlformats.org/officeDocument/2006/relationships/image" Target="../media/image33.gif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60.gif"/><Relationship Id="rId10" Type="http://schemas.openxmlformats.org/officeDocument/2006/relationships/image" Target="../media/image56.gif"/><Relationship Id="rId12" Type="http://schemas.openxmlformats.org/officeDocument/2006/relationships/image" Target="../media/image61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3.gif"/><Relationship Id="rId4" Type="http://schemas.openxmlformats.org/officeDocument/2006/relationships/image" Target="../media/image38.gif"/><Relationship Id="rId9" Type="http://schemas.openxmlformats.org/officeDocument/2006/relationships/image" Target="../media/image44.gif"/><Relationship Id="rId5" Type="http://schemas.openxmlformats.org/officeDocument/2006/relationships/image" Target="../media/image40.gif"/><Relationship Id="rId6" Type="http://schemas.openxmlformats.org/officeDocument/2006/relationships/image" Target="../media/image39.gif"/><Relationship Id="rId7" Type="http://schemas.openxmlformats.org/officeDocument/2006/relationships/image" Target="../media/image45.gif"/><Relationship Id="rId8" Type="http://schemas.openxmlformats.org/officeDocument/2006/relationships/image" Target="../media/image50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970319"/>
            <a:ext cx="8520600" cy="28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Eigenvalues and Eigenvectors</a:t>
            </a:r>
            <a:endParaRPr sz="4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>
                <a:solidFill>
                  <a:srgbClr val="B6D7A8"/>
                </a:solidFill>
              </a:rPr>
              <a:t>4.5 Complex Eigenvalues</a:t>
            </a:r>
            <a:endParaRPr baseline="30000" i="1" sz="2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4627812"/>
            <a:ext cx="85206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800">
                <a:solidFill>
                  <a:srgbClr val="ADADAD"/>
                </a:solidFill>
              </a:rPr>
              <a:t>Bumhee Cho</a:t>
            </a:r>
            <a:endParaRPr i="1" sz="28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pSp>
        <p:nvGrpSpPr>
          <p:cNvPr id="233" name="Google Shape;233;p22"/>
          <p:cNvGrpSpPr/>
          <p:nvPr/>
        </p:nvGrpSpPr>
        <p:grpSpPr>
          <a:xfrm>
            <a:off x="2106525" y="631572"/>
            <a:ext cx="5088425" cy="2002728"/>
            <a:chOff x="2106525" y="631572"/>
            <a:chExt cx="5088425" cy="2002728"/>
          </a:xfrm>
        </p:grpSpPr>
        <p:sp>
          <p:nvSpPr>
            <p:cNvPr id="234" name="Google Shape;234;p22"/>
            <p:cNvSpPr txBox="1"/>
            <p:nvPr/>
          </p:nvSpPr>
          <p:spPr>
            <a:xfrm>
              <a:off x="2690351" y="871476"/>
              <a:ext cx="424200" cy="3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 b="1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5" name="Google Shape;235;p22"/>
            <p:cNvSpPr txBox="1"/>
            <p:nvPr/>
          </p:nvSpPr>
          <p:spPr>
            <a:xfrm>
              <a:off x="6321531" y="839201"/>
              <a:ext cx="667800" cy="3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36" name="Google Shape;236;p22"/>
            <p:cNvCxnSpPr>
              <a:stCxn id="234" idx="3"/>
            </p:cNvCxnSpPr>
            <p:nvPr/>
          </p:nvCxnSpPr>
          <p:spPr>
            <a:xfrm>
              <a:off x="3114551" y="1060926"/>
              <a:ext cx="3065700" cy="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7" name="Google Shape;237;p22"/>
            <p:cNvSpPr txBox="1"/>
            <p:nvPr/>
          </p:nvSpPr>
          <p:spPr>
            <a:xfrm>
              <a:off x="4313413" y="631572"/>
              <a:ext cx="667800" cy="3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38" name="Google Shape;238;p22"/>
            <p:cNvCxnSpPr/>
            <p:nvPr/>
          </p:nvCxnSpPr>
          <p:spPr>
            <a:xfrm>
              <a:off x="2826574" y="1301277"/>
              <a:ext cx="0" cy="6321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9" name="Google Shape;239;p22"/>
            <p:cNvCxnSpPr/>
            <p:nvPr/>
          </p:nvCxnSpPr>
          <p:spPr>
            <a:xfrm>
              <a:off x="3138584" y="2196340"/>
              <a:ext cx="3065700" cy="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40" name="Google Shape;240;p22"/>
            <p:cNvCxnSpPr/>
            <p:nvPr/>
          </p:nvCxnSpPr>
          <p:spPr>
            <a:xfrm rot="10800000">
              <a:off x="6629162" y="1301269"/>
              <a:ext cx="0" cy="5970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1" name="Google Shape;241;p22"/>
            <p:cNvSpPr txBox="1"/>
            <p:nvPr/>
          </p:nvSpPr>
          <p:spPr>
            <a:xfrm>
              <a:off x="3726096" y="2255400"/>
              <a:ext cx="1842600" cy="3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rotation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2" name="Google Shape;242;p22"/>
            <p:cNvSpPr txBox="1"/>
            <p:nvPr/>
          </p:nvSpPr>
          <p:spPr>
            <a:xfrm>
              <a:off x="2664701" y="1933376"/>
              <a:ext cx="424200" cy="3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endParaRPr b="1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3" name="Google Shape;243;p22"/>
            <p:cNvSpPr txBox="1"/>
            <p:nvPr/>
          </p:nvSpPr>
          <p:spPr>
            <a:xfrm>
              <a:off x="6346594" y="1981450"/>
              <a:ext cx="667800" cy="3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endParaRPr b="1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4" name="Google Shape;244;p22"/>
            <p:cNvSpPr txBox="1"/>
            <p:nvPr/>
          </p:nvSpPr>
          <p:spPr>
            <a:xfrm>
              <a:off x="2106525" y="1444675"/>
              <a:ext cx="667800" cy="48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baseline="30000" lang="ko" sz="1800">
                  <a:solidFill>
                    <a:srgbClr val="FFF2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baseline="30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>
                <a:solidFill>
                  <a:srgbClr val="FFF2CC"/>
                </a:solidFill>
              </a:endParaRPr>
            </a:p>
          </p:txBody>
        </p:sp>
        <p:sp>
          <p:nvSpPr>
            <p:cNvPr id="245" name="Google Shape;245;p22"/>
            <p:cNvSpPr txBox="1"/>
            <p:nvPr/>
          </p:nvSpPr>
          <p:spPr>
            <a:xfrm>
              <a:off x="6717650" y="1444675"/>
              <a:ext cx="477300" cy="48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endParaRPr>
                <a:solidFill>
                  <a:srgbClr val="FFF2CC"/>
                </a:solidFill>
              </a:endParaRPr>
            </a:p>
          </p:txBody>
        </p:sp>
      </p:grpSp>
      <p:pic>
        <p:nvPicPr>
          <p:cNvPr id="246" name="Google Shape;246;p22"/>
          <p:cNvPicPr preferRelativeResize="0"/>
          <p:nvPr/>
        </p:nvPicPr>
        <p:blipFill rotWithShape="1">
          <a:blip r:embed="rId3">
            <a:alphaModFix/>
          </a:blip>
          <a:srcRect b="0" l="0" r="0" t="1117"/>
          <a:stretch/>
        </p:blipFill>
        <p:spPr>
          <a:xfrm>
            <a:off x="3139391" y="3203247"/>
            <a:ext cx="3015874" cy="197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52" name="Google Shape;252;p23"/>
          <p:cNvSpPr txBox="1"/>
          <p:nvPr/>
        </p:nvSpPr>
        <p:spPr>
          <a:xfrm>
            <a:off x="442950" y="197275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 8</a:t>
            </a: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aseline="30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53" name="Google Shape;253;p23"/>
          <p:cNvGrpSpPr/>
          <p:nvPr/>
        </p:nvGrpSpPr>
        <p:grpSpPr>
          <a:xfrm>
            <a:off x="1618963" y="649611"/>
            <a:ext cx="5906080" cy="940240"/>
            <a:chOff x="1723500" y="866700"/>
            <a:chExt cx="5697000" cy="615300"/>
          </a:xfrm>
        </p:grpSpPr>
        <p:sp>
          <p:nvSpPr>
            <p:cNvPr id="254" name="Google Shape;254;p23"/>
            <p:cNvSpPr/>
            <p:nvPr/>
          </p:nvSpPr>
          <p:spPr>
            <a:xfrm>
              <a:off x="1723500" y="866700"/>
              <a:ext cx="5697000" cy="6153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3"/>
            <p:cNvSpPr txBox="1"/>
            <p:nvPr/>
          </p:nvSpPr>
          <p:spPr>
            <a:xfrm>
              <a:off x="1879198" y="917851"/>
              <a:ext cx="52296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Let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be a real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× 2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matrix with a complex eigenvalues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λ =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1C23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bi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(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≠ 0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 and an associated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eigenvector 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in ℂ</a:t>
              </a:r>
              <a:r>
                <a:rPr baseline="30000"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56" name="Google Shape;256;p23"/>
          <p:cNvGrpSpPr/>
          <p:nvPr/>
        </p:nvGrpSpPr>
        <p:grpSpPr>
          <a:xfrm>
            <a:off x="1627225" y="1659359"/>
            <a:ext cx="5897700" cy="966000"/>
            <a:chOff x="1627225" y="1659359"/>
            <a:chExt cx="5897700" cy="966000"/>
          </a:xfrm>
        </p:grpSpPr>
        <p:sp>
          <p:nvSpPr>
            <p:cNvPr id="257" name="Google Shape;257;p23"/>
            <p:cNvSpPr/>
            <p:nvPr/>
          </p:nvSpPr>
          <p:spPr>
            <a:xfrm rot="10800000">
              <a:off x="1627225" y="1659359"/>
              <a:ext cx="5897700" cy="966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8" name="Google Shape;258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73325" y="1922534"/>
              <a:ext cx="1117875" cy="309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11850" y="1922534"/>
              <a:ext cx="1843825" cy="393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76325" y="1749434"/>
              <a:ext cx="1327850" cy="7395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1" name="Google Shape;26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49150" y="2894030"/>
            <a:ext cx="825487" cy="236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58836" y="2894023"/>
            <a:ext cx="929461" cy="236293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3"/>
          <p:cNvSpPr txBox="1"/>
          <p:nvPr/>
        </p:nvSpPr>
        <p:spPr>
          <a:xfrm>
            <a:off x="1896750" y="2775125"/>
            <a:ext cx="37671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Im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linearly dependent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4" name="Google Shape;264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47625" y="3365000"/>
            <a:ext cx="1124113" cy="2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22875" y="3282400"/>
            <a:ext cx="1117875" cy="318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71750" y="3857775"/>
            <a:ext cx="981106" cy="27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493450" y="3803599"/>
            <a:ext cx="945175" cy="384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691875" y="3348813"/>
            <a:ext cx="945221" cy="2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888225" y="3348832"/>
            <a:ext cx="945200" cy="2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797625" y="4894550"/>
            <a:ext cx="1124125" cy="286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358078" y="4504275"/>
            <a:ext cx="4064628" cy="2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076222" y="4947873"/>
            <a:ext cx="1482600" cy="589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78" name="Google Shape;278;p24" title="4.5 12_0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550" y="2035275"/>
            <a:ext cx="3485500" cy="261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4" title="4.5 12_02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6950" y="2035275"/>
            <a:ext cx="3485500" cy="261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2549" y="756600"/>
            <a:ext cx="3485499" cy="724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86950" y="759325"/>
            <a:ext cx="3485500" cy="71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25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Char char="●"/>
            </a:pPr>
            <a:r>
              <a:rPr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 eigenvalues and eigenvectors</a:t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Char char="●"/>
            </a:pPr>
            <a:r>
              <a:rPr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Geometric interpretation</a:t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2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67774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Matrix Eigenvalue-Eigenvector Theory for ℂ</a:t>
            </a:r>
            <a:r>
              <a:rPr baseline="30000" i="1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194150" y="1305325"/>
            <a:ext cx="7557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ℝ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aseline="30000" i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3" name="Google Shape;63;p14"/>
          <p:cNvGrpSpPr/>
          <p:nvPr/>
        </p:nvGrpSpPr>
        <p:grpSpPr>
          <a:xfrm>
            <a:off x="1842450" y="2061300"/>
            <a:ext cx="5475025" cy="619500"/>
            <a:chOff x="1842450" y="2061300"/>
            <a:chExt cx="5475025" cy="619500"/>
          </a:xfrm>
        </p:grpSpPr>
        <p:sp>
          <p:nvSpPr>
            <p:cNvPr id="64" name="Google Shape;64;p14"/>
            <p:cNvSpPr/>
            <p:nvPr/>
          </p:nvSpPr>
          <p:spPr>
            <a:xfrm>
              <a:off x="1842450" y="2061300"/>
              <a:ext cx="5459100" cy="6195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 txBox="1"/>
            <p:nvPr/>
          </p:nvSpPr>
          <p:spPr>
            <a:xfrm>
              <a:off x="2121175" y="2137500"/>
              <a:ext cx="5196300" cy="46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complex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scalar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λ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satisfies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det (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1C23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λ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 = 0</a:t>
              </a:r>
              <a:endParaRPr i="1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6" name="Google Shape;66;p14"/>
          <p:cNvGrpSpPr/>
          <p:nvPr/>
        </p:nvGrpSpPr>
        <p:grpSpPr>
          <a:xfrm>
            <a:off x="1842450" y="2819600"/>
            <a:ext cx="5475025" cy="792900"/>
            <a:chOff x="1842450" y="2819600"/>
            <a:chExt cx="5475025" cy="792900"/>
          </a:xfrm>
        </p:grpSpPr>
        <p:sp>
          <p:nvSpPr>
            <p:cNvPr id="67" name="Google Shape;67;p14"/>
            <p:cNvSpPr/>
            <p:nvPr/>
          </p:nvSpPr>
          <p:spPr>
            <a:xfrm rot="10800000">
              <a:off x="1842450" y="2819600"/>
              <a:ext cx="5459100" cy="7929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 txBox="1"/>
            <p:nvPr/>
          </p:nvSpPr>
          <p:spPr>
            <a:xfrm>
              <a:off x="2121175" y="2872350"/>
              <a:ext cx="51963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and only if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there is a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nonzero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vector 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in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ℂ</a:t>
              </a:r>
              <a:r>
                <a:rPr baseline="30000"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such that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λ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 b="1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5"/>
          <p:cNvGrpSpPr/>
          <p:nvPr/>
        </p:nvGrpSpPr>
        <p:grpSpPr>
          <a:xfrm>
            <a:off x="4136875" y="2536050"/>
            <a:ext cx="1957450" cy="2408675"/>
            <a:chOff x="4136875" y="2536050"/>
            <a:chExt cx="1957450" cy="2408675"/>
          </a:xfrm>
        </p:grpSpPr>
        <p:sp>
          <p:nvSpPr>
            <p:cNvPr id="74" name="Google Shape;74;p15"/>
            <p:cNvSpPr/>
            <p:nvPr/>
          </p:nvSpPr>
          <p:spPr>
            <a:xfrm>
              <a:off x="5592725" y="3054163"/>
              <a:ext cx="501600" cy="8241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5619138" y="4120625"/>
              <a:ext cx="380700" cy="8241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4136875" y="2536050"/>
              <a:ext cx="177600" cy="2085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200900" y="2536050"/>
              <a:ext cx="296400" cy="2085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5"/>
          <p:cNvSpPr/>
          <p:nvPr/>
        </p:nvSpPr>
        <p:spPr>
          <a:xfrm>
            <a:off x="3509100" y="710536"/>
            <a:ext cx="2125800" cy="10134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442950" y="239900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</a:t>
            </a: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8848" y="830575"/>
            <a:ext cx="1346300" cy="7733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4100950" y="1860875"/>
            <a:ext cx="11442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λ</a:t>
            </a:r>
            <a:r>
              <a:rPr baseline="30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+ 1 = 0</a:t>
            </a:r>
            <a:endParaRPr/>
          </a:p>
        </p:txBody>
      </p:sp>
      <p:grpSp>
        <p:nvGrpSpPr>
          <p:cNvPr id="83" name="Google Shape;83;p15"/>
          <p:cNvGrpSpPr/>
          <p:nvPr/>
        </p:nvGrpSpPr>
        <p:grpSpPr>
          <a:xfrm>
            <a:off x="6314700" y="487150"/>
            <a:ext cx="1926426" cy="1850425"/>
            <a:chOff x="6314700" y="487150"/>
            <a:chExt cx="1926426" cy="1850425"/>
          </a:xfrm>
        </p:grpSpPr>
        <p:grpSp>
          <p:nvGrpSpPr>
            <p:cNvPr id="84" name="Google Shape;84;p15"/>
            <p:cNvGrpSpPr/>
            <p:nvPr/>
          </p:nvGrpSpPr>
          <p:grpSpPr>
            <a:xfrm>
              <a:off x="6314700" y="487150"/>
              <a:ext cx="1926426" cy="1850425"/>
              <a:chOff x="572150" y="1631450"/>
              <a:chExt cx="1926426" cy="1850425"/>
            </a:xfrm>
          </p:grpSpPr>
          <p:sp>
            <p:nvSpPr>
              <p:cNvPr id="85" name="Google Shape;85;p15"/>
              <p:cNvSpPr/>
              <p:nvPr/>
            </p:nvSpPr>
            <p:spPr>
              <a:xfrm>
                <a:off x="1091801" y="2160325"/>
                <a:ext cx="840000" cy="8400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86" name="Google Shape;86;p15"/>
              <p:cNvPicPr preferRelativeResize="0"/>
              <p:nvPr/>
            </p:nvPicPr>
            <p:blipFill rotWithShape="1">
              <a:blip r:embed="rId4">
                <a:alphaModFix/>
              </a:blip>
              <a:srcRect b="8143" l="19142" r="14824" t="7289"/>
              <a:stretch/>
            </p:blipFill>
            <p:spPr>
              <a:xfrm>
                <a:off x="572150" y="1631450"/>
                <a:ext cx="1926426" cy="185042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87" name="Google Shape;87;p15"/>
              <p:cNvCxnSpPr/>
              <p:nvPr/>
            </p:nvCxnSpPr>
            <p:spPr>
              <a:xfrm flipH="1" rot="10800000">
                <a:off x="1511750" y="2508025"/>
                <a:ext cx="399000" cy="73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F2CC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cxnSp>
            <p:nvCxnSpPr>
              <p:cNvPr id="88" name="Google Shape;88;p15"/>
              <p:cNvCxnSpPr/>
              <p:nvPr/>
            </p:nvCxnSpPr>
            <p:spPr>
              <a:xfrm rot="10800000">
                <a:off x="1433150" y="2187925"/>
                <a:ext cx="78600" cy="393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F2CC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cxnSp>
            <p:nvCxnSpPr>
              <p:cNvPr id="89" name="Google Shape;89;p15"/>
              <p:cNvCxnSpPr/>
              <p:nvPr/>
            </p:nvCxnSpPr>
            <p:spPr>
              <a:xfrm flipH="1">
                <a:off x="1123100" y="2576275"/>
                <a:ext cx="383400" cy="78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F2CC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cxnSp>
            <p:nvCxnSpPr>
              <p:cNvPr id="90" name="Google Shape;90;p15"/>
              <p:cNvCxnSpPr/>
              <p:nvPr/>
            </p:nvCxnSpPr>
            <p:spPr>
              <a:xfrm>
                <a:off x="1506500" y="2592025"/>
                <a:ext cx="84000" cy="388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F2CC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</p:grpSp>
        <p:sp>
          <p:nvSpPr>
            <p:cNvPr id="91" name="Google Shape;91;p15"/>
            <p:cNvSpPr/>
            <p:nvPr/>
          </p:nvSpPr>
          <p:spPr>
            <a:xfrm>
              <a:off x="7196575" y="955056"/>
              <a:ext cx="540650" cy="350925"/>
            </a:xfrm>
            <a:custGeom>
              <a:rect b="b" l="l" r="r" t="t"/>
              <a:pathLst>
                <a:path extrusionOk="0" h="14037" w="21626">
                  <a:moveTo>
                    <a:pt x="21626" y="14037"/>
                  </a:moveTo>
                  <a:cubicBezTo>
                    <a:pt x="15646" y="8067"/>
                    <a:pt x="7558" y="-2969"/>
                    <a:pt x="0" y="810"/>
                  </a:cubicBezTo>
                </a:path>
              </a:pathLst>
            </a:cu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triangle"/>
            </a:ln>
          </p:spPr>
        </p:sp>
      </p:grpSp>
      <p:sp>
        <p:nvSpPr>
          <p:cNvPr id="92" name="Google Shape;92;p15"/>
          <p:cNvSpPr txBox="1"/>
          <p:nvPr/>
        </p:nvSpPr>
        <p:spPr>
          <a:xfrm>
            <a:off x="3569563" y="2413825"/>
            <a:ext cx="9132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λ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i="1"/>
          </a:p>
        </p:txBody>
      </p:sp>
      <p:sp>
        <p:nvSpPr>
          <p:cNvPr id="93" name="Google Shape;93;p15"/>
          <p:cNvSpPr txBox="1"/>
          <p:nvPr/>
        </p:nvSpPr>
        <p:spPr>
          <a:xfrm>
            <a:off x="4697270" y="2413825"/>
            <a:ext cx="9132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λ = </a:t>
            </a:r>
            <a:r>
              <a:rPr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i="1"/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9675" y="3078088"/>
            <a:ext cx="2151232" cy="77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75150" y="3078088"/>
            <a:ext cx="819052" cy="77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44175" y="4146004"/>
            <a:ext cx="1989534" cy="77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55888" y="4145976"/>
            <a:ext cx="819050" cy="773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6"/>
          <p:cNvGrpSpPr/>
          <p:nvPr/>
        </p:nvGrpSpPr>
        <p:grpSpPr>
          <a:xfrm>
            <a:off x="1001113" y="1962988"/>
            <a:ext cx="6464563" cy="3086263"/>
            <a:chOff x="1001113" y="1945763"/>
            <a:chExt cx="6464563" cy="3086263"/>
          </a:xfrm>
        </p:grpSpPr>
        <p:sp>
          <p:nvSpPr>
            <p:cNvPr id="103" name="Google Shape;103;p16"/>
            <p:cNvSpPr/>
            <p:nvPr/>
          </p:nvSpPr>
          <p:spPr>
            <a:xfrm>
              <a:off x="4718975" y="1946375"/>
              <a:ext cx="1275600" cy="2757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6190075" y="1945763"/>
              <a:ext cx="1275600" cy="2757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1001113" y="4328525"/>
              <a:ext cx="966000" cy="7035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2162538" y="4328513"/>
              <a:ext cx="966000" cy="7035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6"/>
          <p:cNvSpPr/>
          <p:nvPr/>
        </p:nvSpPr>
        <p:spPr>
          <a:xfrm>
            <a:off x="3509100" y="586186"/>
            <a:ext cx="2125800" cy="10134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442950" y="87500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2</a:t>
            </a:r>
            <a:r>
              <a:rPr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3975" y="3075700"/>
            <a:ext cx="2234369" cy="27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3973" y="2720548"/>
            <a:ext cx="2234375" cy="273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8213" y="3678037"/>
            <a:ext cx="1668559" cy="27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54150" y="3552025"/>
            <a:ext cx="1398419" cy="5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76722" y="3552025"/>
            <a:ext cx="1029003" cy="5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37798" y="4338138"/>
            <a:ext cx="892625" cy="68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99238" y="4338138"/>
            <a:ext cx="892625" cy="68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55675" y="2729113"/>
            <a:ext cx="3776450" cy="660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14675" y="1963000"/>
            <a:ext cx="2750990" cy="27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753600" y="757688"/>
            <a:ext cx="1636776" cy="67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920374" y="1762313"/>
            <a:ext cx="3450387" cy="63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509100" y="4349101"/>
            <a:ext cx="4151648" cy="662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3152175" y="658975"/>
            <a:ext cx="11442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aseline="-25000"/>
          </a:p>
        </p:txBody>
      </p:sp>
      <p:sp>
        <p:nvSpPr>
          <p:cNvPr id="128" name="Google Shape;128;p17"/>
          <p:cNvSpPr txBox="1"/>
          <p:nvPr/>
        </p:nvSpPr>
        <p:spPr>
          <a:xfrm>
            <a:off x="1876625" y="658975"/>
            <a:ext cx="16536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(1,0)</a:t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4170750" y="658975"/>
            <a:ext cx="10812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-25000"/>
          </a:p>
        </p:txBody>
      </p:sp>
      <p:sp>
        <p:nvSpPr>
          <p:cNvPr id="130" name="Google Shape;130;p17"/>
          <p:cNvSpPr txBox="1"/>
          <p:nvPr/>
        </p:nvSpPr>
        <p:spPr>
          <a:xfrm>
            <a:off x="5981875" y="658975"/>
            <a:ext cx="1285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aseline="-25000"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-25000" i="1"/>
          </a:p>
        </p:txBody>
      </p:sp>
      <p:sp>
        <p:nvSpPr>
          <p:cNvPr id="131" name="Google Shape;131;p17"/>
          <p:cNvSpPr txBox="1"/>
          <p:nvPr/>
        </p:nvSpPr>
        <p:spPr>
          <a:xfrm>
            <a:off x="5099950" y="798225"/>
            <a:ext cx="7923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⋯</a:t>
            </a:r>
            <a:endParaRPr/>
          </a:p>
        </p:txBody>
      </p:sp>
      <p:pic>
        <p:nvPicPr>
          <p:cNvPr id="132" name="Google Shape;132;p17"/>
          <p:cNvPicPr preferRelativeResize="0"/>
          <p:nvPr/>
        </p:nvPicPr>
        <p:blipFill rotWithShape="1">
          <a:blip r:embed="rId3">
            <a:alphaModFix/>
          </a:blip>
          <a:srcRect b="0" l="0" r="0" t="1117"/>
          <a:stretch/>
        </p:blipFill>
        <p:spPr>
          <a:xfrm>
            <a:off x="2147075" y="1725950"/>
            <a:ext cx="4566576" cy="29951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" name="Google Shape;133;p17"/>
          <p:cNvGrpSpPr/>
          <p:nvPr/>
        </p:nvGrpSpPr>
        <p:grpSpPr>
          <a:xfrm>
            <a:off x="2273075" y="1681075"/>
            <a:ext cx="4193875" cy="3087300"/>
            <a:chOff x="2273075" y="1681075"/>
            <a:chExt cx="4193875" cy="3087300"/>
          </a:xfrm>
        </p:grpSpPr>
        <p:sp>
          <p:nvSpPr>
            <p:cNvPr id="134" name="Google Shape;134;p17"/>
            <p:cNvSpPr txBox="1"/>
            <p:nvPr/>
          </p:nvSpPr>
          <p:spPr>
            <a:xfrm>
              <a:off x="5606250" y="2735000"/>
              <a:ext cx="860700" cy="47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DD7E6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aseline="-25000" lang="ko" sz="1800">
                  <a:solidFill>
                    <a:srgbClr val="DD7E6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>
                <a:solidFill>
                  <a:srgbClr val="DD7E6B"/>
                </a:solidFill>
              </a:endParaRPr>
            </a:p>
          </p:txBody>
        </p:sp>
        <p:sp>
          <p:nvSpPr>
            <p:cNvPr id="135" name="Google Shape;135;p17"/>
            <p:cNvSpPr txBox="1"/>
            <p:nvPr/>
          </p:nvSpPr>
          <p:spPr>
            <a:xfrm>
              <a:off x="4897800" y="2184025"/>
              <a:ext cx="860700" cy="47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DD7E6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aseline="-25000" lang="ko" sz="1800">
                  <a:solidFill>
                    <a:srgbClr val="DD7E6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>
                <a:solidFill>
                  <a:srgbClr val="DD7E6B"/>
                </a:solidFill>
              </a:endParaRPr>
            </a:p>
          </p:txBody>
        </p:sp>
        <p:sp>
          <p:nvSpPr>
            <p:cNvPr id="136" name="Google Shape;136;p17"/>
            <p:cNvSpPr txBox="1"/>
            <p:nvPr/>
          </p:nvSpPr>
          <p:spPr>
            <a:xfrm>
              <a:off x="3622425" y="1681075"/>
              <a:ext cx="860700" cy="47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DD7E6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aseline="-25000" lang="ko" sz="1800">
                  <a:solidFill>
                    <a:srgbClr val="DD7E6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>
                <a:solidFill>
                  <a:srgbClr val="DD7E6B"/>
                </a:solidFill>
              </a:endParaRPr>
            </a:p>
          </p:txBody>
        </p:sp>
        <p:sp>
          <p:nvSpPr>
            <p:cNvPr id="137" name="Google Shape;137;p17"/>
            <p:cNvSpPr txBox="1"/>
            <p:nvPr/>
          </p:nvSpPr>
          <p:spPr>
            <a:xfrm>
              <a:off x="2669525" y="1725950"/>
              <a:ext cx="860700" cy="47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DD7E6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aseline="-25000" lang="ko" sz="1800">
                  <a:solidFill>
                    <a:srgbClr val="DD7E6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>
                <a:solidFill>
                  <a:srgbClr val="DD7E6B"/>
                </a:solidFill>
              </a:endParaRPr>
            </a:p>
          </p:txBody>
        </p:sp>
        <p:sp>
          <p:nvSpPr>
            <p:cNvPr id="138" name="Google Shape;138;p17"/>
            <p:cNvSpPr txBox="1"/>
            <p:nvPr/>
          </p:nvSpPr>
          <p:spPr>
            <a:xfrm>
              <a:off x="2273075" y="2258300"/>
              <a:ext cx="860700" cy="47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DD7E6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aseline="-25000" lang="ko" sz="1800">
                  <a:solidFill>
                    <a:srgbClr val="DD7E6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>
                <a:solidFill>
                  <a:srgbClr val="DD7E6B"/>
                </a:solidFill>
              </a:endParaRPr>
            </a:p>
          </p:txBody>
        </p:sp>
        <p:sp>
          <p:nvSpPr>
            <p:cNvPr id="139" name="Google Shape;139;p17"/>
            <p:cNvSpPr txBox="1"/>
            <p:nvPr/>
          </p:nvSpPr>
          <p:spPr>
            <a:xfrm>
              <a:off x="2509450" y="3248450"/>
              <a:ext cx="860700" cy="47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DD7E6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aseline="-25000" lang="ko" sz="1800">
                  <a:solidFill>
                    <a:srgbClr val="DD7E6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>
                <a:solidFill>
                  <a:srgbClr val="DD7E6B"/>
                </a:solidFill>
              </a:endParaRPr>
            </a:p>
          </p:txBody>
        </p:sp>
        <p:sp>
          <p:nvSpPr>
            <p:cNvPr id="140" name="Google Shape;140;p17"/>
            <p:cNvSpPr txBox="1"/>
            <p:nvPr/>
          </p:nvSpPr>
          <p:spPr>
            <a:xfrm>
              <a:off x="4483125" y="4291675"/>
              <a:ext cx="860700" cy="47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DD7E6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aseline="-25000" lang="ko" sz="1800">
                  <a:solidFill>
                    <a:srgbClr val="DD7E6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>
                <a:solidFill>
                  <a:srgbClr val="DD7E6B"/>
                </a:solidFill>
              </a:endParaRPr>
            </a:p>
          </p:txBody>
        </p:sp>
        <p:sp>
          <p:nvSpPr>
            <p:cNvPr id="141" name="Google Shape;141;p17"/>
            <p:cNvSpPr txBox="1"/>
            <p:nvPr/>
          </p:nvSpPr>
          <p:spPr>
            <a:xfrm>
              <a:off x="5346500" y="4198900"/>
              <a:ext cx="860700" cy="47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DD7E6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aseline="-25000" lang="ko" sz="1800">
                  <a:solidFill>
                    <a:srgbClr val="DD7E6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>
                <a:solidFill>
                  <a:srgbClr val="DD7E6B"/>
                </a:solidFill>
              </a:endParaRPr>
            </a:p>
          </p:txBody>
        </p:sp>
        <p:sp>
          <p:nvSpPr>
            <p:cNvPr id="142" name="Google Shape;142;p17"/>
            <p:cNvSpPr txBox="1"/>
            <p:nvPr/>
          </p:nvSpPr>
          <p:spPr>
            <a:xfrm>
              <a:off x="3310050" y="3913900"/>
              <a:ext cx="860700" cy="47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DD7E6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aseline="-25000" lang="ko" sz="1800">
                  <a:solidFill>
                    <a:srgbClr val="DD7E6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>
                <a:solidFill>
                  <a:srgbClr val="DD7E6B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48" name="Google Shape;148;p18"/>
          <p:cNvSpPr txBox="1"/>
          <p:nvPr/>
        </p:nvSpPr>
        <p:spPr>
          <a:xfrm>
            <a:off x="311700" y="229124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 </a:t>
            </a:r>
            <a:r>
              <a:rPr b="1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Im </a:t>
            </a:r>
            <a:r>
              <a:rPr b="1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1"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9" name="Google Shape;14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3475" y="880575"/>
            <a:ext cx="1169200" cy="111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0500" y="2114525"/>
            <a:ext cx="1042650" cy="10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3825" y="2114525"/>
            <a:ext cx="1148509" cy="10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86874" y="872598"/>
            <a:ext cx="1360746" cy="111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32951" y="2098575"/>
            <a:ext cx="1539114" cy="111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54225" y="3501611"/>
            <a:ext cx="343700" cy="38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46075" y="3469025"/>
            <a:ext cx="343700" cy="432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55875" y="4221626"/>
            <a:ext cx="5432248" cy="43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311700" y="322274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Eigenvalues and Eigenvectors of a Real Matrix That Acts on 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ℂ</a:t>
            </a:r>
            <a:r>
              <a:rPr baseline="30000" i="1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4136650" y="1611500"/>
            <a:ext cx="9816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λ in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ℂ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>
              <a:solidFill>
                <a:srgbClr val="FFF2CC"/>
              </a:solidFill>
            </a:endParaRPr>
          </a:p>
        </p:txBody>
      </p:sp>
      <p:pic>
        <p:nvPicPr>
          <p:cNvPr id="164" name="Google Shape;16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0000" y="1069875"/>
            <a:ext cx="398750" cy="34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6650" y="1069875"/>
            <a:ext cx="648289" cy="4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2850" y="1075125"/>
            <a:ext cx="621160" cy="34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21900" y="2271025"/>
            <a:ext cx="1100200" cy="314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63699" y="2817100"/>
            <a:ext cx="2616599" cy="49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74299" y="3491600"/>
            <a:ext cx="1195395" cy="49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9"/>
          <p:cNvSpPr txBox="1"/>
          <p:nvPr/>
        </p:nvSpPr>
        <p:spPr>
          <a:xfrm>
            <a:off x="1980300" y="4239650"/>
            <a:ext cx="51834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</a:t>
            </a: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real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its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 eigenvalues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occur in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conjugate pairs</a:t>
            </a:r>
            <a:endParaRPr>
              <a:solidFill>
                <a:srgbClr val="F1C23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6763" y="252150"/>
            <a:ext cx="1170475" cy="65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9963" y="1187700"/>
            <a:ext cx="3295067" cy="65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9350" y="1395550"/>
            <a:ext cx="944675" cy="23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86238" y="2123250"/>
            <a:ext cx="771531" cy="236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0" name="Google Shape;180;p20"/>
          <p:cNvGrpSpPr/>
          <p:nvPr/>
        </p:nvGrpSpPr>
        <p:grpSpPr>
          <a:xfrm>
            <a:off x="2340432" y="2960700"/>
            <a:ext cx="1549718" cy="1589575"/>
            <a:chOff x="2340432" y="2960700"/>
            <a:chExt cx="1549718" cy="1589575"/>
          </a:xfrm>
        </p:grpSpPr>
        <p:sp>
          <p:nvSpPr>
            <p:cNvPr id="181" name="Google Shape;181;p20"/>
            <p:cNvSpPr/>
            <p:nvPr/>
          </p:nvSpPr>
          <p:spPr>
            <a:xfrm flipH="1">
              <a:off x="2340432" y="3402375"/>
              <a:ext cx="1013400" cy="689100"/>
            </a:xfrm>
            <a:prstGeom prst="rtTriangl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0"/>
            <p:cNvSpPr txBox="1"/>
            <p:nvPr/>
          </p:nvSpPr>
          <p:spPr>
            <a:xfrm>
              <a:off x="2908550" y="2960700"/>
              <a:ext cx="981600" cy="55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>
                <a:solidFill>
                  <a:srgbClr val="FFF2CC"/>
                </a:solidFill>
              </a:endParaRPr>
            </a:p>
          </p:txBody>
        </p:sp>
        <p:sp>
          <p:nvSpPr>
            <p:cNvPr id="183" name="Google Shape;183;p20"/>
            <p:cNvSpPr txBox="1"/>
            <p:nvPr/>
          </p:nvSpPr>
          <p:spPr>
            <a:xfrm>
              <a:off x="2394325" y="3994975"/>
              <a:ext cx="981600" cy="55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i="1">
                <a:solidFill>
                  <a:srgbClr val="FFF2CC"/>
                </a:solidFill>
              </a:endParaRPr>
            </a:p>
          </p:txBody>
        </p:sp>
        <p:sp>
          <p:nvSpPr>
            <p:cNvPr id="184" name="Google Shape;184;p20"/>
            <p:cNvSpPr txBox="1"/>
            <p:nvPr/>
          </p:nvSpPr>
          <p:spPr>
            <a:xfrm>
              <a:off x="3375925" y="3469275"/>
              <a:ext cx="487200" cy="55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i="1">
                <a:solidFill>
                  <a:srgbClr val="FFF2CC"/>
                </a:solidFill>
              </a:endParaRPr>
            </a:p>
          </p:txBody>
        </p:sp>
      </p:grpSp>
      <p:grpSp>
        <p:nvGrpSpPr>
          <p:cNvPr id="185" name="Google Shape;185;p20"/>
          <p:cNvGrpSpPr/>
          <p:nvPr/>
        </p:nvGrpSpPr>
        <p:grpSpPr>
          <a:xfrm>
            <a:off x="2577334" y="3687100"/>
            <a:ext cx="534954" cy="437400"/>
            <a:chOff x="2577334" y="3687100"/>
            <a:chExt cx="534954" cy="437400"/>
          </a:xfrm>
        </p:grpSpPr>
        <p:sp>
          <p:nvSpPr>
            <p:cNvPr id="186" name="Google Shape;186;p20"/>
            <p:cNvSpPr txBox="1"/>
            <p:nvPr/>
          </p:nvSpPr>
          <p:spPr>
            <a:xfrm>
              <a:off x="2604088" y="3687100"/>
              <a:ext cx="5082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φ</a:t>
              </a:r>
              <a:endParaRPr i="1">
                <a:solidFill>
                  <a:srgbClr val="FFF2CC"/>
                </a:solidFill>
              </a:endParaRPr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2577334" y="3941051"/>
              <a:ext cx="32475" cy="146975"/>
            </a:xfrm>
            <a:custGeom>
              <a:rect b="b" l="l" r="r" t="t"/>
              <a:pathLst>
                <a:path extrusionOk="0" h="5879" w="1299">
                  <a:moveTo>
                    <a:pt x="1260" y="5879"/>
                  </a:moveTo>
                  <a:cubicBezTo>
                    <a:pt x="1260" y="3875"/>
                    <a:pt x="1417" y="1417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88" name="Google Shape;188;p20"/>
          <p:cNvGrpSpPr/>
          <p:nvPr/>
        </p:nvGrpSpPr>
        <p:grpSpPr>
          <a:xfrm>
            <a:off x="1123650" y="2614075"/>
            <a:ext cx="1322163" cy="1477275"/>
            <a:chOff x="1123650" y="2614075"/>
            <a:chExt cx="1322163" cy="1477275"/>
          </a:xfrm>
        </p:grpSpPr>
        <p:sp>
          <p:nvSpPr>
            <p:cNvPr id="189" name="Google Shape;189;p20"/>
            <p:cNvSpPr/>
            <p:nvPr/>
          </p:nvSpPr>
          <p:spPr>
            <a:xfrm flipH="1" rot="-5400000">
              <a:off x="1489207" y="3240100"/>
              <a:ext cx="1013400" cy="689100"/>
            </a:xfrm>
            <a:prstGeom prst="rtTriangl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0"/>
            <p:cNvSpPr txBox="1"/>
            <p:nvPr/>
          </p:nvSpPr>
          <p:spPr>
            <a:xfrm>
              <a:off x="1123650" y="2614075"/>
              <a:ext cx="981600" cy="55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i="1" lang="ko" sz="1800">
                  <a:solidFill>
                    <a:srgbClr val="FFF2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>
                <a:solidFill>
                  <a:srgbClr val="FFF2CC"/>
                </a:solidFill>
              </a:endParaRPr>
            </a:p>
          </p:txBody>
        </p:sp>
        <p:sp>
          <p:nvSpPr>
            <p:cNvPr id="191" name="Google Shape;191;p20"/>
            <p:cNvSpPr/>
            <p:nvPr/>
          </p:nvSpPr>
          <p:spPr>
            <a:xfrm rot="-5400000">
              <a:off x="2238327" y="3749195"/>
              <a:ext cx="32475" cy="146975"/>
            </a:xfrm>
            <a:custGeom>
              <a:rect b="b" l="l" r="r" t="t"/>
              <a:pathLst>
                <a:path extrusionOk="0" h="5879" w="1299">
                  <a:moveTo>
                    <a:pt x="1260" y="5879"/>
                  </a:moveTo>
                  <a:cubicBezTo>
                    <a:pt x="1260" y="3875"/>
                    <a:pt x="1417" y="1417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92" name="Google Shape;192;p20"/>
            <p:cNvSpPr txBox="1"/>
            <p:nvPr/>
          </p:nvSpPr>
          <p:spPr>
            <a:xfrm>
              <a:off x="1937613" y="3340825"/>
              <a:ext cx="5082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φ</a:t>
              </a:r>
              <a:endParaRPr i="1">
                <a:solidFill>
                  <a:srgbClr val="FFF2CC"/>
                </a:solidFill>
              </a:endParaRPr>
            </a:p>
          </p:txBody>
        </p:sp>
      </p:grpSp>
      <p:pic>
        <p:nvPicPr>
          <p:cNvPr id="193" name="Google Shape;193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2066315">
            <a:off x="2488850" y="3466563"/>
            <a:ext cx="610132" cy="23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86250" y="3385650"/>
            <a:ext cx="1295825" cy="39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5" name="Google Shape;195;p20"/>
          <p:cNvGrpSpPr/>
          <p:nvPr/>
        </p:nvGrpSpPr>
        <p:grpSpPr>
          <a:xfrm>
            <a:off x="6165025" y="2833900"/>
            <a:ext cx="1978800" cy="1907400"/>
            <a:chOff x="6165025" y="2833900"/>
            <a:chExt cx="1978800" cy="1907400"/>
          </a:xfrm>
        </p:grpSpPr>
        <p:cxnSp>
          <p:nvCxnSpPr>
            <p:cNvPr id="196" name="Google Shape;196;p20"/>
            <p:cNvCxnSpPr/>
            <p:nvPr/>
          </p:nvCxnSpPr>
          <p:spPr>
            <a:xfrm>
              <a:off x="6165025" y="4411150"/>
              <a:ext cx="1978800" cy="0"/>
            </a:xfrm>
            <a:prstGeom prst="straightConnector1">
              <a:avLst/>
            </a:prstGeom>
            <a:noFill/>
            <a:ln cap="flat" cmpd="sng" w="9525">
              <a:solidFill>
                <a:srgbClr val="C9DAF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7" name="Google Shape;197;p20"/>
            <p:cNvCxnSpPr/>
            <p:nvPr/>
          </p:nvCxnSpPr>
          <p:spPr>
            <a:xfrm rot="10800000">
              <a:off x="6463775" y="2833900"/>
              <a:ext cx="0" cy="1907400"/>
            </a:xfrm>
            <a:prstGeom prst="straightConnector1">
              <a:avLst/>
            </a:prstGeom>
            <a:noFill/>
            <a:ln cap="flat" cmpd="sng" w="9525">
              <a:solidFill>
                <a:srgbClr val="C9DAF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98" name="Google Shape;198;p20"/>
          <p:cNvGrpSpPr/>
          <p:nvPr/>
        </p:nvGrpSpPr>
        <p:grpSpPr>
          <a:xfrm>
            <a:off x="6651113" y="3833025"/>
            <a:ext cx="508200" cy="467956"/>
            <a:chOff x="6651113" y="3833025"/>
            <a:chExt cx="508200" cy="467956"/>
          </a:xfrm>
        </p:grpSpPr>
        <p:sp>
          <p:nvSpPr>
            <p:cNvPr id="199" name="Google Shape;199;p20"/>
            <p:cNvSpPr txBox="1"/>
            <p:nvPr/>
          </p:nvSpPr>
          <p:spPr>
            <a:xfrm>
              <a:off x="6651113" y="3833025"/>
              <a:ext cx="5082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φ</a:t>
              </a:r>
              <a:endParaRPr i="1">
                <a:solidFill>
                  <a:srgbClr val="FFF2CC"/>
                </a:solidFill>
              </a:endParaRPr>
            </a:p>
          </p:txBody>
        </p:sp>
        <p:sp>
          <p:nvSpPr>
            <p:cNvPr id="200" name="Google Shape;200;p20"/>
            <p:cNvSpPr/>
            <p:nvPr/>
          </p:nvSpPr>
          <p:spPr>
            <a:xfrm rot="-899960">
              <a:off x="6690580" y="4152312"/>
              <a:ext cx="32474" cy="146971"/>
            </a:xfrm>
            <a:custGeom>
              <a:rect b="b" l="l" r="r" t="t"/>
              <a:pathLst>
                <a:path extrusionOk="0" h="5879" w="1299">
                  <a:moveTo>
                    <a:pt x="1260" y="5879"/>
                  </a:moveTo>
                  <a:cubicBezTo>
                    <a:pt x="1260" y="3875"/>
                    <a:pt x="1417" y="1417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01" name="Google Shape;201;p20"/>
          <p:cNvGrpSpPr/>
          <p:nvPr/>
        </p:nvGrpSpPr>
        <p:grpSpPr>
          <a:xfrm>
            <a:off x="6469475" y="3774075"/>
            <a:ext cx="1432038" cy="636525"/>
            <a:chOff x="6469475" y="3774075"/>
            <a:chExt cx="1432038" cy="636525"/>
          </a:xfrm>
        </p:grpSpPr>
        <p:cxnSp>
          <p:nvCxnSpPr>
            <p:cNvPr id="202" name="Google Shape;202;p20"/>
            <p:cNvCxnSpPr/>
            <p:nvPr/>
          </p:nvCxnSpPr>
          <p:spPr>
            <a:xfrm flipH="1" rot="10800000">
              <a:off x="6469475" y="4030500"/>
              <a:ext cx="945000" cy="380100"/>
            </a:xfrm>
            <a:prstGeom prst="straightConnector1">
              <a:avLst/>
            </a:prstGeom>
            <a:noFill/>
            <a:ln cap="flat" cmpd="sng" w="19050">
              <a:solidFill>
                <a:srgbClr val="FFF2C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3" name="Google Shape;203;p20"/>
            <p:cNvSpPr txBox="1"/>
            <p:nvPr/>
          </p:nvSpPr>
          <p:spPr>
            <a:xfrm>
              <a:off x="7393313" y="3774075"/>
              <a:ext cx="5082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 b="1">
                <a:solidFill>
                  <a:srgbClr val="FFF2CC"/>
                </a:solidFill>
              </a:endParaRPr>
            </a:p>
          </p:txBody>
        </p:sp>
        <p:sp>
          <p:nvSpPr>
            <p:cNvPr id="204" name="Google Shape;204;p20"/>
            <p:cNvSpPr/>
            <p:nvPr/>
          </p:nvSpPr>
          <p:spPr>
            <a:xfrm>
              <a:off x="7401121" y="3993900"/>
              <a:ext cx="69300" cy="69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" name="Google Shape;205;p20"/>
          <p:cNvGrpSpPr/>
          <p:nvPr/>
        </p:nvGrpSpPr>
        <p:grpSpPr>
          <a:xfrm>
            <a:off x="6479825" y="2833900"/>
            <a:ext cx="1343238" cy="1566750"/>
            <a:chOff x="6479825" y="2833900"/>
            <a:chExt cx="1343238" cy="1566750"/>
          </a:xfrm>
        </p:grpSpPr>
        <p:cxnSp>
          <p:nvCxnSpPr>
            <p:cNvPr id="206" name="Google Shape;206;p20"/>
            <p:cNvCxnSpPr/>
            <p:nvPr/>
          </p:nvCxnSpPr>
          <p:spPr>
            <a:xfrm flipH="1" rot="10800000">
              <a:off x="6479825" y="3196150"/>
              <a:ext cx="913500" cy="1204500"/>
            </a:xfrm>
            <a:prstGeom prst="straightConnector1">
              <a:avLst/>
            </a:prstGeom>
            <a:noFill/>
            <a:ln cap="flat" cmpd="sng" w="19050">
              <a:solidFill>
                <a:srgbClr val="FFF2C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7" name="Google Shape;207;p20"/>
            <p:cNvSpPr txBox="1"/>
            <p:nvPr/>
          </p:nvSpPr>
          <p:spPr>
            <a:xfrm>
              <a:off x="7314863" y="2833900"/>
              <a:ext cx="5082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 b="1">
                <a:solidFill>
                  <a:srgbClr val="FFF2CC"/>
                </a:solidFill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7364546" y="3138475"/>
              <a:ext cx="69300" cy="69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Google Shape;209;p20"/>
          <p:cNvGrpSpPr/>
          <p:nvPr/>
        </p:nvGrpSpPr>
        <p:grpSpPr>
          <a:xfrm>
            <a:off x="1053725" y="2717850"/>
            <a:ext cx="2573400" cy="2556900"/>
            <a:chOff x="1053725" y="2717850"/>
            <a:chExt cx="2573400" cy="2556900"/>
          </a:xfrm>
        </p:grpSpPr>
        <p:cxnSp>
          <p:nvCxnSpPr>
            <p:cNvPr id="210" name="Google Shape;210;p20"/>
            <p:cNvCxnSpPr/>
            <p:nvPr/>
          </p:nvCxnSpPr>
          <p:spPr>
            <a:xfrm>
              <a:off x="1053725" y="4091349"/>
              <a:ext cx="2573400" cy="0"/>
            </a:xfrm>
            <a:prstGeom prst="straightConnector1">
              <a:avLst/>
            </a:prstGeom>
            <a:noFill/>
            <a:ln cap="flat" cmpd="sng" w="9525">
              <a:solidFill>
                <a:srgbClr val="C9DAF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1" name="Google Shape;211;p20"/>
            <p:cNvCxnSpPr/>
            <p:nvPr/>
          </p:nvCxnSpPr>
          <p:spPr>
            <a:xfrm rot="10800000">
              <a:off x="2340438" y="2717850"/>
              <a:ext cx="0" cy="2556900"/>
            </a:xfrm>
            <a:prstGeom prst="straightConnector1">
              <a:avLst/>
            </a:prstGeom>
            <a:noFill/>
            <a:ln cap="flat" cmpd="sng" w="9525">
              <a:solidFill>
                <a:srgbClr val="C9DAF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/>
          <p:nvPr/>
        </p:nvSpPr>
        <p:spPr>
          <a:xfrm>
            <a:off x="1658700" y="418300"/>
            <a:ext cx="5826600" cy="12546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18" name="Google Shape;2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738" y="678350"/>
            <a:ext cx="1923725" cy="7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5763" y="906487"/>
            <a:ext cx="1415993" cy="320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9075" y="657325"/>
            <a:ext cx="1500175" cy="7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68125" y="1993925"/>
            <a:ext cx="1783543" cy="35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86200" y="1800075"/>
            <a:ext cx="1452801" cy="7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85905" y="2985600"/>
            <a:ext cx="1186166" cy="32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20013" y="2788925"/>
            <a:ext cx="4161605" cy="7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20013" y="3658575"/>
            <a:ext cx="1528375" cy="769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07913" y="4618600"/>
            <a:ext cx="2329335" cy="76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99475" y="4828088"/>
            <a:ext cx="560125" cy="35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