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d45b2e19c_0_13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d45b2e19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d45b2e19c_0_15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d45b2e19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d45b2e19c_0_18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d45b2e19c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d45b2e19c_0_20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d45b2e19c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d45b2e19c_0_22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d45b2e19c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d45b2e19c_0_25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d45b2e19c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d45b2e19c_0_27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d45b2e19c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d45b2e19c_0_29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d45b2e19c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d45b2e19c_0_30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d45b2e19c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4d45b2e19c_0_33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4d45b2e19c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d452851d5_0_4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d452851d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4d45b2e19c_0_36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4d45b2e19c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d452851d5_0_8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d452851d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d45b2e19c_0_1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d45b2e19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d45b2e19c_0_3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d45b2e19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d45b2e19c_0_4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d45b2e19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d45b2e19c_0_7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d45b2e19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d45b2e19c_0_8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d45b2e19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d45b2e19c_0_12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d45b2e19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8"/>
            <a:ext cx="4572000" cy="571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804667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3.gif"/><Relationship Id="rId4" Type="http://schemas.openxmlformats.org/officeDocument/2006/relationships/image" Target="../media/image40.gif"/><Relationship Id="rId5" Type="http://schemas.openxmlformats.org/officeDocument/2006/relationships/image" Target="../media/image33.gif"/><Relationship Id="rId6" Type="http://schemas.openxmlformats.org/officeDocument/2006/relationships/image" Target="../media/image28.gif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41.gif"/><Relationship Id="rId10" Type="http://schemas.openxmlformats.org/officeDocument/2006/relationships/image" Target="../media/image35.gif"/><Relationship Id="rId13" Type="http://schemas.openxmlformats.org/officeDocument/2006/relationships/image" Target="../media/image39.gif"/><Relationship Id="rId12" Type="http://schemas.openxmlformats.org/officeDocument/2006/relationships/image" Target="../media/image47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gif"/><Relationship Id="rId4" Type="http://schemas.openxmlformats.org/officeDocument/2006/relationships/image" Target="../media/image23.gif"/><Relationship Id="rId9" Type="http://schemas.openxmlformats.org/officeDocument/2006/relationships/image" Target="../media/image38.gif"/><Relationship Id="rId15" Type="http://schemas.openxmlformats.org/officeDocument/2006/relationships/image" Target="../media/image46.gif"/><Relationship Id="rId14" Type="http://schemas.openxmlformats.org/officeDocument/2006/relationships/image" Target="../media/image42.gif"/><Relationship Id="rId5" Type="http://schemas.openxmlformats.org/officeDocument/2006/relationships/image" Target="../media/image31.gif"/><Relationship Id="rId6" Type="http://schemas.openxmlformats.org/officeDocument/2006/relationships/image" Target="../media/image30.gif"/><Relationship Id="rId7" Type="http://schemas.openxmlformats.org/officeDocument/2006/relationships/image" Target="../media/image29.gif"/><Relationship Id="rId8" Type="http://schemas.openxmlformats.org/officeDocument/2006/relationships/image" Target="../media/image44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0.gif"/><Relationship Id="rId4" Type="http://schemas.openxmlformats.org/officeDocument/2006/relationships/image" Target="../media/image51.gif"/><Relationship Id="rId5" Type="http://schemas.openxmlformats.org/officeDocument/2006/relationships/image" Target="../media/image49.gif"/><Relationship Id="rId6" Type="http://schemas.openxmlformats.org/officeDocument/2006/relationships/image" Target="../media/image5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gif"/><Relationship Id="rId4" Type="http://schemas.openxmlformats.org/officeDocument/2006/relationships/image" Target="../media/image1.gif"/><Relationship Id="rId5" Type="http://schemas.openxmlformats.org/officeDocument/2006/relationships/image" Target="../media/image12.gif"/><Relationship Id="rId6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gif"/><Relationship Id="rId4" Type="http://schemas.openxmlformats.org/officeDocument/2006/relationships/image" Target="../media/image8.gif"/><Relationship Id="rId5" Type="http://schemas.openxmlformats.org/officeDocument/2006/relationships/image" Target="../media/image10.gif"/><Relationship Id="rId6" Type="http://schemas.openxmlformats.org/officeDocument/2006/relationships/image" Target="../media/image13.gif"/><Relationship Id="rId7" Type="http://schemas.openxmlformats.org/officeDocument/2006/relationships/image" Target="../media/image19.gif"/><Relationship Id="rId8" Type="http://schemas.openxmlformats.org/officeDocument/2006/relationships/image" Target="../media/image5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gif"/><Relationship Id="rId4" Type="http://schemas.openxmlformats.org/officeDocument/2006/relationships/image" Target="../media/image17.gif"/><Relationship Id="rId5" Type="http://schemas.openxmlformats.org/officeDocument/2006/relationships/image" Target="../media/image3.gif"/><Relationship Id="rId6" Type="http://schemas.openxmlformats.org/officeDocument/2006/relationships/image" Target="../media/image15.gif"/><Relationship Id="rId7" Type="http://schemas.openxmlformats.org/officeDocument/2006/relationships/image" Target="../media/image16.gif"/><Relationship Id="rId8" Type="http://schemas.openxmlformats.org/officeDocument/2006/relationships/image" Target="../media/image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gif"/><Relationship Id="rId4" Type="http://schemas.openxmlformats.org/officeDocument/2006/relationships/image" Target="../media/image14.gif"/><Relationship Id="rId5" Type="http://schemas.openxmlformats.org/officeDocument/2006/relationships/image" Target="../media/image7.gif"/><Relationship Id="rId6" Type="http://schemas.openxmlformats.org/officeDocument/2006/relationships/image" Target="../media/image24.gif"/><Relationship Id="rId7" Type="http://schemas.openxmlformats.org/officeDocument/2006/relationships/image" Target="../media/image2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gif"/><Relationship Id="rId4" Type="http://schemas.openxmlformats.org/officeDocument/2006/relationships/image" Target="../media/image21.gif"/><Relationship Id="rId5" Type="http://schemas.openxmlformats.org/officeDocument/2006/relationships/image" Target="../media/image20.gif"/><Relationship Id="rId6" Type="http://schemas.openxmlformats.org/officeDocument/2006/relationships/image" Target="../media/image26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4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7.gif"/><Relationship Id="rId4" Type="http://schemas.openxmlformats.org/officeDocument/2006/relationships/image" Target="../media/image36.gif"/><Relationship Id="rId5" Type="http://schemas.openxmlformats.org/officeDocument/2006/relationships/image" Target="../media/image45.gif"/><Relationship Id="rId6" Type="http://schemas.openxmlformats.org/officeDocument/2006/relationships/image" Target="../media/image3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970319"/>
            <a:ext cx="8520600" cy="28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Orthogonality and Least Squares</a:t>
            </a:r>
            <a:endParaRPr sz="4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>
                <a:solidFill>
                  <a:srgbClr val="B6D7A8"/>
                </a:solidFill>
              </a:rPr>
              <a:t>5.1</a:t>
            </a:r>
            <a:r>
              <a:rPr lang="ko" sz="2600">
                <a:solidFill>
                  <a:srgbClr val="B6D7A8"/>
                </a:solidFill>
              </a:rPr>
              <a:t> Inner Product, Length, and Orthogonality</a:t>
            </a:r>
            <a:endParaRPr baseline="30000" i="1" sz="2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4627812"/>
            <a:ext cx="85206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800">
                <a:solidFill>
                  <a:srgbClr val="ADADAD"/>
                </a:solidFill>
              </a:rPr>
              <a:t>Bumhee Cho</a:t>
            </a:r>
            <a:endParaRPr i="1" sz="28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/>
          <p:nvPr/>
        </p:nvSpPr>
        <p:spPr>
          <a:xfrm>
            <a:off x="3242550" y="1114924"/>
            <a:ext cx="2658900" cy="11013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92" name="Google Shape;192;p22"/>
          <p:cNvSpPr txBox="1"/>
          <p:nvPr/>
        </p:nvSpPr>
        <p:spPr>
          <a:xfrm>
            <a:off x="442950" y="479300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3</a:t>
            </a: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9913" y="1243375"/>
            <a:ext cx="1344168" cy="289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8200" y="1739148"/>
            <a:ext cx="1307592" cy="289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6750" y="2684924"/>
            <a:ext cx="3270505" cy="345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99575" y="3498771"/>
            <a:ext cx="3270489" cy="393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311700" y="22859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Orthogonal Vectors</a:t>
            </a:r>
            <a:endParaRPr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9613" y="839649"/>
            <a:ext cx="1002792" cy="267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1463" y="839649"/>
            <a:ext cx="874776" cy="267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6750" y="1477600"/>
            <a:ext cx="1752600" cy="353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34575" y="2165738"/>
            <a:ext cx="2487168" cy="30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16750" y="2097218"/>
            <a:ext cx="2005584" cy="442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56775" y="2894038"/>
            <a:ext cx="2487168" cy="30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46500" y="3606138"/>
            <a:ext cx="2005584" cy="442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61013" y="4315508"/>
            <a:ext cx="1371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136222" y="4311906"/>
            <a:ext cx="746760" cy="2358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2" name="Google Shape;212;p23"/>
          <p:cNvGrpSpPr/>
          <p:nvPr/>
        </p:nvGrpSpPr>
        <p:grpSpPr>
          <a:xfrm>
            <a:off x="1491000" y="4763200"/>
            <a:ext cx="6162000" cy="604400"/>
            <a:chOff x="1491000" y="4763200"/>
            <a:chExt cx="6162000" cy="604400"/>
          </a:xfrm>
        </p:grpSpPr>
        <p:sp>
          <p:nvSpPr>
            <p:cNvPr id="213" name="Google Shape;213;p23"/>
            <p:cNvSpPr/>
            <p:nvPr/>
          </p:nvSpPr>
          <p:spPr>
            <a:xfrm>
              <a:off x="1491000" y="4763200"/>
              <a:ext cx="6162000" cy="595200"/>
            </a:xfrm>
            <a:prstGeom prst="round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3"/>
            <p:cNvSpPr txBox="1"/>
            <p:nvPr/>
          </p:nvSpPr>
          <p:spPr>
            <a:xfrm>
              <a:off x="1945100" y="4811100"/>
              <a:ext cx="5421600" cy="55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Two vectors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and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in ℝ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are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orthogonal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if 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lang="ko" sz="1800">
                  <a:solidFill>
                    <a:srgbClr val="F1C23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⋅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= 0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215" name="Google Shape;215;p2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697688" y="1483387"/>
            <a:ext cx="2118360" cy="342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911048" y="1483399"/>
            <a:ext cx="810708" cy="34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442734" y="2902111"/>
            <a:ext cx="1688592" cy="341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225375" y="2896013"/>
            <a:ext cx="1737360" cy="353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pSp>
        <p:nvGrpSpPr>
          <p:cNvPr id="224" name="Google Shape;224;p24"/>
          <p:cNvGrpSpPr/>
          <p:nvPr/>
        </p:nvGrpSpPr>
        <p:grpSpPr>
          <a:xfrm>
            <a:off x="3494900" y="2415325"/>
            <a:ext cx="999750" cy="1638600"/>
            <a:chOff x="3494900" y="2415325"/>
            <a:chExt cx="999750" cy="1638600"/>
          </a:xfrm>
        </p:grpSpPr>
        <p:cxnSp>
          <p:nvCxnSpPr>
            <p:cNvPr id="225" name="Google Shape;225;p24"/>
            <p:cNvCxnSpPr/>
            <p:nvPr/>
          </p:nvCxnSpPr>
          <p:spPr>
            <a:xfrm>
              <a:off x="3494900" y="2415325"/>
              <a:ext cx="946200" cy="1638600"/>
            </a:xfrm>
            <a:prstGeom prst="straightConnector1">
              <a:avLst/>
            </a:prstGeom>
            <a:noFill/>
            <a:ln cap="flat" cmpd="sng" w="19050">
              <a:solidFill>
                <a:srgbClr val="FFF2C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6" name="Google Shape;226;p24"/>
            <p:cNvSpPr txBox="1"/>
            <p:nvPr/>
          </p:nvSpPr>
          <p:spPr>
            <a:xfrm>
              <a:off x="3769550" y="2752525"/>
              <a:ext cx="7251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endParaRPr b="1">
                <a:solidFill>
                  <a:srgbClr val="FFF2CC"/>
                </a:solidFill>
              </a:endParaRPr>
            </a:p>
          </p:txBody>
        </p:sp>
      </p:grpSp>
      <p:grpSp>
        <p:nvGrpSpPr>
          <p:cNvPr id="227" name="Google Shape;227;p24"/>
          <p:cNvGrpSpPr/>
          <p:nvPr/>
        </p:nvGrpSpPr>
        <p:grpSpPr>
          <a:xfrm>
            <a:off x="2548700" y="776725"/>
            <a:ext cx="1113075" cy="1638600"/>
            <a:chOff x="2548700" y="776725"/>
            <a:chExt cx="1113075" cy="1638600"/>
          </a:xfrm>
        </p:grpSpPr>
        <p:cxnSp>
          <p:nvCxnSpPr>
            <p:cNvPr id="228" name="Google Shape;228;p24"/>
            <p:cNvCxnSpPr/>
            <p:nvPr/>
          </p:nvCxnSpPr>
          <p:spPr>
            <a:xfrm>
              <a:off x="2548700" y="776725"/>
              <a:ext cx="946200" cy="1638600"/>
            </a:xfrm>
            <a:prstGeom prst="straightConnector1">
              <a:avLst/>
            </a:prstGeom>
            <a:noFill/>
            <a:ln cap="flat" cmpd="sng" w="19050">
              <a:solidFill>
                <a:srgbClr val="FFF2CC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29" name="Google Shape;229;p24"/>
            <p:cNvSpPr txBox="1"/>
            <p:nvPr/>
          </p:nvSpPr>
          <p:spPr>
            <a:xfrm>
              <a:off x="2936675" y="1288050"/>
              <a:ext cx="7251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endParaRPr b="1">
                <a:solidFill>
                  <a:srgbClr val="FFF2CC"/>
                </a:solidFill>
              </a:endParaRPr>
            </a:p>
          </p:txBody>
        </p:sp>
      </p:grpSp>
      <p:grpSp>
        <p:nvGrpSpPr>
          <p:cNvPr id="230" name="Google Shape;230;p24"/>
          <p:cNvGrpSpPr/>
          <p:nvPr/>
        </p:nvGrpSpPr>
        <p:grpSpPr>
          <a:xfrm>
            <a:off x="2557075" y="329300"/>
            <a:ext cx="3455100" cy="596175"/>
            <a:chOff x="2557075" y="329300"/>
            <a:chExt cx="3455100" cy="596175"/>
          </a:xfrm>
        </p:grpSpPr>
        <p:cxnSp>
          <p:nvCxnSpPr>
            <p:cNvPr id="231" name="Google Shape;231;p24"/>
            <p:cNvCxnSpPr/>
            <p:nvPr/>
          </p:nvCxnSpPr>
          <p:spPr>
            <a:xfrm rot="10800000">
              <a:off x="2557075" y="781775"/>
              <a:ext cx="3455100" cy="143700"/>
            </a:xfrm>
            <a:prstGeom prst="straightConnector1">
              <a:avLst/>
            </a:prstGeom>
            <a:noFill/>
            <a:ln cap="flat" cmpd="sng" w="19050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2" name="Google Shape;232;p24"/>
            <p:cNvSpPr txBox="1"/>
            <p:nvPr/>
          </p:nvSpPr>
          <p:spPr>
            <a:xfrm>
              <a:off x="3709675" y="329300"/>
              <a:ext cx="106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||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lang="ko" sz="1800">
                  <a:solidFill>
                    <a:srgbClr val="FFF2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||</a:t>
              </a:r>
              <a:endParaRPr>
                <a:solidFill>
                  <a:srgbClr val="FFF2CC"/>
                </a:solidFill>
              </a:endParaRPr>
            </a:p>
          </p:txBody>
        </p:sp>
      </p:grpSp>
      <p:grpSp>
        <p:nvGrpSpPr>
          <p:cNvPr id="233" name="Google Shape;233;p24"/>
          <p:cNvGrpSpPr/>
          <p:nvPr/>
        </p:nvGrpSpPr>
        <p:grpSpPr>
          <a:xfrm>
            <a:off x="4449175" y="925475"/>
            <a:ext cx="1859075" cy="3137700"/>
            <a:chOff x="4449175" y="925475"/>
            <a:chExt cx="1859075" cy="3137700"/>
          </a:xfrm>
        </p:grpSpPr>
        <p:cxnSp>
          <p:nvCxnSpPr>
            <p:cNvPr id="234" name="Google Shape;234;p24"/>
            <p:cNvCxnSpPr/>
            <p:nvPr/>
          </p:nvCxnSpPr>
          <p:spPr>
            <a:xfrm flipH="1">
              <a:off x="4449175" y="925475"/>
              <a:ext cx="1563000" cy="3137700"/>
            </a:xfrm>
            <a:prstGeom prst="straightConnector1">
              <a:avLst/>
            </a:prstGeom>
            <a:noFill/>
            <a:ln cap="flat" cmpd="sng" w="19050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5" name="Google Shape;235;p24"/>
            <p:cNvSpPr txBox="1"/>
            <p:nvPr/>
          </p:nvSpPr>
          <p:spPr>
            <a:xfrm>
              <a:off x="5245350" y="2601525"/>
              <a:ext cx="106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||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lang="ko" sz="1800">
                  <a:solidFill>
                    <a:srgbClr val="FFF2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||</a:t>
              </a:r>
              <a:endParaRPr>
                <a:solidFill>
                  <a:srgbClr val="FFF2CC"/>
                </a:solidFill>
              </a:endParaRPr>
            </a:p>
          </p:txBody>
        </p:sp>
      </p:grpSp>
      <p:grpSp>
        <p:nvGrpSpPr>
          <p:cNvPr id="236" name="Google Shape;236;p24"/>
          <p:cNvGrpSpPr/>
          <p:nvPr/>
        </p:nvGrpSpPr>
        <p:grpSpPr>
          <a:xfrm>
            <a:off x="2761725" y="919611"/>
            <a:ext cx="3253764" cy="1838689"/>
            <a:chOff x="2761725" y="919611"/>
            <a:chExt cx="3253764" cy="1838689"/>
          </a:xfrm>
        </p:grpSpPr>
        <p:sp>
          <p:nvSpPr>
            <p:cNvPr id="237" name="Google Shape;237;p24"/>
            <p:cNvSpPr/>
            <p:nvPr/>
          </p:nvSpPr>
          <p:spPr>
            <a:xfrm>
              <a:off x="3437225" y="2350675"/>
              <a:ext cx="89700" cy="89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8" name="Google Shape;238;p24"/>
            <p:cNvCxnSpPr>
              <a:stCxn id="237" idx="7"/>
            </p:cNvCxnSpPr>
            <p:nvPr/>
          </p:nvCxnSpPr>
          <p:spPr>
            <a:xfrm flipH="1" rot="10800000">
              <a:off x="3513789" y="919611"/>
              <a:ext cx="2501700" cy="14442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9" name="Google Shape;239;p24"/>
            <p:cNvSpPr txBox="1"/>
            <p:nvPr/>
          </p:nvSpPr>
          <p:spPr>
            <a:xfrm>
              <a:off x="4695025" y="1039225"/>
              <a:ext cx="7251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endParaRPr b="1">
                <a:solidFill>
                  <a:srgbClr val="FFF2CC"/>
                </a:solidFill>
              </a:endParaRPr>
            </a:p>
          </p:txBody>
        </p:sp>
        <p:sp>
          <p:nvSpPr>
            <p:cNvPr id="240" name="Google Shape;240;p24"/>
            <p:cNvSpPr txBox="1"/>
            <p:nvPr/>
          </p:nvSpPr>
          <p:spPr>
            <a:xfrm>
              <a:off x="2761725" y="2363800"/>
              <a:ext cx="7251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b="1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41" name="Google Shape;241;p24"/>
          <p:cNvSpPr txBox="1"/>
          <p:nvPr/>
        </p:nvSpPr>
        <p:spPr>
          <a:xfrm>
            <a:off x="1945100" y="4417550"/>
            <a:ext cx="54216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zero vector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orthogonal to every vector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ℝ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24"/>
          <p:cNvSpPr txBox="1"/>
          <p:nvPr/>
        </p:nvSpPr>
        <p:spPr>
          <a:xfrm>
            <a:off x="3976200" y="4929950"/>
            <a:ext cx="1191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aseline="30000"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0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48" name="Google Shape;248;p25"/>
          <p:cNvSpPr txBox="1"/>
          <p:nvPr/>
        </p:nvSpPr>
        <p:spPr>
          <a:xfrm>
            <a:off x="442950" y="654475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 2</a:t>
            </a: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Pythagorean Theorem</a:t>
            </a:r>
            <a:endParaRPr baseline="30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49" name="Google Shape;249;p25"/>
          <p:cNvGrpSpPr/>
          <p:nvPr/>
        </p:nvGrpSpPr>
        <p:grpSpPr>
          <a:xfrm>
            <a:off x="1618950" y="1256743"/>
            <a:ext cx="5906080" cy="624899"/>
            <a:chOff x="1723500" y="866700"/>
            <a:chExt cx="5697000" cy="615300"/>
          </a:xfrm>
        </p:grpSpPr>
        <p:sp>
          <p:nvSpPr>
            <p:cNvPr id="250" name="Google Shape;250;p25"/>
            <p:cNvSpPr/>
            <p:nvPr/>
          </p:nvSpPr>
          <p:spPr>
            <a:xfrm>
              <a:off x="1723500" y="866700"/>
              <a:ext cx="5697000" cy="6153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5"/>
            <p:cNvSpPr txBox="1"/>
            <p:nvPr/>
          </p:nvSpPr>
          <p:spPr>
            <a:xfrm>
              <a:off x="1957198" y="917851"/>
              <a:ext cx="52296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Two vectors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and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are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orthogonal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and only if</a:t>
              </a:r>
              <a:endParaRPr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52" name="Google Shape;252;p25"/>
          <p:cNvGrpSpPr/>
          <p:nvPr/>
        </p:nvGrpSpPr>
        <p:grpSpPr>
          <a:xfrm>
            <a:off x="1618938" y="1996550"/>
            <a:ext cx="5906100" cy="670500"/>
            <a:chOff x="1618938" y="1996550"/>
            <a:chExt cx="5906100" cy="670500"/>
          </a:xfrm>
        </p:grpSpPr>
        <p:sp>
          <p:nvSpPr>
            <p:cNvPr id="253" name="Google Shape;253;p25"/>
            <p:cNvSpPr/>
            <p:nvPr/>
          </p:nvSpPr>
          <p:spPr>
            <a:xfrm rot="10800000">
              <a:off x="1618938" y="1996550"/>
              <a:ext cx="5906100" cy="670500"/>
            </a:xfrm>
            <a:prstGeom prst="round2SameRect">
              <a:avLst>
                <a:gd fmla="val 10176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5"/>
            <p:cNvSpPr txBox="1"/>
            <p:nvPr/>
          </p:nvSpPr>
          <p:spPr>
            <a:xfrm>
              <a:off x="3400793" y="2043800"/>
              <a:ext cx="23424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||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+ 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||</a:t>
              </a:r>
              <a:r>
                <a:rPr baseline="30000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||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||</a:t>
              </a:r>
              <a:r>
                <a:rPr baseline="30000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+ ||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||</a:t>
              </a:r>
              <a:r>
                <a:rPr baseline="30000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="1" baseline="30000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60" name="Google Shape;260;p26"/>
          <p:cNvSpPr txBox="1"/>
          <p:nvPr/>
        </p:nvSpPr>
        <p:spPr>
          <a:xfrm>
            <a:off x="311700" y="27079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Orthogonal Complements</a:t>
            </a:r>
            <a:endParaRPr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26"/>
          <p:cNvSpPr txBox="1"/>
          <p:nvPr/>
        </p:nvSpPr>
        <p:spPr>
          <a:xfrm>
            <a:off x="2348300" y="888188"/>
            <a:ext cx="48903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</a:t>
            </a:r>
            <a:r>
              <a:rPr i="1"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 a plane through the origin in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ℝ</a:t>
            </a:r>
            <a:r>
              <a:rPr baseline="30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2" name="Google Shape;262;p26"/>
          <p:cNvCxnSpPr/>
          <p:nvPr/>
        </p:nvCxnSpPr>
        <p:spPr>
          <a:xfrm rot="10800000">
            <a:off x="435025" y="1352975"/>
            <a:ext cx="941700" cy="2523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26"/>
          <p:cNvSpPr/>
          <p:nvPr/>
        </p:nvSpPr>
        <p:spPr>
          <a:xfrm>
            <a:off x="729025" y="664375"/>
            <a:ext cx="1163250" cy="2104600"/>
          </a:xfrm>
          <a:custGeom>
            <a:rect b="b" l="l" r="r" t="t"/>
            <a:pathLst>
              <a:path extrusionOk="0" h="84184" w="46530">
                <a:moveTo>
                  <a:pt x="1200" y="13910"/>
                </a:moveTo>
                <a:lnTo>
                  <a:pt x="0" y="84184"/>
                </a:lnTo>
                <a:lnTo>
                  <a:pt x="44132" y="60920"/>
                </a:lnTo>
                <a:lnTo>
                  <a:pt x="46530" y="0"/>
                </a:lnTo>
                <a:close/>
              </a:path>
            </a:pathLst>
          </a:custGeom>
          <a:solidFill>
            <a:srgbClr val="000000">
              <a:alpha val="384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64" name="Google Shape;264;p26"/>
          <p:cNvCxnSpPr/>
          <p:nvPr/>
        </p:nvCxnSpPr>
        <p:spPr>
          <a:xfrm>
            <a:off x="1376600" y="1605750"/>
            <a:ext cx="805500" cy="2160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Google Shape;265;p26"/>
          <p:cNvSpPr txBox="1"/>
          <p:nvPr/>
        </p:nvSpPr>
        <p:spPr>
          <a:xfrm>
            <a:off x="1109275" y="1605750"/>
            <a:ext cx="3117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26"/>
          <p:cNvSpPr txBox="1"/>
          <p:nvPr/>
        </p:nvSpPr>
        <p:spPr>
          <a:xfrm rot="-985799">
            <a:off x="729022" y="2172966"/>
            <a:ext cx="311833" cy="5564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i="1" sz="1800">
              <a:solidFill>
                <a:srgbClr val="DD7E6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26"/>
          <p:cNvSpPr txBox="1"/>
          <p:nvPr/>
        </p:nvSpPr>
        <p:spPr>
          <a:xfrm>
            <a:off x="2036600" y="1319075"/>
            <a:ext cx="3117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i="1" sz="1800">
              <a:solidFill>
                <a:srgbClr val="DD7E6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68" name="Google Shape;268;p26"/>
          <p:cNvGrpSpPr/>
          <p:nvPr/>
        </p:nvGrpSpPr>
        <p:grpSpPr>
          <a:xfrm>
            <a:off x="1319413" y="803775"/>
            <a:ext cx="405499" cy="801975"/>
            <a:chOff x="1319413" y="803775"/>
            <a:chExt cx="405499" cy="801975"/>
          </a:xfrm>
        </p:grpSpPr>
        <p:cxnSp>
          <p:nvCxnSpPr>
            <p:cNvPr id="269" name="Google Shape;269;p26"/>
            <p:cNvCxnSpPr/>
            <p:nvPr/>
          </p:nvCxnSpPr>
          <p:spPr>
            <a:xfrm flipH="1" rot="10800000">
              <a:off x="1376600" y="1126050"/>
              <a:ext cx="311700" cy="4797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0" name="Google Shape;270;p26"/>
            <p:cNvSpPr txBox="1"/>
            <p:nvPr/>
          </p:nvSpPr>
          <p:spPr>
            <a:xfrm>
              <a:off x="1319413" y="803775"/>
              <a:ext cx="311700" cy="55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endParaRPr b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1670312" y="1090075"/>
              <a:ext cx="54600" cy="54600"/>
            </a:xfrm>
            <a:prstGeom prst="ellipse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Google Shape;272;p26"/>
          <p:cNvSpPr txBox="1"/>
          <p:nvPr/>
        </p:nvSpPr>
        <p:spPr>
          <a:xfrm>
            <a:off x="2832433" y="1453338"/>
            <a:ext cx="57099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</a:t>
            </a:r>
            <a:r>
              <a:rPr i="1"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 the line through the origin and perpendicular to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i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73" name="Google Shape;273;p26"/>
          <p:cNvGrpSpPr/>
          <p:nvPr/>
        </p:nvGrpSpPr>
        <p:grpSpPr>
          <a:xfrm>
            <a:off x="1778675" y="1735671"/>
            <a:ext cx="311700" cy="450954"/>
            <a:chOff x="1778675" y="1735671"/>
            <a:chExt cx="311700" cy="450954"/>
          </a:xfrm>
        </p:grpSpPr>
        <p:sp>
          <p:nvSpPr>
            <p:cNvPr id="274" name="Google Shape;274;p26"/>
            <p:cNvSpPr/>
            <p:nvPr/>
          </p:nvSpPr>
          <p:spPr>
            <a:xfrm>
              <a:off x="1930633" y="1735671"/>
              <a:ext cx="54600" cy="54600"/>
            </a:xfrm>
            <a:prstGeom prst="ellipse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6"/>
            <p:cNvSpPr txBox="1"/>
            <p:nvPr/>
          </p:nvSpPr>
          <p:spPr>
            <a:xfrm>
              <a:off x="1778675" y="1805625"/>
              <a:ext cx="3117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z</a:t>
              </a:r>
              <a:endParaRPr b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76" name="Google Shape;276;p26"/>
          <p:cNvGrpSpPr/>
          <p:nvPr/>
        </p:nvGrpSpPr>
        <p:grpSpPr>
          <a:xfrm>
            <a:off x="1481025" y="1455850"/>
            <a:ext cx="154500" cy="185975"/>
            <a:chOff x="1481025" y="1455850"/>
            <a:chExt cx="154500" cy="185975"/>
          </a:xfrm>
        </p:grpSpPr>
        <p:cxnSp>
          <p:nvCxnSpPr>
            <p:cNvPr id="277" name="Google Shape;277;p26"/>
            <p:cNvCxnSpPr/>
            <p:nvPr/>
          </p:nvCxnSpPr>
          <p:spPr>
            <a:xfrm>
              <a:off x="1481025" y="1455850"/>
              <a:ext cx="154500" cy="41400"/>
            </a:xfrm>
            <a:prstGeom prst="straightConnector1">
              <a:avLst/>
            </a:prstGeom>
            <a:noFill/>
            <a:ln cap="flat" cmpd="sng" w="9525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26"/>
            <p:cNvCxnSpPr/>
            <p:nvPr/>
          </p:nvCxnSpPr>
          <p:spPr>
            <a:xfrm flipH="1">
              <a:off x="1528925" y="1491825"/>
              <a:ext cx="102000" cy="150000"/>
            </a:xfrm>
            <a:prstGeom prst="straightConnector1">
              <a:avLst/>
            </a:prstGeom>
            <a:noFill/>
            <a:ln cap="flat" cmpd="sng" w="9525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9" name="Google Shape;279;p26"/>
          <p:cNvSpPr txBox="1"/>
          <p:nvPr/>
        </p:nvSpPr>
        <p:spPr>
          <a:xfrm>
            <a:off x="4860125" y="1909375"/>
            <a:ext cx="1654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z⋅w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80" name="Google Shape;280;p26"/>
          <p:cNvGrpSpPr/>
          <p:nvPr/>
        </p:nvGrpSpPr>
        <p:grpSpPr>
          <a:xfrm>
            <a:off x="2722400" y="2559650"/>
            <a:ext cx="5685900" cy="760075"/>
            <a:chOff x="2722400" y="2559650"/>
            <a:chExt cx="5685900" cy="760075"/>
          </a:xfrm>
        </p:grpSpPr>
        <p:sp>
          <p:nvSpPr>
            <p:cNvPr id="281" name="Google Shape;281;p26"/>
            <p:cNvSpPr/>
            <p:nvPr/>
          </p:nvSpPr>
          <p:spPr>
            <a:xfrm>
              <a:off x="2722400" y="2612325"/>
              <a:ext cx="5685900" cy="707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2854550" y="2559650"/>
              <a:ext cx="5421600" cy="64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a vector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z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orthogonal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every vector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in a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subspace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of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ℝ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83" name="Google Shape;283;p26"/>
          <p:cNvGrpSpPr/>
          <p:nvPr/>
        </p:nvGrpSpPr>
        <p:grpSpPr>
          <a:xfrm>
            <a:off x="2722400" y="3395313"/>
            <a:ext cx="5685900" cy="549900"/>
            <a:chOff x="2722400" y="3395313"/>
            <a:chExt cx="5685900" cy="549900"/>
          </a:xfrm>
        </p:grpSpPr>
        <p:sp>
          <p:nvSpPr>
            <p:cNvPr id="284" name="Google Shape;284;p26"/>
            <p:cNvSpPr/>
            <p:nvPr/>
          </p:nvSpPr>
          <p:spPr>
            <a:xfrm rot="10800000">
              <a:off x="2722400" y="3395313"/>
              <a:ext cx="5685900" cy="5499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6"/>
            <p:cNvSpPr txBox="1"/>
            <p:nvPr/>
          </p:nvSpPr>
          <p:spPr>
            <a:xfrm>
              <a:off x="2902525" y="3439338"/>
              <a:ext cx="5421600" cy="47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then,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z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said to be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orthogonal to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endParaRPr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86" name="Google Shape;286;p26"/>
          <p:cNvGrpSpPr/>
          <p:nvPr/>
        </p:nvGrpSpPr>
        <p:grpSpPr>
          <a:xfrm>
            <a:off x="2722400" y="4196350"/>
            <a:ext cx="5685900" cy="851700"/>
            <a:chOff x="2722400" y="4196350"/>
            <a:chExt cx="5685900" cy="851700"/>
          </a:xfrm>
        </p:grpSpPr>
        <p:sp>
          <p:nvSpPr>
            <p:cNvPr id="287" name="Google Shape;287;p26"/>
            <p:cNvSpPr/>
            <p:nvPr/>
          </p:nvSpPr>
          <p:spPr>
            <a:xfrm>
              <a:off x="2722400" y="4196350"/>
              <a:ext cx="5685900" cy="851700"/>
            </a:xfrm>
            <a:prstGeom prst="roundRect">
              <a:avLst>
                <a:gd fmla="val 10061" name="adj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6"/>
            <p:cNvSpPr txBox="1"/>
            <p:nvPr/>
          </p:nvSpPr>
          <p:spPr>
            <a:xfrm>
              <a:off x="2854550" y="4196362"/>
              <a:ext cx="5421600" cy="7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set of all vectors 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z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that are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orthogonal to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called the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orthogonal complement of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and denoted by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baseline="30000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⊥</a:t>
              </a:r>
              <a:endParaRPr baseline="30000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89" name="Google Shape;289;p26"/>
          <p:cNvSpPr txBox="1"/>
          <p:nvPr/>
        </p:nvSpPr>
        <p:spPr>
          <a:xfrm>
            <a:off x="616725" y="3297125"/>
            <a:ext cx="10188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⊥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290" name="Google Shape;290;p26"/>
          <p:cNvSpPr txBox="1"/>
          <p:nvPr/>
        </p:nvSpPr>
        <p:spPr>
          <a:xfrm>
            <a:off x="616725" y="3984200"/>
            <a:ext cx="10188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aseline="30000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⊥</a:t>
            </a:r>
            <a:endParaRPr>
              <a:solidFill>
                <a:srgbClr val="F1C23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96" name="Google Shape;296;p27"/>
          <p:cNvSpPr txBox="1"/>
          <p:nvPr/>
        </p:nvSpPr>
        <p:spPr>
          <a:xfrm>
            <a:off x="1352550" y="446100"/>
            <a:ext cx="6458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4</a:t>
            </a: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27"/>
          <p:cNvSpPr/>
          <p:nvPr/>
        </p:nvSpPr>
        <p:spPr>
          <a:xfrm>
            <a:off x="2125350" y="947700"/>
            <a:ext cx="5685900" cy="836100"/>
          </a:xfrm>
          <a:prstGeom prst="snip1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7"/>
          <p:cNvSpPr txBox="1"/>
          <p:nvPr/>
        </p:nvSpPr>
        <p:spPr>
          <a:xfrm>
            <a:off x="2257488" y="973800"/>
            <a:ext cx="54216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a vector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orthogonal to vectors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Show that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orthogonal to the vector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27"/>
          <p:cNvSpPr/>
          <p:nvPr/>
        </p:nvSpPr>
        <p:spPr>
          <a:xfrm>
            <a:off x="1332750" y="947700"/>
            <a:ext cx="792600" cy="836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CFE2F3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b="1" sz="3000">
              <a:solidFill>
                <a:srgbClr val="CFE2F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00" name="Google Shape;3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288" y="1783800"/>
            <a:ext cx="525525" cy="9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7"/>
          <p:cNvSpPr txBox="1"/>
          <p:nvPr/>
        </p:nvSpPr>
        <p:spPr>
          <a:xfrm>
            <a:off x="3754650" y="2182075"/>
            <a:ext cx="1654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⋅u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27"/>
          <p:cNvSpPr txBox="1"/>
          <p:nvPr/>
        </p:nvSpPr>
        <p:spPr>
          <a:xfrm>
            <a:off x="3754650" y="2781225"/>
            <a:ext cx="1654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y⋅v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27"/>
          <p:cNvSpPr txBox="1"/>
          <p:nvPr/>
        </p:nvSpPr>
        <p:spPr>
          <a:xfrm>
            <a:off x="3107700" y="3380375"/>
            <a:ext cx="2948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y⋅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y⋅v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y⋅u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27"/>
          <p:cNvSpPr/>
          <p:nvPr/>
        </p:nvSpPr>
        <p:spPr>
          <a:xfrm>
            <a:off x="1332750" y="947700"/>
            <a:ext cx="792600" cy="836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b="1" sz="3000">
              <a:solidFill>
                <a:srgbClr val="CC412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10" name="Google Shape;310;p28"/>
          <p:cNvSpPr txBox="1"/>
          <p:nvPr/>
        </p:nvSpPr>
        <p:spPr>
          <a:xfrm>
            <a:off x="1352550" y="446100"/>
            <a:ext cx="6458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5</a:t>
            </a: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28"/>
          <p:cNvSpPr/>
          <p:nvPr/>
        </p:nvSpPr>
        <p:spPr>
          <a:xfrm>
            <a:off x="2125350" y="947700"/>
            <a:ext cx="5685900" cy="836100"/>
          </a:xfrm>
          <a:prstGeom prst="snip1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8"/>
          <p:cNvSpPr txBox="1"/>
          <p:nvPr/>
        </p:nvSpPr>
        <p:spPr>
          <a:xfrm>
            <a:off x="2257488" y="973800"/>
            <a:ext cx="54216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a vector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orthogonal to vectors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Show that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orthogonal to every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Span {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p28"/>
          <p:cNvSpPr/>
          <p:nvPr/>
        </p:nvSpPr>
        <p:spPr>
          <a:xfrm>
            <a:off x="1332750" y="947700"/>
            <a:ext cx="792600" cy="836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CFE2F3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b="1" sz="3000">
              <a:solidFill>
                <a:srgbClr val="CFE2F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14" name="Google Shape;3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288" y="1829125"/>
            <a:ext cx="525525" cy="9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8"/>
          <p:cNvSpPr txBox="1"/>
          <p:nvPr/>
        </p:nvSpPr>
        <p:spPr>
          <a:xfrm>
            <a:off x="3171000" y="2205525"/>
            <a:ext cx="28020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1"/>
          </a:p>
        </p:txBody>
      </p:sp>
      <p:sp>
        <p:nvSpPr>
          <p:cNvPr id="316" name="Google Shape;316;p28"/>
          <p:cNvSpPr txBox="1"/>
          <p:nvPr/>
        </p:nvSpPr>
        <p:spPr>
          <a:xfrm>
            <a:off x="3180900" y="2993900"/>
            <a:ext cx="28020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⋅y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⋅y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28"/>
          <p:cNvSpPr txBox="1"/>
          <p:nvPr/>
        </p:nvSpPr>
        <p:spPr>
          <a:xfrm>
            <a:off x="3418400" y="3637050"/>
            <a:ext cx="28020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⋅y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⋅y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28"/>
          <p:cNvSpPr txBox="1"/>
          <p:nvPr/>
        </p:nvSpPr>
        <p:spPr>
          <a:xfrm>
            <a:off x="2942675" y="4280200"/>
            <a:ext cx="28020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28"/>
          <p:cNvSpPr/>
          <p:nvPr/>
        </p:nvSpPr>
        <p:spPr>
          <a:xfrm>
            <a:off x="1332750" y="947700"/>
            <a:ext cx="792600" cy="836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b="1" sz="3000">
              <a:solidFill>
                <a:srgbClr val="CC412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25" name="Google Shape;325;p29"/>
          <p:cNvSpPr txBox="1"/>
          <p:nvPr/>
        </p:nvSpPr>
        <p:spPr>
          <a:xfrm>
            <a:off x="1352550" y="446100"/>
            <a:ext cx="6458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6</a:t>
            </a: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29"/>
          <p:cNvSpPr/>
          <p:nvPr/>
        </p:nvSpPr>
        <p:spPr>
          <a:xfrm>
            <a:off x="2125350" y="947700"/>
            <a:ext cx="5685900" cy="836100"/>
          </a:xfrm>
          <a:prstGeom prst="snip1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9"/>
          <p:cNvSpPr txBox="1"/>
          <p:nvPr/>
        </p:nvSpPr>
        <p:spPr>
          <a:xfrm>
            <a:off x="2257488" y="973800"/>
            <a:ext cx="54216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Span {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 ,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}. Show that if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orthogonal to each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then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orthogonal to every vector in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29"/>
          <p:cNvSpPr/>
          <p:nvPr/>
        </p:nvSpPr>
        <p:spPr>
          <a:xfrm>
            <a:off x="1332750" y="947700"/>
            <a:ext cx="792600" cy="836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CFE2F3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b="1" sz="3000">
              <a:solidFill>
                <a:srgbClr val="CFE2F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29" name="Google Shape;3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288" y="1875575"/>
            <a:ext cx="525525" cy="9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9"/>
          <p:cNvSpPr txBox="1"/>
          <p:nvPr/>
        </p:nvSpPr>
        <p:spPr>
          <a:xfrm>
            <a:off x="3433400" y="2289700"/>
            <a:ext cx="28020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⋅v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0,      for 1≤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≤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29"/>
          <p:cNvSpPr txBox="1"/>
          <p:nvPr/>
        </p:nvSpPr>
        <p:spPr>
          <a:xfrm>
            <a:off x="3433400" y="2947075"/>
            <a:ext cx="28020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⋯ +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29"/>
          <p:cNvSpPr txBox="1"/>
          <p:nvPr/>
        </p:nvSpPr>
        <p:spPr>
          <a:xfrm>
            <a:off x="3535750" y="3621275"/>
            <a:ext cx="28020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w⋅x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⋅x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⋯ +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⋅x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29"/>
          <p:cNvSpPr txBox="1"/>
          <p:nvPr/>
        </p:nvSpPr>
        <p:spPr>
          <a:xfrm>
            <a:off x="2936975" y="4070150"/>
            <a:ext cx="28020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29"/>
          <p:cNvSpPr/>
          <p:nvPr/>
        </p:nvSpPr>
        <p:spPr>
          <a:xfrm>
            <a:off x="1332750" y="947700"/>
            <a:ext cx="792600" cy="836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b="1" sz="3000">
              <a:solidFill>
                <a:srgbClr val="CC412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0"/>
          <p:cNvSpPr/>
          <p:nvPr/>
        </p:nvSpPr>
        <p:spPr>
          <a:xfrm>
            <a:off x="7351225" y="2180600"/>
            <a:ext cx="1555500" cy="1597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41" name="Google Shape;341;p30"/>
          <p:cNvSpPr txBox="1"/>
          <p:nvPr/>
        </p:nvSpPr>
        <p:spPr>
          <a:xfrm>
            <a:off x="1352550" y="446100"/>
            <a:ext cx="6458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7</a:t>
            </a: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30"/>
          <p:cNvSpPr/>
          <p:nvPr/>
        </p:nvSpPr>
        <p:spPr>
          <a:xfrm>
            <a:off x="1989600" y="937700"/>
            <a:ext cx="5977200" cy="836100"/>
          </a:xfrm>
          <a:prstGeom prst="snip1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0"/>
          <p:cNvSpPr txBox="1"/>
          <p:nvPr/>
        </p:nvSpPr>
        <p:spPr>
          <a:xfrm>
            <a:off x="2121750" y="963800"/>
            <a:ext cx="56898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 a subspace of ℝ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let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⊥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 the set of all vectors orthogonal to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Show that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⊥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subspace of ℝ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30"/>
          <p:cNvSpPr/>
          <p:nvPr/>
        </p:nvSpPr>
        <p:spPr>
          <a:xfrm>
            <a:off x="1197000" y="937700"/>
            <a:ext cx="792600" cy="836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CFE2F3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b="1" sz="3000">
              <a:solidFill>
                <a:srgbClr val="CFE2F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5" name="Google Shape;345;p30"/>
          <p:cNvSpPr txBox="1"/>
          <p:nvPr/>
        </p:nvSpPr>
        <p:spPr>
          <a:xfrm>
            <a:off x="3632825" y="1978300"/>
            <a:ext cx="13197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⊥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30"/>
          <p:cNvSpPr txBox="1"/>
          <p:nvPr/>
        </p:nvSpPr>
        <p:spPr>
          <a:xfrm>
            <a:off x="2406563" y="1978288"/>
            <a:ext cx="10131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30"/>
          <p:cNvSpPr txBox="1"/>
          <p:nvPr/>
        </p:nvSpPr>
        <p:spPr>
          <a:xfrm>
            <a:off x="5165678" y="1978300"/>
            <a:ext cx="7584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p30"/>
          <p:cNvSpPr txBox="1"/>
          <p:nvPr/>
        </p:nvSpPr>
        <p:spPr>
          <a:xfrm>
            <a:off x="2488863" y="2585700"/>
            <a:ext cx="43413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u⋅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u⋅z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p30"/>
          <p:cNvSpPr txBox="1"/>
          <p:nvPr/>
        </p:nvSpPr>
        <p:spPr>
          <a:xfrm>
            <a:off x="5623038" y="1978288"/>
            <a:ext cx="829200" cy="47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⊥</a:t>
            </a:r>
            <a:endParaRPr i="1"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30"/>
          <p:cNvSpPr txBox="1"/>
          <p:nvPr/>
        </p:nvSpPr>
        <p:spPr>
          <a:xfrm>
            <a:off x="2333638" y="3298250"/>
            <a:ext cx="20784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z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⊥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p30"/>
          <p:cNvSpPr txBox="1"/>
          <p:nvPr/>
        </p:nvSpPr>
        <p:spPr>
          <a:xfrm>
            <a:off x="4258638" y="3270275"/>
            <a:ext cx="15804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z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30"/>
          <p:cNvSpPr txBox="1"/>
          <p:nvPr/>
        </p:nvSpPr>
        <p:spPr>
          <a:xfrm>
            <a:off x="2766513" y="3954850"/>
            <a:ext cx="40140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u⋅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z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u⋅z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u⋅z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30"/>
          <p:cNvSpPr txBox="1"/>
          <p:nvPr/>
        </p:nvSpPr>
        <p:spPr>
          <a:xfrm>
            <a:off x="5270813" y="3270275"/>
            <a:ext cx="1013100" cy="47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⊥</a:t>
            </a:r>
            <a:endParaRPr i="1"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30"/>
          <p:cNvSpPr txBox="1"/>
          <p:nvPr/>
        </p:nvSpPr>
        <p:spPr>
          <a:xfrm>
            <a:off x="3562713" y="4733875"/>
            <a:ext cx="21936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⊥</a:t>
            </a:r>
            <a:endParaRPr b="1"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5" name="Google Shape;3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538" y="1875575"/>
            <a:ext cx="525525" cy="9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0"/>
          <p:cNvSpPr txBox="1"/>
          <p:nvPr/>
        </p:nvSpPr>
        <p:spPr>
          <a:xfrm>
            <a:off x="7762228" y="2206900"/>
            <a:ext cx="7584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30"/>
          <p:cNvSpPr txBox="1"/>
          <p:nvPr/>
        </p:nvSpPr>
        <p:spPr>
          <a:xfrm>
            <a:off x="7457873" y="2591825"/>
            <a:ext cx="13671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 sum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30"/>
          <p:cNvSpPr txBox="1"/>
          <p:nvPr/>
        </p:nvSpPr>
        <p:spPr>
          <a:xfrm>
            <a:off x="7363675" y="3064325"/>
            <a:ext cx="15555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scalar multiplication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9" name="Google Shape;359;p30"/>
          <p:cNvSpPr txBox="1"/>
          <p:nvPr/>
        </p:nvSpPr>
        <p:spPr>
          <a:xfrm>
            <a:off x="7591625" y="1954713"/>
            <a:ext cx="1149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subspace? </a:t>
            </a:r>
            <a:endParaRPr/>
          </a:p>
        </p:txBody>
      </p:sp>
      <p:sp>
        <p:nvSpPr>
          <p:cNvPr id="360" name="Google Shape;360;p30"/>
          <p:cNvSpPr/>
          <p:nvPr/>
        </p:nvSpPr>
        <p:spPr>
          <a:xfrm>
            <a:off x="1197000" y="937700"/>
            <a:ext cx="792600" cy="836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b="1" sz="3000">
              <a:solidFill>
                <a:srgbClr val="CC412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66" name="Google Shape;366;p31"/>
          <p:cNvSpPr txBox="1"/>
          <p:nvPr/>
        </p:nvSpPr>
        <p:spPr>
          <a:xfrm>
            <a:off x="442950" y="121075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 3</a:t>
            </a: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aseline="30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" name="Google Shape;367;p31"/>
          <p:cNvSpPr/>
          <p:nvPr/>
        </p:nvSpPr>
        <p:spPr>
          <a:xfrm rot="10800000">
            <a:off x="591050" y="1765150"/>
            <a:ext cx="7962000" cy="679200"/>
          </a:xfrm>
          <a:prstGeom prst="round2SameRect">
            <a:avLst>
              <a:gd fmla="val 10176" name="adj1"/>
              <a:gd fmla="val 0" name="adj2"/>
            </a:avLst>
          </a:prstGeom>
          <a:solidFill>
            <a:srgbClr val="00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8" name="Google Shape;368;p31"/>
          <p:cNvGrpSpPr/>
          <p:nvPr/>
        </p:nvGrpSpPr>
        <p:grpSpPr>
          <a:xfrm>
            <a:off x="590925" y="506325"/>
            <a:ext cx="7962127" cy="1159380"/>
            <a:chOff x="1723490" y="866697"/>
            <a:chExt cx="5697000" cy="578100"/>
          </a:xfrm>
        </p:grpSpPr>
        <p:sp>
          <p:nvSpPr>
            <p:cNvPr id="369" name="Google Shape;369;p31"/>
            <p:cNvSpPr/>
            <p:nvPr/>
          </p:nvSpPr>
          <p:spPr>
            <a:xfrm>
              <a:off x="1723490" y="866697"/>
              <a:ext cx="5697000" cy="5781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1"/>
            <p:cNvSpPr txBox="1"/>
            <p:nvPr/>
          </p:nvSpPr>
          <p:spPr>
            <a:xfrm>
              <a:off x="1957198" y="899246"/>
              <a:ext cx="52296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Let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be an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×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matrix. The orthogonal complement of the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row space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of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the null space of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and the orthogonal complement of the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column space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of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the null space of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</a:t>
              </a:r>
              <a:endParaRPr/>
            </a:p>
          </p:txBody>
        </p:sp>
      </p:grpSp>
      <p:sp>
        <p:nvSpPr>
          <p:cNvPr id="371" name="Google Shape;371;p31"/>
          <p:cNvSpPr txBox="1"/>
          <p:nvPr/>
        </p:nvSpPr>
        <p:spPr>
          <a:xfrm>
            <a:off x="1909327" y="1875725"/>
            <a:ext cx="2230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(Row </a:t>
            </a: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aseline="30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⊥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Nul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1" i="1"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2" name="Google Shape;372;p31"/>
          <p:cNvSpPr txBox="1"/>
          <p:nvPr/>
        </p:nvSpPr>
        <p:spPr>
          <a:xfrm>
            <a:off x="4859631" y="1856775"/>
            <a:ext cx="23511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(Col </a:t>
            </a: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aseline="30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⊥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Nul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1" baseline="30000" i="1"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3" name="Google Shape;373;p31"/>
          <p:cNvSpPr txBox="1"/>
          <p:nvPr/>
        </p:nvSpPr>
        <p:spPr>
          <a:xfrm>
            <a:off x="3980880" y="1875725"/>
            <a:ext cx="1022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endParaRPr b="1" i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Google Shape;374;p31"/>
          <p:cNvSpPr txBox="1"/>
          <p:nvPr/>
        </p:nvSpPr>
        <p:spPr>
          <a:xfrm>
            <a:off x="890284" y="2810875"/>
            <a:ext cx="1517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1"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31"/>
          <p:cNvSpPr txBox="1"/>
          <p:nvPr/>
        </p:nvSpPr>
        <p:spPr>
          <a:xfrm>
            <a:off x="2708400" y="2830675"/>
            <a:ext cx="1056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ℝ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</p:txBody>
      </p:sp>
      <p:pic>
        <p:nvPicPr>
          <p:cNvPr id="376" name="Google Shape;3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3900" y="3560725"/>
            <a:ext cx="1688070" cy="135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6613" y="2674675"/>
            <a:ext cx="2703576" cy="30898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1"/>
          <p:cNvSpPr txBox="1"/>
          <p:nvPr/>
        </p:nvSpPr>
        <p:spPr>
          <a:xfrm>
            <a:off x="4468675" y="4858025"/>
            <a:ext cx="33630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⋅ x = u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0 ,      for 1≤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≤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9" name="Google Shape;37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6625" y="3213975"/>
            <a:ext cx="2170176" cy="1355784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1"/>
          <p:cNvSpPr txBox="1"/>
          <p:nvPr/>
        </p:nvSpPr>
        <p:spPr>
          <a:xfrm>
            <a:off x="6797250" y="3673163"/>
            <a:ext cx="19038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-th column of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30000" i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1" name="Google Shape;381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0918" y="3560725"/>
            <a:ext cx="1702983" cy="135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850" y="3518575"/>
            <a:ext cx="99060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1800" y="3554475"/>
            <a:ext cx="51435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3300" y="662400"/>
            <a:ext cx="205740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70688" y="1724150"/>
            <a:ext cx="1402625" cy="144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7" name="Google Shape;387;p32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Char char="●"/>
            </a:pPr>
            <a:r>
              <a:rPr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 product</a:t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Char char="●"/>
            </a:pPr>
            <a:r>
              <a:rPr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Orthogonality: orthogonal / orthogonal complement</a:t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" name="Google Shape;388;p3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311700" y="28304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 Product</a:t>
            </a:r>
            <a:endParaRPr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9663" y="961024"/>
            <a:ext cx="798576" cy="1356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7957" y="961024"/>
            <a:ext cx="786384" cy="1356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5400" y="2583287"/>
            <a:ext cx="393192" cy="277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57348" y="3653013"/>
            <a:ext cx="2081784" cy="289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04875" y="3127387"/>
            <a:ext cx="1995288" cy="1340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69300" y="4734374"/>
            <a:ext cx="405384" cy="176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2971350" y="713837"/>
            <a:ext cx="3201300" cy="13560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442950" y="239900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</a:t>
            </a: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838" y="878200"/>
            <a:ext cx="838200" cy="1027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956" y="878200"/>
            <a:ext cx="838200" cy="1027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8838" y="3593475"/>
            <a:ext cx="2691393" cy="1029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54100" y="2330617"/>
            <a:ext cx="2750374" cy="1002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33188" y="3997900"/>
            <a:ext cx="441960" cy="220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47938" y="2721163"/>
            <a:ext cx="441960" cy="220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70600" y="4884102"/>
            <a:ext cx="1002792" cy="192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 rot="10800000">
            <a:off x="1618950" y="2146325"/>
            <a:ext cx="5906100" cy="2394900"/>
          </a:xfrm>
          <a:prstGeom prst="round2SameRect">
            <a:avLst>
              <a:gd fmla="val 10176" name="adj1"/>
              <a:gd fmla="val 0" name="adj2"/>
            </a:avLst>
          </a:prstGeom>
          <a:solidFill>
            <a:srgbClr val="00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442950" y="654475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 1</a:t>
            </a: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aseline="30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8" name="Google Shape;98;p17"/>
          <p:cNvGrpSpPr/>
          <p:nvPr/>
        </p:nvGrpSpPr>
        <p:grpSpPr>
          <a:xfrm>
            <a:off x="1618963" y="1106811"/>
            <a:ext cx="5906080" cy="940240"/>
            <a:chOff x="1723500" y="866700"/>
            <a:chExt cx="5697000" cy="615300"/>
          </a:xfrm>
        </p:grpSpPr>
        <p:sp>
          <p:nvSpPr>
            <p:cNvPr id="99" name="Google Shape;99;p17"/>
            <p:cNvSpPr/>
            <p:nvPr/>
          </p:nvSpPr>
          <p:spPr>
            <a:xfrm>
              <a:off x="1723500" y="866700"/>
              <a:ext cx="5697000" cy="6153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7"/>
            <p:cNvSpPr txBox="1"/>
            <p:nvPr/>
          </p:nvSpPr>
          <p:spPr>
            <a:xfrm>
              <a:off x="1957198" y="917851"/>
              <a:ext cx="52296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Let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and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be vectors in ℝ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and let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be a scalar. Then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01" name="Google Shape;101;p17"/>
          <p:cNvSpPr txBox="1"/>
          <p:nvPr/>
        </p:nvSpPr>
        <p:spPr>
          <a:xfrm>
            <a:off x="1896950" y="2191775"/>
            <a:ext cx="5421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⋅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⋅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1896950" y="2767775"/>
            <a:ext cx="5421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(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)⋅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⋅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⋅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1896950" y="3343775"/>
            <a:ext cx="5421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(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)⋅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⋅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1896950" y="3919775"/>
            <a:ext cx="5421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⋅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≥ 0, and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⋅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0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and only if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/>
          <p:nvPr/>
        </p:nvSpPr>
        <p:spPr>
          <a:xfrm>
            <a:off x="2800664" y="3849752"/>
            <a:ext cx="916800" cy="689100"/>
          </a:xfrm>
          <a:prstGeom prst="rtTriangle">
            <a:avLst/>
          </a:prstGeom>
          <a:solidFill>
            <a:srgbClr val="00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311750" y="40989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Length of a Vector</a:t>
            </a:r>
            <a:endParaRPr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2" name="Google Shape;112;p18"/>
          <p:cNvGrpSpPr/>
          <p:nvPr/>
        </p:nvGrpSpPr>
        <p:grpSpPr>
          <a:xfrm>
            <a:off x="1729100" y="1006475"/>
            <a:ext cx="5685900" cy="836100"/>
            <a:chOff x="1729100" y="1006475"/>
            <a:chExt cx="5685900" cy="836100"/>
          </a:xfrm>
        </p:grpSpPr>
        <p:sp>
          <p:nvSpPr>
            <p:cNvPr id="113" name="Google Shape;113;p18"/>
            <p:cNvSpPr/>
            <p:nvPr/>
          </p:nvSpPr>
          <p:spPr>
            <a:xfrm>
              <a:off x="1729100" y="1006475"/>
              <a:ext cx="5685900" cy="8361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8"/>
            <p:cNvSpPr txBox="1"/>
            <p:nvPr/>
          </p:nvSpPr>
          <p:spPr>
            <a:xfrm>
              <a:off x="1861238" y="1032575"/>
              <a:ext cx="5421600" cy="7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length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(or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norm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 of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 ℝ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the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nonnegative scalar ||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||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defined by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15" name="Google Shape;115;p18"/>
          <p:cNvGrpSpPr/>
          <p:nvPr/>
        </p:nvGrpSpPr>
        <p:grpSpPr>
          <a:xfrm>
            <a:off x="1729050" y="1979970"/>
            <a:ext cx="5685900" cy="727200"/>
            <a:chOff x="1729050" y="1979970"/>
            <a:chExt cx="5685900" cy="727200"/>
          </a:xfrm>
        </p:grpSpPr>
        <p:sp>
          <p:nvSpPr>
            <p:cNvPr id="116" name="Google Shape;116;p18"/>
            <p:cNvSpPr/>
            <p:nvPr/>
          </p:nvSpPr>
          <p:spPr>
            <a:xfrm rot="10800000">
              <a:off x="1729050" y="1979970"/>
              <a:ext cx="5685900" cy="7272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7" name="Google Shape;117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57775" y="2150595"/>
              <a:ext cx="2828543" cy="38597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8" name="Google Shape;118;p18"/>
          <p:cNvGrpSpPr/>
          <p:nvPr/>
        </p:nvGrpSpPr>
        <p:grpSpPr>
          <a:xfrm>
            <a:off x="2450825" y="3177200"/>
            <a:ext cx="1663800" cy="1682700"/>
            <a:chOff x="1053725" y="2717900"/>
            <a:chExt cx="1663800" cy="1682700"/>
          </a:xfrm>
        </p:grpSpPr>
        <p:cxnSp>
          <p:nvCxnSpPr>
            <p:cNvPr id="119" name="Google Shape;119;p18"/>
            <p:cNvCxnSpPr/>
            <p:nvPr/>
          </p:nvCxnSpPr>
          <p:spPr>
            <a:xfrm>
              <a:off x="1053725" y="4091349"/>
              <a:ext cx="1663800" cy="0"/>
            </a:xfrm>
            <a:prstGeom prst="straightConnector1">
              <a:avLst/>
            </a:prstGeom>
            <a:noFill/>
            <a:ln cap="flat" cmpd="sng" w="9525">
              <a:solidFill>
                <a:srgbClr val="C9DAF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0" name="Google Shape;120;p18"/>
            <p:cNvCxnSpPr/>
            <p:nvPr/>
          </p:nvCxnSpPr>
          <p:spPr>
            <a:xfrm rot="10800000">
              <a:off x="2340450" y="2717900"/>
              <a:ext cx="0" cy="1682700"/>
            </a:xfrm>
            <a:prstGeom prst="straightConnector1">
              <a:avLst/>
            </a:prstGeom>
            <a:noFill/>
            <a:ln cap="flat" cmpd="sng" w="9525">
              <a:solidFill>
                <a:srgbClr val="C9DAF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21" name="Google Shape;121;p18"/>
          <p:cNvSpPr txBox="1"/>
          <p:nvPr/>
        </p:nvSpPr>
        <p:spPr>
          <a:xfrm>
            <a:off x="2302700" y="3378227"/>
            <a:ext cx="9816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solidFill>
                <a:srgbClr val="FFF2CC"/>
              </a:solidFill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244331">
            <a:off x="3059825" y="3979613"/>
            <a:ext cx="610134" cy="23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8750" y="3149620"/>
            <a:ext cx="1078992" cy="34085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4944975" y="3688050"/>
            <a:ext cx="14028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vector</a:t>
            </a:r>
            <a:endParaRPr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47775" y="4381808"/>
            <a:ext cx="761248" cy="570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31225" y="3795220"/>
            <a:ext cx="594360" cy="3409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4968875" y="4389625"/>
            <a:ext cx="14028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normalizing</a:t>
            </a:r>
            <a:endParaRPr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/>
          <p:nvPr/>
        </p:nvSpPr>
        <p:spPr>
          <a:xfrm>
            <a:off x="3756750" y="810638"/>
            <a:ext cx="1630500" cy="16662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442950" y="299425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2</a:t>
            </a: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a unit vector </a:t>
            </a:r>
            <a:r>
              <a:rPr b="1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the same direction as </a:t>
            </a:r>
            <a:r>
              <a:rPr b="1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1"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2900" y="966150"/>
            <a:ext cx="838200" cy="1355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8125" y="2836838"/>
            <a:ext cx="1127760" cy="365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1775" y="3562000"/>
            <a:ext cx="1091184" cy="1356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37863" y="4069625"/>
            <a:ext cx="594360" cy="34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311750" y="352224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Distance in 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ℝ</a:t>
            </a:r>
            <a:r>
              <a:rPr baseline="30000" i="1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5" name="Google Shape;145;p20"/>
          <p:cNvGrpSpPr/>
          <p:nvPr/>
        </p:nvGrpSpPr>
        <p:grpSpPr>
          <a:xfrm>
            <a:off x="1729100" y="930275"/>
            <a:ext cx="5685900" cy="836100"/>
            <a:chOff x="1729100" y="930275"/>
            <a:chExt cx="5685900" cy="836100"/>
          </a:xfrm>
        </p:grpSpPr>
        <p:sp>
          <p:nvSpPr>
            <p:cNvPr id="146" name="Google Shape;146;p20"/>
            <p:cNvSpPr/>
            <p:nvPr/>
          </p:nvSpPr>
          <p:spPr>
            <a:xfrm>
              <a:off x="1729100" y="930275"/>
              <a:ext cx="5685900" cy="8361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0"/>
            <p:cNvSpPr txBox="1"/>
            <p:nvPr/>
          </p:nvSpPr>
          <p:spPr>
            <a:xfrm>
              <a:off x="1861238" y="956375"/>
              <a:ext cx="5421600" cy="7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For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and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in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ℝ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the distance between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and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written as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dist(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is the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length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of the vector 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lang="ko" sz="1800">
                  <a:solidFill>
                    <a:srgbClr val="F1C23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 That is,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48" name="Google Shape;148;p20"/>
          <p:cNvGrpSpPr/>
          <p:nvPr/>
        </p:nvGrpSpPr>
        <p:grpSpPr>
          <a:xfrm>
            <a:off x="1729050" y="1903770"/>
            <a:ext cx="5685900" cy="727200"/>
            <a:chOff x="1729050" y="1903770"/>
            <a:chExt cx="5685900" cy="727200"/>
          </a:xfrm>
        </p:grpSpPr>
        <p:sp>
          <p:nvSpPr>
            <p:cNvPr id="149" name="Google Shape;149;p20"/>
            <p:cNvSpPr/>
            <p:nvPr/>
          </p:nvSpPr>
          <p:spPr>
            <a:xfrm rot="10800000">
              <a:off x="1729050" y="1903770"/>
              <a:ext cx="5685900" cy="7272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0" name="Google Shape;150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21613" y="2096833"/>
              <a:ext cx="1700784" cy="34107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1" name="Google Shape;151;p20"/>
          <p:cNvGrpSpPr/>
          <p:nvPr/>
        </p:nvGrpSpPr>
        <p:grpSpPr>
          <a:xfrm>
            <a:off x="2231475" y="3195550"/>
            <a:ext cx="1663800" cy="1682700"/>
            <a:chOff x="2231475" y="3195550"/>
            <a:chExt cx="1663800" cy="1682700"/>
          </a:xfrm>
        </p:grpSpPr>
        <p:sp>
          <p:nvSpPr>
            <p:cNvPr id="152" name="Google Shape;152;p20"/>
            <p:cNvSpPr/>
            <p:nvPr/>
          </p:nvSpPr>
          <p:spPr>
            <a:xfrm>
              <a:off x="2611225" y="3334625"/>
              <a:ext cx="1263500" cy="1233550"/>
            </a:xfrm>
            <a:custGeom>
              <a:rect b="b" l="l" r="r" t="t"/>
              <a:pathLst>
                <a:path extrusionOk="0" h="49342" w="50540">
                  <a:moveTo>
                    <a:pt x="0" y="49342"/>
                  </a:moveTo>
                  <a:lnTo>
                    <a:pt x="34252" y="36887"/>
                  </a:lnTo>
                  <a:lnTo>
                    <a:pt x="50540" y="0"/>
                  </a:lnTo>
                  <a:lnTo>
                    <a:pt x="16288" y="12455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53" name="Google Shape;153;p20"/>
            <p:cNvGrpSpPr/>
            <p:nvPr/>
          </p:nvGrpSpPr>
          <p:grpSpPr>
            <a:xfrm>
              <a:off x="2231475" y="3195550"/>
              <a:ext cx="1663800" cy="1682700"/>
              <a:chOff x="1962050" y="2717900"/>
              <a:chExt cx="1663800" cy="1682700"/>
            </a:xfrm>
          </p:grpSpPr>
          <p:cxnSp>
            <p:nvCxnSpPr>
              <p:cNvPr id="154" name="Google Shape;154;p20"/>
              <p:cNvCxnSpPr/>
              <p:nvPr/>
            </p:nvCxnSpPr>
            <p:spPr>
              <a:xfrm>
                <a:off x="1962050" y="4091349"/>
                <a:ext cx="1663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9DAF8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55" name="Google Shape;155;p20"/>
              <p:cNvCxnSpPr/>
              <p:nvPr/>
            </p:nvCxnSpPr>
            <p:spPr>
              <a:xfrm rot="10800000">
                <a:off x="2340450" y="2717900"/>
                <a:ext cx="0" cy="1682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9DAF8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156" name="Google Shape;156;p20"/>
            <p:cNvCxnSpPr/>
            <p:nvPr/>
          </p:nvCxnSpPr>
          <p:spPr>
            <a:xfrm flipH="1" rot="10800000">
              <a:off x="2617200" y="4256775"/>
              <a:ext cx="856200" cy="311400"/>
            </a:xfrm>
            <a:prstGeom prst="straightConnector1">
              <a:avLst/>
            </a:prstGeom>
            <a:noFill/>
            <a:ln cap="flat" cmpd="sng" w="19050">
              <a:solidFill>
                <a:srgbClr val="FFF2C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7" name="Google Shape;157;p20"/>
            <p:cNvCxnSpPr/>
            <p:nvPr/>
          </p:nvCxnSpPr>
          <p:spPr>
            <a:xfrm flipH="1" rot="10800000">
              <a:off x="2617200" y="3645975"/>
              <a:ext cx="407100" cy="922200"/>
            </a:xfrm>
            <a:prstGeom prst="straightConnector1">
              <a:avLst/>
            </a:prstGeom>
            <a:noFill/>
            <a:ln cap="flat" cmpd="sng" w="19050">
              <a:solidFill>
                <a:srgbClr val="FFF2C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8" name="Google Shape;158;p20"/>
            <p:cNvSpPr txBox="1"/>
            <p:nvPr/>
          </p:nvSpPr>
          <p:spPr>
            <a:xfrm>
              <a:off x="3393175" y="4285275"/>
              <a:ext cx="407100" cy="25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endParaRPr/>
            </a:p>
          </p:txBody>
        </p:sp>
        <p:sp>
          <p:nvSpPr>
            <p:cNvPr id="159" name="Google Shape;159;p20"/>
            <p:cNvSpPr txBox="1"/>
            <p:nvPr/>
          </p:nvSpPr>
          <p:spPr>
            <a:xfrm>
              <a:off x="2652900" y="3485550"/>
              <a:ext cx="335700" cy="25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endParaRPr/>
            </a:p>
          </p:txBody>
        </p:sp>
      </p:grpSp>
      <p:grpSp>
        <p:nvGrpSpPr>
          <p:cNvPr id="160" name="Google Shape;160;p20"/>
          <p:cNvGrpSpPr/>
          <p:nvPr/>
        </p:nvGrpSpPr>
        <p:grpSpPr>
          <a:xfrm>
            <a:off x="4915950" y="3238475"/>
            <a:ext cx="1758283" cy="1802400"/>
            <a:chOff x="4915950" y="3238475"/>
            <a:chExt cx="1758283" cy="1802400"/>
          </a:xfrm>
        </p:grpSpPr>
        <p:sp>
          <p:nvSpPr>
            <p:cNvPr id="161" name="Google Shape;161;p20"/>
            <p:cNvSpPr/>
            <p:nvPr/>
          </p:nvSpPr>
          <p:spPr>
            <a:xfrm>
              <a:off x="5170875" y="3514950"/>
              <a:ext cx="1263500" cy="1233550"/>
            </a:xfrm>
            <a:custGeom>
              <a:rect b="b" l="l" r="r" t="t"/>
              <a:pathLst>
                <a:path extrusionOk="0" h="49342" w="50540">
                  <a:moveTo>
                    <a:pt x="0" y="49342"/>
                  </a:moveTo>
                  <a:lnTo>
                    <a:pt x="34252" y="36887"/>
                  </a:lnTo>
                  <a:lnTo>
                    <a:pt x="50540" y="0"/>
                  </a:lnTo>
                  <a:lnTo>
                    <a:pt x="16288" y="12455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62" name="Google Shape;162;p20"/>
            <p:cNvGrpSpPr/>
            <p:nvPr/>
          </p:nvGrpSpPr>
          <p:grpSpPr>
            <a:xfrm>
              <a:off x="5010433" y="3238475"/>
              <a:ext cx="1663800" cy="1802400"/>
              <a:chOff x="1788375" y="3490307"/>
              <a:chExt cx="1663800" cy="1802400"/>
            </a:xfrm>
          </p:grpSpPr>
          <p:cxnSp>
            <p:nvCxnSpPr>
              <p:cNvPr id="163" name="Google Shape;163;p20"/>
              <p:cNvCxnSpPr/>
              <p:nvPr/>
            </p:nvCxnSpPr>
            <p:spPr>
              <a:xfrm>
                <a:off x="1788375" y="4091349"/>
                <a:ext cx="1663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9DAF8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64" name="Google Shape;164;p20"/>
              <p:cNvCxnSpPr/>
              <p:nvPr/>
            </p:nvCxnSpPr>
            <p:spPr>
              <a:xfrm rot="10800000">
                <a:off x="2340467" y="3490307"/>
                <a:ext cx="0" cy="1802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9DAF8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165" name="Google Shape;165;p20"/>
            <p:cNvCxnSpPr/>
            <p:nvPr/>
          </p:nvCxnSpPr>
          <p:spPr>
            <a:xfrm flipH="1" rot="10800000">
              <a:off x="5584050" y="3514000"/>
              <a:ext cx="835200" cy="324300"/>
            </a:xfrm>
            <a:prstGeom prst="straightConnector1">
              <a:avLst/>
            </a:prstGeom>
            <a:noFill/>
            <a:ln cap="flat" cmpd="sng" w="19050">
              <a:solidFill>
                <a:srgbClr val="FFF2C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6" name="Google Shape;166;p20"/>
            <p:cNvCxnSpPr/>
            <p:nvPr/>
          </p:nvCxnSpPr>
          <p:spPr>
            <a:xfrm flipH="1">
              <a:off x="5179650" y="3838300"/>
              <a:ext cx="404400" cy="903300"/>
            </a:xfrm>
            <a:prstGeom prst="straightConnector1">
              <a:avLst/>
            </a:prstGeom>
            <a:noFill/>
            <a:ln cap="flat" cmpd="sng" w="19050">
              <a:solidFill>
                <a:srgbClr val="FFF2C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7" name="Google Shape;167;p20"/>
            <p:cNvSpPr txBox="1"/>
            <p:nvPr/>
          </p:nvSpPr>
          <p:spPr>
            <a:xfrm>
              <a:off x="5649950" y="3403575"/>
              <a:ext cx="589800" cy="25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endParaRPr/>
            </a:p>
          </p:txBody>
        </p:sp>
        <p:sp>
          <p:nvSpPr>
            <p:cNvPr id="168" name="Google Shape;168;p20"/>
            <p:cNvSpPr txBox="1"/>
            <p:nvPr/>
          </p:nvSpPr>
          <p:spPr>
            <a:xfrm>
              <a:off x="4915950" y="4141425"/>
              <a:ext cx="589800" cy="25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FFF2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endParaRPr/>
            </a:p>
          </p:txBody>
        </p:sp>
      </p:grpSp>
      <p:grpSp>
        <p:nvGrpSpPr>
          <p:cNvPr id="169" name="Google Shape;169;p20"/>
          <p:cNvGrpSpPr/>
          <p:nvPr/>
        </p:nvGrpSpPr>
        <p:grpSpPr>
          <a:xfrm>
            <a:off x="3030200" y="3657950"/>
            <a:ext cx="1073025" cy="598800"/>
            <a:chOff x="388600" y="3901800"/>
            <a:chExt cx="1073025" cy="598800"/>
          </a:xfrm>
        </p:grpSpPr>
        <p:cxnSp>
          <p:nvCxnSpPr>
            <p:cNvPr id="170" name="Google Shape;170;p20"/>
            <p:cNvCxnSpPr/>
            <p:nvPr/>
          </p:nvCxnSpPr>
          <p:spPr>
            <a:xfrm>
              <a:off x="388600" y="3901800"/>
              <a:ext cx="449100" cy="598800"/>
            </a:xfrm>
            <a:prstGeom prst="straightConnector1">
              <a:avLst/>
            </a:prstGeom>
            <a:noFill/>
            <a:ln cap="flat" cmpd="sng" w="19050">
              <a:solidFill>
                <a:srgbClr val="EA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20"/>
            <p:cNvSpPr txBox="1"/>
            <p:nvPr/>
          </p:nvSpPr>
          <p:spPr>
            <a:xfrm>
              <a:off x="590425" y="3901800"/>
              <a:ext cx="8712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||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lang="ko" sz="1800">
                  <a:solidFill>
                    <a:srgbClr val="F1C23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v||</a:t>
              </a:r>
              <a:endParaRPr/>
            </a:p>
          </p:txBody>
        </p:sp>
      </p:grpSp>
      <p:grpSp>
        <p:nvGrpSpPr>
          <p:cNvPr id="172" name="Google Shape;172;p20"/>
          <p:cNvGrpSpPr/>
          <p:nvPr/>
        </p:nvGrpSpPr>
        <p:grpSpPr>
          <a:xfrm>
            <a:off x="5568725" y="3842050"/>
            <a:ext cx="1263050" cy="1036200"/>
            <a:chOff x="7502025" y="2950025"/>
            <a:chExt cx="1263050" cy="1036200"/>
          </a:xfrm>
        </p:grpSpPr>
        <p:cxnSp>
          <p:nvCxnSpPr>
            <p:cNvPr id="173" name="Google Shape;173;p20"/>
            <p:cNvCxnSpPr/>
            <p:nvPr/>
          </p:nvCxnSpPr>
          <p:spPr>
            <a:xfrm>
              <a:off x="7502025" y="2950025"/>
              <a:ext cx="449100" cy="598800"/>
            </a:xfrm>
            <a:prstGeom prst="straightConnector1">
              <a:avLst/>
            </a:prstGeom>
            <a:noFill/>
            <a:ln cap="flat" cmpd="sng" w="19050">
              <a:solidFill>
                <a:srgbClr val="EA999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4" name="Google Shape;174;p20"/>
            <p:cNvSpPr txBox="1"/>
            <p:nvPr/>
          </p:nvSpPr>
          <p:spPr>
            <a:xfrm>
              <a:off x="7893875" y="3548825"/>
              <a:ext cx="8712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lang="ko" sz="1800">
                  <a:solidFill>
                    <a:srgbClr val="F1C23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/>
          <p:nvPr/>
        </p:nvSpPr>
        <p:spPr>
          <a:xfrm>
            <a:off x="3242550" y="1224886"/>
            <a:ext cx="2658900" cy="9831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81" name="Google Shape;181;p21"/>
          <p:cNvSpPr txBox="1"/>
          <p:nvPr/>
        </p:nvSpPr>
        <p:spPr>
          <a:xfrm>
            <a:off x="442950" y="587225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2</a:t>
            </a: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8625" y="1381125"/>
            <a:ext cx="710184" cy="670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5177" y="1381125"/>
            <a:ext cx="710184" cy="670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9200" y="2689999"/>
            <a:ext cx="2005584" cy="670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12825" y="3842459"/>
            <a:ext cx="2118360" cy="366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