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6345d0b5_0_23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6345d0b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d6345d0b5_0_2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d6345d0b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d6345d0b5_0_2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d6345d0b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d6345d0b5_0_29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d6345d0b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6345d0b5_0_31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6345d0b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6345d0b5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6345d0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6345d0b5_0_6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6345d0b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6345d0b5_0_9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6345d0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6345d0b5_0_10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6345d0b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6345d0b5_0_12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6345d0b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6345d0b5_0_1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6345d0b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6345d0b5_0_18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6345d0b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d6345d0b5_0_19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d6345d0b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gif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gif"/><Relationship Id="rId4" Type="http://schemas.openxmlformats.org/officeDocument/2006/relationships/image" Target="../media/image37.gif"/><Relationship Id="rId5" Type="http://schemas.openxmlformats.org/officeDocument/2006/relationships/image" Target="../media/image2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gif"/><Relationship Id="rId4" Type="http://schemas.openxmlformats.org/officeDocument/2006/relationships/image" Target="../media/image36.gif"/><Relationship Id="rId5" Type="http://schemas.openxmlformats.org/officeDocument/2006/relationships/image" Target="../media/image31.gif"/><Relationship Id="rId6" Type="http://schemas.openxmlformats.org/officeDocument/2006/relationships/image" Target="../media/image32.gif"/><Relationship Id="rId7" Type="http://schemas.openxmlformats.org/officeDocument/2006/relationships/image" Target="../media/image2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gif"/><Relationship Id="rId4" Type="http://schemas.openxmlformats.org/officeDocument/2006/relationships/image" Target="../media/image35.gif"/><Relationship Id="rId5" Type="http://schemas.openxmlformats.org/officeDocument/2006/relationships/image" Target="../media/image33.gif"/><Relationship Id="rId6" Type="http://schemas.openxmlformats.org/officeDocument/2006/relationships/image" Target="../media/image38.png"/><Relationship Id="rId7" Type="http://schemas.openxmlformats.org/officeDocument/2006/relationships/image" Target="../media/image39.gif"/><Relationship Id="rId8" Type="http://schemas.openxmlformats.org/officeDocument/2006/relationships/image" Target="../media/image4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gif"/><Relationship Id="rId4" Type="http://schemas.openxmlformats.org/officeDocument/2006/relationships/image" Target="../media/image1.gif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Relationship Id="rId4" Type="http://schemas.openxmlformats.org/officeDocument/2006/relationships/image" Target="../media/image17.gif"/><Relationship Id="rId5" Type="http://schemas.openxmlformats.org/officeDocument/2006/relationships/image" Target="../media/image19.gif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Relationship Id="rId4" Type="http://schemas.openxmlformats.org/officeDocument/2006/relationships/image" Target="../media/image15.gif"/><Relationship Id="rId5" Type="http://schemas.openxmlformats.org/officeDocument/2006/relationships/image" Target="../media/image6.gif"/><Relationship Id="rId6" Type="http://schemas.openxmlformats.org/officeDocument/2006/relationships/image" Target="../media/image5.gif"/><Relationship Id="rId7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gif"/><Relationship Id="rId4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Relationship Id="rId4" Type="http://schemas.openxmlformats.org/officeDocument/2006/relationships/image" Target="../media/image12.gif"/><Relationship Id="rId11" Type="http://schemas.openxmlformats.org/officeDocument/2006/relationships/image" Target="../media/image25.png"/><Relationship Id="rId10" Type="http://schemas.openxmlformats.org/officeDocument/2006/relationships/image" Target="../media/image26.gif"/><Relationship Id="rId9" Type="http://schemas.openxmlformats.org/officeDocument/2006/relationships/image" Target="../media/image21.gif"/><Relationship Id="rId5" Type="http://schemas.openxmlformats.org/officeDocument/2006/relationships/image" Target="../media/image10.gif"/><Relationship Id="rId6" Type="http://schemas.openxmlformats.org/officeDocument/2006/relationships/image" Target="../media/image14.gif"/><Relationship Id="rId7" Type="http://schemas.openxmlformats.org/officeDocument/2006/relationships/image" Target="../media/image23.png"/><Relationship Id="rId8" Type="http://schemas.openxmlformats.org/officeDocument/2006/relationships/image" Target="../media/image3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Orthogonality and Least Squares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5.2 Orthogonal Sets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2"/>
          <p:cNvGrpSpPr/>
          <p:nvPr/>
        </p:nvGrpSpPr>
        <p:grpSpPr>
          <a:xfrm>
            <a:off x="1452950" y="2913350"/>
            <a:ext cx="7066500" cy="1788000"/>
            <a:chOff x="1452950" y="2913350"/>
            <a:chExt cx="7066500" cy="1788000"/>
          </a:xfrm>
        </p:grpSpPr>
        <p:sp>
          <p:nvSpPr>
            <p:cNvPr id="228" name="Google Shape;228;p22"/>
            <p:cNvSpPr/>
            <p:nvPr/>
          </p:nvSpPr>
          <p:spPr>
            <a:xfrm>
              <a:off x="2188850" y="2913350"/>
              <a:ext cx="6330600" cy="17880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2252525" y="2985500"/>
              <a:ext cx="6135000" cy="11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Show that 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is an orthonormal basis of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where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452950" y="2922350"/>
              <a:ext cx="735900" cy="1779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31" name="Google Shape;23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9750" y="3449301"/>
              <a:ext cx="4480559" cy="1178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311700" y="3866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Orthonormal Sets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729050" y="1058435"/>
            <a:ext cx="5685900" cy="1015443"/>
            <a:chOff x="1729100" y="1006475"/>
            <a:chExt cx="5685900" cy="836100"/>
          </a:xfrm>
        </p:grpSpPr>
        <p:sp>
          <p:nvSpPr>
            <p:cNvPr id="235" name="Google Shape;235;p22"/>
            <p:cNvSpPr/>
            <p:nvPr/>
          </p:nvSpPr>
          <p:spPr>
            <a:xfrm>
              <a:off x="1729100" y="1006475"/>
              <a:ext cx="5685900" cy="8361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2233500" y="1073974"/>
              <a:ext cx="47550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set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is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orthonormal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set if it is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set of unit vectors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7" name="Google Shape;237;p22"/>
          <p:cNvSpPr/>
          <p:nvPr/>
        </p:nvSpPr>
        <p:spPr>
          <a:xfrm>
            <a:off x="0" y="3011900"/>
            <a:ext cx="1314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1452950" y="2917850"/>
            <a:ext cx="735900" cy="177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87709" y="4768350"/>
            <a:ext cx="466375" cy="8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3"/>
          <p:cNvGrpSpPr/>
          <p:nvPr/>
        </p:nvGrpSpPr>
        <p:grpSpPr>
          <a:xfrm>
            <a:off x="5031300" y="3247825"/>
            <a:ext cx="1781775" cy="1046275"/>
            <a:chOff x="5031300" y="2790625"/>
            <a:chExt cx="1781775" cy="1046275"/>
          </a:xfrm>
        </p:grpSpPr>
        <p:sp>
          <p:nvSpPr>
            <p:cNvPr id="245" name="Google Shape;245;p23"/>
            <p:cNvSpPr/>
            <p:nvPr/>
          </p:nvSpPr>
          <p:spPr>
            <a:xfrm>
              <a:off x="5031300" y="2790625"/>
              <a:ext cx="474300" cy="336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682025" y="3164300"/>
              <a:ext cx="474300" cy="336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6338775" y="3500600"/>
              <a:ext cx="474300" cy="336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49" name="Google Shape;249;p23"/>
          <p:cNvGrpSpPr/>
          <p:nvPr/>
        </p:nvGrpSpPr>
        <p:grpSpPr>
          <a:xfrm>
            <a:off x="1618950" y="1123833"/>
            <a:ext cx="5906080" cy="743098"/>
            <a:chOff x="1723500" y="866700"/>
            <a:chExt cx="5697000" cy="615300"/>
          </a:xfrm>
        </p:grpSpPr>
        <p:sp>
          <p:nvSpPr>
            <p:cNvPr id="250" name="Google Shape;250;p23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 txBox="1"/>
            <p:nvPr/>
          </p:nvSpPr>
          <p:spPr>
            <a:xfrm>
              <a:off x="1873205" y="979491"/>
              <a:ext cx="5397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orthonormal columns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2" name="Google Shape;252;p23"/>
          <p:cNvSpPr txBox="1"/>
          <p:nvPr/>
        </p:nvSpPr>
        <p:spPr>
          <a:xfrm>
            <a:off x="442950" y="5961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6.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3" name="Google Shape;253;p23"/>
          <p:cNvGrpSpPr/>
          <p:nvPr/>
        </p:nvGrpSpPr>
        <p:grpSpPr>
          <a:xfrm>
            <a:off x="1618938" y="1974900"/>
            <a:ext cx="5906100" cy="744600"/>
            <a:chOff x="1618938" y="1974900"/>
            <a:chExt cx="5906100" cy="744600"/>
          </a:xfrm>
        </p:grpSpPr>
        <p:sp>
          <p:nvSpPr>
            <p:cNvPr id="254" name="Google Shape;254;p23"/>
            <p:cNvSpPr/>
            <p:nvPr/>
          </p:nvSpPr>
          <p:spPr>
            <a:xfrm rot="10800000">
              <a:off x="1618938" y="1974900"/>
              <a:ext cx="5906100" cy="744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3958047" y="2111850"/>
              <a:ext cx="1227900" cy="4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88" y="3229825"/>
            <a:ext cx="2477569" cy="11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211" y="3229813"/>
            <a:ext cx="2182168" cy="111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027" y="3244900"/>
            <a:ext cx="1078450" cy="10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 rot="10800000">
            <a:off x="1618950" y="1551100"/>
            <a:ext cx="5906100" cy="1638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1618950" y="514251"/>
            <a:ext cx="5906080" cy="964360"/>
            <a:chOff x="1723500" y="866700"/>
            <a:chExt cx="5697000" cy="615300"/>
          </a:xfrm>
        </p:grpSpPr>
        <p:sp>
          <p:nvSpPr>
            <p:cNvPr id="266" name="Google Shape;266;p24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1873205" y="941176"/>
              <a:ext cx="5397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with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orthonormal columns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let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Then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8" name="Google Shape;268;p24"/>
          <p:cNvSpPr txBox="1"/>
          <p:nvPr/>
        </p:nvSpPr>
        <p:spPr>
          <a:xfrm>
            <a:off x="442950" y="185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7.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1848500" y="1617927"/>
            <a:ext cx="5595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||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 = ||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1848500" y="2118552"/>
            <a:ext cx="5595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)⋅(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1875400" y="2625202"/>
            <a:ext cx="5595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)⋅(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and only if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87" y="3639840"/>
            <a:ext cx="1624584" cy="3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788" y="3300388"/>
            <a:ext cx="786384" cy="102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600" y="3360300"/>
            <a:ext cx="3957601" cy="3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6988" y="3891114"/>
            <a:ext cx="2406695" cy="3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1688" y="3891126"/>
            <a:ext cx="1365709" cy="3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4"/>
          <p:cNvSpPr txBox="1"/>
          <p:nvPr/>
        </p:nvSpPr>
        <p:spPr>
          <a:xfrm>
            <a:off x="2617319" y="4649875"/>
            <a:ext cx="2340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)⋅(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4813875" y="4665650"/>
            <a:ext cx="116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5822675" y="4672400"/>
            <a:ext cx="852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0" y="646800"/>
            <a:ext cx="1314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6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6" name="Google Shape;286;p25"/>
          <p:cNvGrpSpPr/>
          <p:nvPr/>
        </p:nvGrpSpPr>
        <p:grpSpPr>
          <a:xfrm>
            <a:off x="1669100" y="548250"/>
            <a:ext cx="6358200" cy="1297200"/>
            <a:chOff x="1669100" y="548250"/>
            <a:chExt cx="6358200" cy="1297200"/>
          </a:xfrm>
        </p:grpSpPr>
        <p:sp>
          <p:nvSpPr>
            <p:cNvPr id="287" name="Google Shape;287;p25"/>
            <p:cNvSpPr/>
            <p:nvPr/>
          </p:nvSpPr>
          <p:spPr>
            <a:xfrm>
              <a:off x="2405000" y="548250"/>
              <a:ext cx="5622300" cy="12882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88" name="Google Shape;288;p25"/>
            <p:cNvSpPr txBox="1"/>
            <p:nvPr/>
          </p:nvSpPr>
          <p:spPr>
            <a:xfrm>
              <a:off x="2468675" y="905850"/>
              <a:ext cx="5384400" cy="8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                              and                . Verify ||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 = ||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669100" y="557250"/>
              <a:ext cx="735900" cy="1288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90" name="Google Shape;29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62250" y="646788"/>
              <a:ext cx="1600919" cy="1056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20479" y="793607"/>
              <a:ext cx="874776" cy="7222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2" name="Google Shape;2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750" y="2220000"/>
            <a:ext cx="2646491" cy="103558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/>
          <p:nvPr/>
        </p:nvSpPr>
        <p:spPr>
          <a:xfrm>
            <a:off x="1669100" y="548250"/>
            <a:ext cx="735900" cy="1288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9431" y="1922325"/>
            <a:ext cx="775225" cy="6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9742" y="3726150"/>
            <a:ext cx="2664511" cy="3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4538" y="4589541"/>
            <a:ext cx="2054914" cy="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set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basis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projection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Orthonormal set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384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Set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1729100" y="854075"/>
            <a:ext cx="5685900" cy="1113100"/>
            <a:chOff x="1729100" y="1006475"/>
            <a:chExt cx="5685900" cy="836100"/>
          </a:xfrm>
        </p:grpSpPr>
        <p:sp>
          <p:nvSpPr>
            <p:cNvPr id="63" name="Google Shape;63;p14"/>
            <p:cNvSpPr/>
            <p:nvPr/>
          </p:nvSpPr>
          <p:spPr>
            <a:xfrm>
              <a:off x="1729100" y="1006475"/>
              <a:ext cx="5685900" cy="836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1861238" y="1032575"/>
              <a:ext cx="54216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set of vectors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in ℝ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said to be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set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if each pair of distinct vectors from the set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that is,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1729050" y="2056170"/>
            <a:ext cx="5685900" cy="727200"/>
            <a:chOff x="1729050" y="2056170"/>
            <a:chExt cx="5685900" cy="727200"/>
          </a:xfrm>
        </p:grpSpPr>
        <p:sp>
          <p:nvSpPr>
            <p:cNvPr id="66" name="Google Shape;66;p14"/>
            <p:cNvSpPr/>
            <p:nvPr/>
          </p:nvSpPr>
          <p:spPr>
            <a:xfrm rot="10800000">
              <a:off x="1729050" y="2056170"/>
              <a:ext cx="5685900" cy="727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1861250" y="2145425"/>
              <a:ext cx="5421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⋅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whenever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≠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8" name="Google Shape;68;p14"/>
          <p:cNvSpPr txBox="1"/>
          <p:nvPr/>
        </p:nvSpPr>
        <p:spPr>
          <a:xfrm>
            <a:off x="3950500" y="3779800"/>
            <a:ext cx="11862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1604450" y="3118175"/>
            <a:ext cx="5935200" cy="661625"/>
            <a:chOff x="1604450" y="3118175"/>
            <a:chExt cx="5935200" cy="661625"/>
          </a:xfrm>
        </p:grpSpPr>
        <p:sp>
          <p:nvSpPr>
            <p:cNvPr id="70" name="Google Shape;70;p14"/>
            <p:cNvSpPr/>
            <p:nvPr/>
          </p:nvSpPr>
          <p:spPr>
            <a:xfrm>
              <a:off x="2188850" y="3118175"/>
              <a:ext cx="5324400" cy="6165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2162450" y="3163300"/>
              <a:ext cx="5377200" cy="6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(3, 1, 1),  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 2, 1),  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1/2,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2, 7/2)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604450" y="3118175"/>
              <a:ext cx="584400" cy="616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3" name="Google Shape;73;p14"/>
          <p:cNvSpPr/>
          <p:nvPr/>
        </p:nvSpPr>
        <p:spPr>
          <a:xfrm>
            <a:off x="0" y="3207725"/>
            <a:ext cx="1302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604450" y="3118175"/>
            <a:ext cx="584400" cy="616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273" y="3779807"/>
            <a:ext cx="426149" cy="737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1618950" y="925579"/>
            <a:ext cx="5906080" cy="908983"/>
            <a:chOff x="1723500" y="866700"/>
            <a:chExt cx="5697000" cy="615300"/>
          </a:xfrm>
        </p:grpSpPr>
        <p:sp>
          <p:nvSpPr>
            <p:cNvPr id="82" name="Google Shape;82;p15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957198" y="917851"/>
              <a:ext cx="52296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set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nonzero vectors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442950" y="323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4.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1617900" y="1926962"/>
            <a:ext cx="5908200" cy="906600"/>
            <a:chOff x="1617900" y="1926962"/>
            <a:chExt cx="5908200" cy="906600"/>
          </a:xfrm>
        </p:grpSpPr>
        <p:sp>
          <p:nvSpPr>
            <p:cNvPr id="86" name="Google Shape;86;p15"/>
            <p:cNvSpPr/>
            <p:nvPr/>
          </p:nvSpPr>
          <p:spPr>
            <a:xfrm rot="10800000">
              <a:off x="1617900" y="1926962"/>
              <a:ext cx="5908200" cy="906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1861200" y="1995220"/>
              <a:ext cx="5421600" cy="7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linearly independent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hence is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basis for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subspace spanned by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8" name="Google Shape;88;p15"/>
          <p:cNvSpPr txBox="1"/>
          <p:nvPr/>
        </p:nvSpPr>
        <p:spPr>
          <a:xfrm>
            <a:off x="3431088" y="3031800"/>
            <a:ext cx="2281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>
              <a:solidFill>
                <a:srgbClr val="FFF2CC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030738" y="3651000"/>
            <a:ext cx="3082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>
              <a:solidFill>
                <a:srgbClr val="FFF2CC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436293" y="4270200"/>
            <a:ext cx="1423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860093" y="4270200"/>
            <a:ext cx="1423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283893" y="4270200"/>
            <a:ext cx="1423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961250" y="4270200"/>
            <a:ext cx="73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11700" y="7547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Basis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1729100" y="1446610"/>
            <a:ext cx="5685900" cy="1015443"/>
            <a:chOff x="1729100" y="1006475"/>
            <a:chExt cx="5685900" cy="836100"/>
          </a:xfrm>
        </p:grpSpPr>
        <p:sp>
          <p:nvSpPr>
            <p:cNvPr id="101" name="Google Shape;101;p16"/>
            <p:cNvSpPr/>
            <p:nvPr/>
          </p:nvSpPr>
          <p:spPr>
            <a:xfrm>
              <a:off x="1729100" y="1006475"/>
              <a:ext cx="5685900" cy="8361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861250" y="1115484"/>
              <a:ext cx="54216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basis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a subspace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is also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set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138" y="2986474"/>
            <a:ext cx="1427825" cy="1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618963" y="666648"/>
            <a:ext cx="5906080" cy="1649619"/>
            <a:chOff x="1723500" y="866700"/>
            <a:chExt cx="5697000" cy="615300"/>
          </a:xfrm>
        </p:grpSpPr>
        <p:sp>
          <p:nvSpPr>
            <p:cNvPr id="110" name="Google Shape;110;p17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957198" y="878640"/>
              <a:ext cx="5229600" cy="5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{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basis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a subspace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each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weights in the linear combination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⋯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b="1">
                <a:solidFill>
                  <a:srgbClr val="FFF2CC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t/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2" name="Google Shape;112;p17"/>
          <p:cNvSpPr txBox="1"/>
          <p:nvPr/>
        </p:nvSpPr>
        <p:spPr>
          <a:xfrm>
            <a:off x="442950" y="1709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5.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1618950" y="2360900"/>
            <a:ext cx="5906100" cy="1132200"/>
            <a:chOff x="1618950" y="2360900"/>
            <a:chExt cx="5906100" cy="1132200"/>
          </a:xfrm>
        </p:grpSpPr>
        <p:sp>
          <p:nvSpPr>
            <p:cNvPr id="114" name="Google Shape;114;p17"/>
            <p:cNvSpPr/>
            <p:nvPr/>
          </p:nvSpPr>
          <p:spPr>
            <a:xfrm rot="10800000">
              <a:off x="1618950" y="2360900"/>
              <a:ext cx="5906100" cy="1132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1861200" y="2365043"/>
              <a:ext cx="5421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are given by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16" name="Google Shape;11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46213" y="2708925"/>
              <a:ext cx="1051560" cy="6703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7"/>
          <p:cNvSpPr txBox="1"/>
          <p:nvPr/>
        </p:nvSpPr>
        <p:spPr>
          <a:xfrm>
            <a:off x="2946150" y="3537725"/>
            <a:ext cx="3251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>
              <a:solidFill>
                <a:srgbClr val="FFF2CC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014500" y="4080375"/>
            <a:ext cx="3251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>
              <a:solidFill>
                <a:srgbClr val="FFF2CC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763" y="4705025"/>
            <a:ext cx="963168" cy="62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125" y="4253200"/>
            <a:ext cx="1560720" cy="1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1452950" y="497475"/>
            <a:ext cx="7066500" cy="1299600"/>
            <a:chOff x="1452950" y="497475"/>
            <a:chExt cx="7066500" cy="1299600"/>
          </a:xfrm>
        </p:grpSpPr>
        <p:sp>
          <p:nvSpPr>
            <p:cNvPr id="127" name="Google Shape;127;p18"/>
            <p:cNvSpPr/>
            <p:nvPr/>
          </p:nvSpPr>
          <p:spPr>
            <a:xfrm>
              <a:off x="2188850" y="497475"/>
              <a:ext cx="6330600" cy="12906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2252525" y="569625"/>
              <a:ext cx="6135000" cy="11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(3, 1, 1),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 2, 1), and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1/2,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2, 7/2), then the set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is an orthogonal basis for 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Express the vector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(6, 1,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8) as a linear combination of the vectors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452950" y="506475"/>
              <a:ext cx="735900" cy="129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30" name="Google Shape;130;p18"/>
          <p:cNvSpPr/>
          <p:nvPr/>
        </p:nvSpPr>
        <p:spPr>
          <a:xfrm>
            <a:off x="0" y="59602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452950" y="501975"/>
            <a:ext cx="735900" cy="129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639475" y="1975300"/>
            <a:ext cx="150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11 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2717525" y="2620025"/>
            <a:ext cx="150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717525" y="3264750"/>
            <a:ext cx="150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907550" y="1940200"/>
            <a:ext cx="150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4843825" y="2575950"/>
            <a:ext cx="150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 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5003625" y="3211700"/>
            <a:ext cx="150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33/2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825" y="4094375"/>
            <a:ext cx="3136400" cy="6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125" y="4100463"/>
            <a:ext cx="2450592" cy="57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0925" y="4979916"/>
            <a:ext cx="1299310" cy="26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0797" y="1903225"/>
            <a:ext cx="460200" cy="79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6504525" y="1947400"/>
            <a:ext cx="2303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[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504525" y="2503300"/>
            <a:ext cx="2303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~ [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4639042" y="4567800"/>
            <a:ext cx="194100" cy="268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5626538" y="2044675"/>
            <a:ext cx="2825738" cy="1496400"/>
            <a:chOff x="5626538" y="2044675"/>
            <a:chExt cx="2825738" cy="1496400"/>
          </a:xfrm>
        </p:grpSpPr>
        <p:cxnSp>
          <p:nvCxnSpPr>
            <p:cNvPr id="150" name="Google Shape;150;p19"/>
            <p:cNvCxnSpPr/>
            <p:nvPr/>
          </p:nvCxnSpPr>
          <p:spPr>
            <a:xfrm rot="10800000">
              <a:off x="5693350" y="2044675"/>
              <a:ext cx="864000" cy="14964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9"/>
            <p:cNvCxnSpPr/>
            <p:nvPr/>
          </p:nvCxnSpPr>
          <p:spPr>
            <a:xfrm flipH="1" rot="10800000">
              <a:off x="6164775" y="2092600"/>
              <a:ext cx="2287500" cy="13206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9"/>
            <p:cNvCxnSpPr/>
            <p:nvPr/>
          </p:nvCxnSpPr>
          <p:spPr>
            <a:xfrm flipH="1" rot="10800000">
              <a:off x="6405300" y="2568950"/>
              <a:ext cx="1215600" cy="7020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19"/>
            <p:cNvCxnSpPr/>
            <p:nvPr/>
          </p:nvCxnSpPr>
          <p:spPr>
            <a:xfrm rot="10800000">
              <a:off x="5949900" y="2482250"/>
              <a:ext cx="455400" cy="7887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19"/>
            <p:cNvSpPr txBox="1"/>
            <p:nvPr/>
          </p:nvSpPr>
          <p:spPr>
            <a:xfrm>
              <a:off x="7423050" y="2607000"/>
              <a:ext cx="592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5626538" y="2681600"/>
              <a:ext cx="592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619893" y="2509854"/>
              <a:ext cx="72000" cy="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898651" y="2419842"/>
              <a:ext cx="72000" cy="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311700" y="1622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Projection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651050" y="1615938"/>
            <a:ext cx="30000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1">
              <a:solidFill>
                <a:srgbClr val="FFF2CC"/>
              </a:solidFill>
            </a:endParaRPr>
          </a:p>
        </p:txBody>
      </p:sp>
      <p:grpSp>
        <p:nvGrpSpPr>
          <p:cNvPr id="161" name="Google Shape;161;p19"/>
          <p:cNvGrpSpPr/>
          <p:nvPr/>
        </p:nvGrpSpPr>
        <p:grpSpPr>
          <a:xfrm>
            <a:off x="6196950" y="1365588"/>
            <a:ext cx="548700" cy="1905363"/>
            <a:chOff x="6196950" y="1365588"/>
            <a:chExt cx="548700" cy="1905363"/>
          </a:xfrm>
        </p:grpSpPr>
        <p:cxnSp>
          <p:nvCxnSpPr>
            <p:cNvPr id="162" name="Google Shape;162;p19"/>
            <p:cNvCxnSpPr/>
            <p:nvPr/>
          </p:nvCxnSpPr>
          <p:spPr>
            <a:xfrm flipH="1" rot="10800000">
              <a:off x="6411300" y="1794050"/>
              <a:ext cx="120000" cy="14769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19"/>
            <p:cNvSpPr txBox="1"/>
            <p:nvPr/>
          </p:nvSpPr>
          <p:spPr>
            <a:xfrm>
              <a:off x="6196950" y="1365588"/>
              <a:ext cx="54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>
                <a:solidFill>
                  <a:srgbClr val="DD7E6B"/>
                </a:solidFill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6537300" y="1802875"/>
            <a:ext cx="1089425" cy="1554475"/>
            <a:chOff x="6537300" y="1802875"/>
            <a:chExt cx="1089425" cy="1554475"/>
          </a:xfrm>
        </p:grpSpPr>
        <p:sp>
          <p:nvSpPr>
            <p:cNvPr id="165" name="Google Shape;165;p19"/>
            <p:cNvSpPr/>
            <p:nvPr/>
          </p:nvSpPr>
          <p:spPr>
            <a:xfrm>
              <a:off x="7096650" y="2808650"/>
              <a:ext cx="72000" cy="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19"/>
            <p:cNvCxnSpPr/>
            <p:nvPr/>
          </p:nvCxnSpPr>
          <p:spPr>
            <a:xfrm rot="10800000">
              <a:off x="6537300" y="1802875"/>
              <a:ext cx="601800" cy="10425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9"/>
            <p:cNvSpPr txBox="1"/>
            <p:nvPr/>
          </p:nvSpPr>
          <p:spPr>
            <a:xfrm>
              <a:off x="6937925" y="2880650"/>
              <a:ext cx="6888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8" name="Google Shape;168;p19"/>
          <p:cNvSpPr txBox="1"/>
          <p:nvPr/>
        </p:nvSpPr>
        <p:spPr>
          <a:xfrm>
            <a:off x="1683425" y="3838550"/>
            <a:ext cx="5062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rthogonal projection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onto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onto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081175" y="1677900"/>
            <a:ext cx="688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aseline="-25000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463" y="4376750"/>
            <a:ext cx="1929384" cy="61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234" y="4551225"/>
            <a:ext cx="805335" cy="26844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4979050" y="4456250"/>
            <a:ext cx="3900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component of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orthogonal to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050" y="2513625"/>
            <a:ext cx="1039368" cy="102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3550" y="2513738"/>
            <a:ext cx="1600200" cy="1027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19"/>
          <p:cNvGrpSpPr/>
          <p:nvPr/>
        </p:nvGrpSpPr>
        <p:grpSpPr>
          <a:xfrm>
            <a:off x="1555025" y="930350"/>
            <a:ext cx="4415700" cy="524100"/>
            <a:chOff x="1555025" y="930350"/>
            <a:chExt cx="4415700" cy="524100"/>
          </a:xfrm>
        </p:grpSpPr>
        <p:sp>
          <p:nvSpPr>
            <p:cNvPr id="176" name="Google Shape;176;p19"/>
            <p:cNvSpPr txBox="1"/>
            <p:nvPr/>
          </p:nvSpPr>
          <p:spPr>
            <a:xfrm>
              <a:off x="1555025" y="930350"/>
              <a:ext cx="44157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lang="ko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basis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7" name="Google Shape;177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989600" y="1052216"/>
              <a:ext cx="201168" cy="2276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9"/>
          <p:cNvSpPr txBox="1"/>
          <p:nvPr/>
        </p:nvSpPr>
        <p:spPr>
          <a:xfrm>
            <a:off x="6034538" y="3268250"/>
            <a:ext cx="592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1630050" y="792275"/>
            <a:ext cx="58839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nonzero vector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59" y="2203975"/>
            <a:ext cx="805335" cy="26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688" y="2760057"/>
            <a:ext cx="1737360" cy="5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1656375" y="1455000"/>
            <a:ext cx="58839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decomposed into two vectors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648325" y="3711775"/>
            <a:ext cx="3900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component of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orthogonal to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aseline="-25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885763" y="2811250"/>
            <a:ext cx="1528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Span 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aseline="-25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188850" y="268875"/>
            <a:ext cx="6330600" cy="1290600"/>
          </a:xfrm>
          <a:prstGeom prst="snip1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6" name="Google Shape;196;p21"/>
          <p:cNvSpPr txBox="1"/>
          <p:nvPr/>
        </p:nvSpPr>
        <p:spPr>
          <a:xfrm>
            <a:off x="2252525" y="341025"/>
            <a:ext cx="61350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(7, 6) and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(4, 2). Find the orthogonal projection of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onto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Then write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sum of two orthogonal vectors, one in Span 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and one orthogonal to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1452950" y="277875"/>
            <a:ext cx="735900" cy="129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3000">
              <a:solidFill>
                <a:srgbClr val="C9DA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0" y="367425"/>
            <a:ext cx="1314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1452950" y="277875"/>
            <a:ext cx="735900" cy="129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00" y="1719738"/>
            <a:ext cx="1840992" cy="67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625" y="1777299"/>
            <a:ext cx="1840992" cy="65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00" y="2719311"/>
            <a:ext cx="2170176" cy="67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4613" y="2767638"/>
            <a:ext cx="2221992" cy="670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1"/>
          <p:cNvGrpSpPr/>
          <p:nvPr/>
        </p:nvGrpSpPr>
        <p:grpSpPr>
          <a:xfrm>
            <a:off x="5542650" y="1568475"/>
            <a:ext cx="3306968" cy="1993889"/>
            <a:chOff x="5542650" y="1568475"/>
            <a:chExt cx="3306968" cy="1993889"/>
          </a:xfrm>
        </p:grpSpPr>
        <p:cxnSp>
          <p:nvCxnSpPr>
            <p:cNvPr id="205" name="Google Shape;205;p21"/>
            <p:cNvCxnSpPr/>
            <p:nvPr/>
          </p:nvCxnSpPr>
          <p:spPr>
            <a:xfrm flipH="1" rot="10800000">
              <a:off x="5665718" y="1973864"/>
              <a:ext cx="3183900" cy="15885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6" name="Google Shape;206;p21"/>
            <p:cNvPicPr preferRelativeResize="0"/>
            <p:nvPr/>
          </p:nvPicPr>
          <p:blipFill rotWithShape="1">
            <a:blip r:embed="rId7">
              <a:alphaModFix/>
            </a:blip>
            <a:srcRect b="13382" l="10986" r="7514" t="16110"/>
            <a:stretch/>
          </p:blipFill>
          <p:spPr>
            <a:xfrm>
              <a:off x="5699530" y="1720916"/>
              <a:ext cx="2781952" cy="1804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1"/>
            <p:cNvSpPr txBox="1"/>
            <p:nvPr/>
          </p:nvSpPr>
          <p:spPr>
            <a:xfrm>
              <a:off x="7074442" y="2722973"/>
              <a:ext cx="7140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cxnSp>
          <p:nvCxnSpPr>
            <p:cNvPr id="208" name="Google Shape;208;p21"/>
            <p:cNvCxnSpPr/>
            <p:nvPr/>
          </p:nvCxnSpPr>
          <p:spPr>
            <a:xfrm flipH="1" rot="10800000">
              <a:off x="6362044" y="2007697"/>
              <a:ext cx="1426500" cy="1209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21"/>
            <p:cNvSpPr txBox="1"/>
            <p:nvPr/>
          </p:nvSpPr>
          <p:spPr>
            <a:xfrm>
              <a:off x="7392190" y="1568475"/>
              <a:ext cx="617700" cy="5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>
                <a:solidFill>
                  <a:srgbClr val="DD7E6B"/>
                </a:solidFill>
              </a:endParaRPr>
            </a:p>
          </p:txBody>
        </p:sp>
        <p:pic>
          <p:nvPicPr>
            <p:cNvPr id="210" name="Google Shape;210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29908" y="2467233"/>
              <a:ext cx="185325" cy="312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1"/>
            <p:cNvCxnSpPr/>
            <p:nvPr/>
          </p:nvCxnSpPr>
          <p:spPr>
            <a:xfrm>
              <a:off x="7801957" y="2000734"/>
              <a:ext cx="189300" cy="4056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21"/>
            <p:cNvCxnSpPr/>
            <p:nvPr/>
          </p:nvCxnSpPr>
          <p:spPr>
            <a:xfrm rot="10800000">
              <a:off x="6165960" y="2825497"/>
              <a:ext cx="189300" cy="3921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13" name="Google Shape;213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42650" y="2779562"/>
              <a:ext cx="555975" cy="3123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21"/>
          <p:cNvGrpSpPr/>
          <p:nvPr/>
        </p:nvGrpSpPr>
        <p:grpSpPr>
          <a:xfrm>
            <a:off x="1452950" y="3853975"/>
            <a:ext cx="7066500" cy="612000"/>
            <a:chOff x="1452950" y="3853975"/>
            <a:chExt cx="7066500" cy="612000"/>
          </a:xfrm>
        </p:grpSpPr>
        <p:sp>
          <p:nvSpPr>
            <p:cNvPr id="215" name="Google Shape;215;p21"/>
            <p:cNvSpPr/>
            <p:nvPr/>
          </p:nvSpPr>
          <p:spPr>
            <a:xfrm>
              <a:off x="2188850" y="3853975"/>
              <a:ext cx="6330600" cy="6030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16" name="Google Shape;216;p21"/>
            <p:cNvSpPr txBox="1"/>
            <p:nvPr/>
          </p:nvSpPr>
          <p:spPr>
            <a:xfrm>
              <a:off x="2252525" y="3926125"/>
              <a:ext cx="61350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the distance from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Span 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452950" y="3862975"/>
              <a:ext cx="735900" cy="603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18" name="Google Shape;218;p21"/>
          <p:cNvSpPr/>
          <p:nvPr/>
        </p:nvSpPr>
        <p:spPr>
          <a:xfrm>
            <a:off x="0" y="3952525"/>
            <a:ext cx="1314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1452950" y="3858475"/>
            <a:ext cx="735900" cy="60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4238" y="4694875"/>
            <a:ext cx="2415518" cy="39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5400000">
            <a:off x="839298" y="915076"/>
            <a:ext cx="348212" cy="6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46798" y="4540551"/>
            <a:ext cx="348212" cy="6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