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da719fd01_0_25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da719fd0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da719fd01_0_28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da719fd0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da719fd01_0_34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da719fd0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da719fd01_0_37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da719fd01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da719fd01_0_39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da719fd01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da719fd01_0_43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da719fd0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da719fd01_0_47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da719fd01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da719fd01_0_46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4da719fd0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a719fd01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a719fd0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a719fd01_0_5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a719fd0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a719fd01_0_9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a719fd0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da719fd01_0_15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da719fd0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da719fd01_0_31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da719fd0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da719fd01_0_18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da719fd0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da719fd01_0_20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da719fd0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da719fd01_0_22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da719fd0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5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5.gif"/><Relationship Id="rId4" Type="http://schemas.openxmlformats.org/officeDocument/2006/relationships/image" Target="../media/image49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2.gif"/><Relationship Id="rId4" Type="http://schemas.openxmlformats.org/officeDocument/2006/relationships/image" Target="../media/image54.gif"/><Relationship Id="rId9" Type="http://schemas.openxmlformats.org/officeDocument/2006/relationships/image" Target="../media/image58.gif"/><Relationship Id="rId5" Type="http://schemas.openxmlformats.org/officeDocument/2006/relationships/image" Target="../media/image55.gif"/><Relationship Id="rId6" Type="http://schemas.openxmlformats.org/officeDocument/2006/relationships/image" Target="../media/image51.gif"/><Relationship Id="rId7" Type="http://schemas.openxmlformats.org/officeDocument/2006/relationships/image" Target="../media/image64.gif"/><Relationship Id="rId8" Type="http://schemas.openxmlformats.org/officeDocument/2006/relationships/image" Target="../media/image53.gif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60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6.gif"/><Relationship Id="rId4" Type="http://schemas.openxmlformats.org/officeDocument/2006/relationships/image" Target="../media/image36.png"/><Relationship Id="rId9" Type="http://schemas.openxmlformats.org/officeDocument/2006/relationships/image" Target="../media/image63.gif"/><Relationship Id="rId5" Type="http://schemas.openxmlformats.org/officeDocument/2006/relationships/image" Target="../media/image61.gif"/><Relationship Id="rId6" Type="http://schemas.openxmlformats.org/officeDocument/2006/relationships/image" Target="../media/image57.gif"/><Relationship Id="rId7" Type="http://schemas.openxmlformats.org/officeDocument/2006/relationships/image" Target="../media/image69.gif"/><Relationship Id="rId8" Type="http://schemas.openxmlformats.org/officeDocument/2006/relationships/image" Target="../media/image59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2.gif"/><Relationship Id="rId4" Type="http://schemas.openxmlformats.org/officeDocument/2006/relationships/image" Target="../media/image70.gif"/><Relationship Id="rId5" Type="http://schemas.openxmlformats.org/officeDocument/2006/relationships/image" Target="../media/image65.gif"/><Relationship Id="rId6" Type="http://schemas.openxmlformats.org/officeDocument/2006/relationships/image" Target="../media/image72.gif"/><Relationship Id="rId7" Type="http://schemas.openxmlformats.org/officeDocument/2006/relationships/image" Target="../media/image66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8.gif"/><Relationship Id="rId4" Type="http://schemas.openxmlformats.org/officeDocument/2006/relationships/image" Target="../media/image67.gif"/><Relationship Id="rId5" Type="http://schemas.openxmlformats.org/officeDocument/2006/relationships/image" Target="../media/image75.gif"/><Relationship Id="rId6" Type="http://schemas.openxmlformats.org/officeDocument/2006/relationships/image" Target="../media/image76.gif"/><Relationship Id="rId7" Type="http://schemas.openxmlformats.org/officeDocument/2006/relationships/image" Target="../media/image81.gif"/><Relationship Id="rId8" Type="http://schemas.openxmlformats.org/officeDocument/2006/relationships/image" Target="../media/image74.gif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image" Target="../media/image7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1.gif"/><Relationship Id="rId4" Type="http://schemas.openxmlformats.org/officeDocument/2006/relationships/image" Target="../media/image73.gif"/><Relationship Id="rId9" Type="http://schemas.openxmlformats.org/officeDocument/2006/relationships/image" Target="../media/image83.gif"/><Relationship Id="rId5" Type="http://schemas.openxmlformats.org/officeDocument/2006/relationships/image" Target="../media/image78.gif"/><Relationship Id="rId6" Type="http://schemas.openxmlformats.org/officeDocument/2006/relationships/image" Target="../media/image82.gif"/><Relationship Id="rId7" Type="http://schemas.openxmlformats.org/officeDocument/2006/relationships/image" Target="../media/image77.gif"/><Relationship Id="rId8" Type="http://schemas.openxmlformats.org/officeDocument/2006/relationships/image" Target="../media/image80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3.gif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gif"/><Relationship Id="rId4" Type="http://schemas.openxmlformats.org/officeDocument/2006/relationships/image" Target="../media/image7.gif"/><Relationship Id="rId5" Type="http://schemas.openxmlformats.org/officeDocument/2006/relationships/image" Target="../media/image8.gif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gif"/><Relationship Id="rId10" Type="http://schemas.openxmlformats.org/officeDocument/2006/relationships/image" Target="../media/image15.gif"/><Relationship Id="rId13" Type="http://schemas.openxmlformats.org/officeDocument/2006/relationships/image" Target="../media/image23.gif"/><Relationship Id="rId12" Type="http://schemas.openxmlformats.org/officeDocument/2006/relationships/image" Target="../media/image1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Relationship Id="rId4" Type="http://schemas.openxmlformats.org/officeDocument/2006/relationships/image" Target="../media/image10.gif"/><Relationship Id="rId9" Type="http://schemas.openxmlformats.org/officeDocument/2006/relationships/image" Target="../media/image19.gif"/><Relationship Id="rId5" Type="http://schemas.openxmlformats.org/officeDocument/2006/relationships/image" Target="../media/image12.gif"/><Relationship Id="rId6" Type="http://schemas.openxmlformats.org/officeDocument/2006/relationships/image" Target="../media/image11.gif"/><Relationship Id="rId7" Type="http://schemas.openxmlformats.org/officeDocument/2006/relationships/image" Target="../media/image14.gif"/><Relationship Id="rId8" Type="http://schemas.openxmlformats.org/officeDocument/2006/relationships/image" Target="../media/image1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gif"/><Relationship Id="rId4" Type="http://schemas.openxmlformats.org/officeDocument/2006/relationships/image" Target="../media/image24.gif"/><Relationship Id="rId5" Type="http://schemas.openxmlformats.org/officeDocument/2006/relationships/image" Target="../media/image20.gif"/><Relationship Id="rId6" Type="http://schemas.openxmlformats.org/officeDocument/2006/relationships/image" Target="../media/image17.gif"/><Relationship Id="rId7" Type="http://schemas.openxmlformats.org/officeDocument/2006/relationships/image" Target="../media/image21.gif"/><Relationship Id="rId8" Type="http://schemas.openxmlformats.org/officeDocument/2006/relationships/image" Target="../media/image2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Relationship Id="rId4" Type="http://schemas.openxmlformats.org/officeDocument/2006/relationships/image" Target="../media/image25.gif"/><Relationship Id="rId5" Type="http://schemas.openxmlformats.org/officeDocument/2006/relationships/image" Target="../media/image26.gif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gif"/><Relationship Id="rId10" Type="http://schemas.openxmlformats.org/officeDocument/2006/relationships/image" Target="../media/image34.gif"/><Relationship Id="rId13" Type="http://schemas.openxmlformats.org/officeDocument/2006/relationships/image" Target="../media/image35.gif"/><Relationship Id="rId12" Type="http://schemas.openxmlformats.org/officeDocument/2006/relationships/image" Target="../media/image37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gif"/><Relationship Id="rId4" Type="http://schemas.openxmlformats.org/officeDocument/2006/relationships/image" Target="../media/image27.gif"/><Relationship Id="rId9" Type="http://schemas.openxmlformats.org/officeDocument/2006/relationships/image" Target="../media/image30.gif"/><Relationship Id="rId15" Type="http://schemas.openxmlformats.org/officeDocument/2006/relationships/image" Target="../media/image8.gif"/><Relationship Id="rId14" Type="http://schemas.openxmlformats.org/officeDocument/2006/relationships/image" Target="../media/image40.gif"/><Relationship Id="rId17" Type="http://schemas.openxmlformats.org/officeDocument/2006/relationships/image" Target="../media/image36.png"/><Relationship Id="rId16" Type="http://schemas.openxmlformats.org/officeDocument/2006/relationships/image" Target="../media/image38.jpg"/><Relationship Id="rId5" Type="http://schemas.openxmlformats.org/officeDocument/2006/relationships/image" Target="../media/image32.gif"/><Relationship Id="rId6" Type="http://schemas.openxmlformats.org/officeDocument/2006/relationships/image" Target="../media/image31.gif"/><Relationship Id="rId7" Type="http://schemas.openxmlformats.org/officeDocument/2006/relationships/image" Target="../media/image43.gif"/><Relationship Id="rId8" Type="http://schemas.openxmlformats.org/officeDocument/2006/relationships/image" Target="../media/image33.gif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4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9.gif"/><Relationship Id="rId4" Type="http://schemas.openxmlformats.org/officeDocument/2006/relationships/image" Target="../media/image42.gif"/><Relationship Id="rId9" Type="http://schemas.openxmlformats.org/officeDocument/2006/relationships/image" Target="../media/image36.png"/><Relationship Id="rId5" Type="http://schemas.openxmlformats.org/officeDocument/2006/relationships/image" Target="../media/image45.gif"/><Relationship Id="rId6" Type="http://schemas.openxmlformats.org/officeDocument/2006/relationships/image" Target="../media/image48.gif"/><Relationship Id="rId7" Type="http://schemas.openxmlformats.org/officeDocument/2006/relationships/image" Target="../media/image44.gif"/><Relationship Id="rId8" Type="http://schemas.openxmlformats.org/officeDocument/2006/relationships/image" Target="../media/image4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Orthogonality and Least Squares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>
                <a:solidFill>
                  <a:srgbClr val="B6D7A8"/>
                </a:solidFill>
              </a:rPr>
              <a:t>5.5 Least-Squares Problems</a:t>
            </a:r>
            <a:endParaRPr baseline="30000" i="1" sz="2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289" name="Google Shape;289;p22"/>
          <p:cNvGrpSpPr/>
          <p:nvPr/>
        </p:nvGrpSpPr>
        <p:grpSpPr>
          <a:xfrm>
            <a:off x="1509473" y="363861"/>
            <a:ext cx="7316838" cy="1471795"/>
            <a:chOff x="1163625" y="497027"/>
            <a:chExt cx="7979103" cy="459147"/>
          </a:xfrm>
        </p:grpSpPr>
        <p:sp>
          <p:nvSpPr>
            <p:cNvPr id="290" name="Google Shape;290;p22"/>
            <p:cNvSpPr/>
            <p:nvPr/>
          </p:nvSpPr>
          <p:spPr>
            <a:xfrm>
              <a:off x="1993129" y="497473"/>
              <a:ext cx="7149600" cy="458700"/>
            </a:xfrm>
            <a:prstGeom prst="snip1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1163625" y="497027"/>
              <a:ext cx="829500" cy="4587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</a:t>
              </a:r>
              <a:endParaRPr b="1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92" name="Google Shape;292;p22"/>
          <p:cNvSpPr/>
          <p:nvPr/>
        </p:nvSpPr>
        <p:spPr>
          <a:xfrm>
            <a:off x="0" y="564575"/>
            <a:ext cx="1338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5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2"/>
          <p:cNvSpPr txBox="1"/>
          <p:nvPr/>
        </p:nvSpPr>
        <p:spPr>
          <a:xfrm>
            <a:off x="2305850" y="393925"/>
            <a:ext cx="61923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an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whose columns are linearly independent. 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AutoNum type="alphaLcPeriod"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that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invertible.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AutoNum type="alphaLcPeriod"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why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≥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AutoNum type="alphaLcPeriod"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the rank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1508850" y="364050"/>
            <a:ext cx="757200" cy="1471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4353250" y="1967213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96" name="Google Shape;296;p22"/>
          <p:cNvSpPr txBox="1"/>
          <p:nvPr/>
        </p:nvSpPr>
        <p:spPr>
          <a:xfrm>
            <a:off x="3571750" y="2396500"/>
            <a:ext cx="26799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only trivial solution !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297" name="Google Shape;297;p22"/>
          <p:cNvSpPr txBox="1"/>
          <p:nvPr/>
        </p:nvSpPr>
        <p:spPr>
          <a:xfrm>
            <a:off x="4191875" y="2770400"/>
            <a:ext cx="12357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98" name="Google Shape;298;p22"/>
          <p:cNvSpPr txBox="1"/>
          <p:nvPr/>
        </p:nvSpPr>
        <p:spPr>
          <a:xfrm>
            <a:off x="2458800" y="3468563"/>
            <a:ext cx="52521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linearly independent column vectors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in 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299" name="Google Shape;299;p22"/>
          <p:cNvSpPr txBox="1"/>
          <p:nvPr/>
        </p:nvSpPr>
        <p:spPr>
          <a:xfrm>
            <a:off x="3262750" y="4271775"/>
            <a:ext cx="32979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dim Col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/>
          </a:p>
        </p:txBody>
      </p:sp>
      <p:grpSp>
        <p:nvGrpSpPr>
          <p:cNvPr id="300" name="Google Shape;300;p22"/>
          <p:cNvGrpSpPr/>
          <p:nvPr/>
        </p:nvGrpSpPr>
        <p:grpSpPr>
          <a:xfrm>
            <a:off x="6371300" y="1937650"/>
            <a:ext cx="2679900" cy="1503609"/>
            <a:chOff x="6376950" y="1999950"/>
            <a:chExt cx="2679900" cy="1503609"/>
          </a:xfrm>
        </p:grpSpPr>
        <p:sp>
          <p:nvSpPr>
            <p:cNvPr id="301" name="Google Shape;301;p22"/>
            <p:cNvSpPr txBox="1"/>
            <p:nvPr/>
          </p:nvSpPr>
          <p:spPr>
            <a:xfrm>
              <a:off x="6376950" y="1999950"/>
              <a:ext cx="26799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ko" sz="1200">
                  <a:solidFill>
                    <a:srgbClr val="DD7E6B"/>
                  </a:solidFill>
                  <a:latin typeface="Georgia"/>
                  <a:ea typeface="Georgia"/>
                  <a:cs typeface="Georgia"/>
                  <a:sym typeface="Georgia"/>
                </a:rPr>
                <a:t>Ch 1.6</a:t>
              </a:r>
              <a:r>
                <a:rPr i="1" lang="ko" sz="1200">
                  <a:solidFill>
                    <a:srgbClr val="6D9EEB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i="1" lang="ko" sz="1200">
                  <a:solidFill>
                    <a:srgbClr val="6D9EEB"/>
                  </a:solidFill>
                  <a:latin typeface="Georgia"/>
                  <a:ea typeface="Georgia"/>
                  <a:cs typeface="Georgia"/>
                  <a:sym typeface="Georgia"/>
                </a:rPr>
                <a:t>Theorem 8</a:t>
              </a:r>
              <a:r>
                <a:rPr lang="ko" sz="1200">
                  <a:solidFill>
                    <a:srgbClr val="6D9EEB"/>
                  </a:solidFill>
                  <a:latin typeface="Georgia"/>
                  <a:ea typeface="Georgia"/>
                  <a:cs typeface="Georgia"/>
                  <a:sym typeface="Georgia"/>
                </a:rPr>
                <a:t>.</a:t>
              </a:r>
              <a:endParaRPr sz="12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302" name="Google Shape;302;p22"/>
            <p:cNvGrpSpPr/>
            <p:nvPr/>
          </p:nvGrpSpPr>
          <p:grpSpPr>
            <a:xfrm>
              <a:off x="6377024" y="2364929"/>
              <a:ext cx="2679762" cy="668444"/>
              <a:chOff x="1261200" y="637775"/>
              <a:chExt cx="6621600" cy="931500"/>
            </a:xfrm>
          </p:grpSpPr>
          <p:sp>
            <p:nvSpPr>
              <p:cNvPr id="303" name="Google Shape;303;p22"/>
              <p:cNvSpPr/>
              <p:nvPr/>
            </p:nvSpPr>
            <p:spPr>
              <a:xfrm>
                <a:off x="1261200" y="637775"/>
                <a:ext cx="6621600" cy="9315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2"/>
              <p:cNvSpPr txBox="1"/>
              <p:nvPr/>
            </p:nvSpPr>
            <p:spPr>
              <a:xfrm>
                <a:off x="1261203" y="681701"/>
                <a:ext cx="6543000" cy="7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ko" sz="12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If a set contains </a:t>
                </a:r>
                <a:r>
                  <a:rPr lang="ko" sz="1200">
                    <a:solidFill>
                      <a:srgbClr val="F1C232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more vectors </a:t>
                </a:r>
                <a:r>
                  <a:rPr lang="ko" sz="12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than there are </a:t>
                </a:r>
                <a:r>
                  <a:rPr lang="ko" sz="1200">
                    <a:solidFill>
                      <a:srgbClr val="F1C232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entries </a:t>
                </a:r>
                <a:r>
                  <a:rPr lang="ko" sz="12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in each </a:t>
                </a:r>
                <a:r>
                  <a:rPr lang="ko" sz="1200">
                    <a:solidFill>
                      <a:srgbClr val="F1C232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vector</a:t>
                </a:r>
                <a:r>
                  <a:rPr lang="ko" sz="12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,</a:t>
                </a:r>
                <a:endParaRPr sz="1200">
                  <a:solidFill>
                    <a:srgbClr val="FFF2CC"/>
                  </a:solidFill>
                </a:endParaRPr>
              </a:p>
            </p:txBody>
          </p:sp>
        </p:grpSp>
        <p:grpSp>
          <p:nvGrpSpPr>
            <p:cNvPr id="305" name="Google Shape;305;p22"/>
            <p:cNvGrpSpPr/>
            <p:nvPr/>
          </p:nvGrpSpPr>
          <p:grpSpPr>
            <a:xfrm>
              <a:off x="6377009" y="3089334"/>
              <a:ext cx="2679789" cy="414226"/>
              <a:chOff x="1261200" y="1651175"/>
              <a:chExt cx="6621667" cy="603300"/>
            </a:xfrm>
          </p:grpSpPr>
          <p:sp>
            <p:nvSpPr>
              <p:cNvPr id="306" name="Google Shape;306;p22"/>
              <p:cNvSpPr/>
              <p:nvPr/>
            </p:nvSpPr>
            <p:spPr>
              <a:xfrm rot="10800000">
                <a:off x="1261200" y="1651175"/>
                <a:ext cx="6621600" cy="6033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2"/>
              <p:cNvSpPr txBox="1"/>
              <p:nvPr/>
            </p:nvSpPr>
            <p:spPr>
              <a:xfrm>
                <a:off x="1261267" y="1690475"/>
                <a:ext cx="6621600" cy="47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ko" sz="1200">
                    <a:solidFill>
                      <a:srgbClr val="FFF2CC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then the set is </a:t>
                </a:r>
                <a:r>
                  <a:rPr lang="ko" sz="1200">
                    <a:solidFill>
                      <a:srgbClr val="F1C232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linearly dependent</a:t>
                </a:r>
                <a:endParaRPr sz="1200">
                  <a:solidFill>
                    <a:srgbClr val="F1C232"/>
                  </a:solidFill>
                </a:endParaRPr>
              </a:p>
            </p:txBody>
          </p:sp>
        </p:grpSp>
      </p:grpSp>
      <p:pic>
        <p:nvPicPr>
          <p:cNvPr id="308" name="Google Shape;3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103" y="2017849"/>
            <a:ext cx="548701" cy="95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1138" y="2370150"/>
            <a:ext cx="627004" cy="5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1800" y="3485525"/>
            <a:ext cx="627004" cy="5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8800" y="4288725"/>
            <a:ext cx="627004" cy="5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442950" y="6356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14.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8" name="Google Shape;318;p23"/>
          <p:cNvGrpSpPr/>
          <p:nvPr/>
        </p:nvGrpSpPr>
        <p:grpSpPr>
          <a:xfrm>
            <a:off x="1618950" y="1263446"/>
            <a:ext cx="5906080" cy="1019477"/>
            <a:chOff x="1723499" y="910368"/>
            <a:chExt cx="5697000" cy="324602"/>
          </a:xfrm>
        </p:grpSpPr>
        <p:sp>
          <p:nvSpPr>
            <p:cNvPr id="319" name="Google Shape;319;p23"/>
            <p:cNvSpPr/>
            <p:nvPr/>
          </p:nvSpPr>
          <p:spPr>
            <a:xfrm>
              <a:off x="1723499" y="910368"/>
              <a:ext cx="5697000" cy="324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3"/>
            <p:cNvSpPr txBox="1"/>
            <p:nvPr/>
          </p:nvSpPr>
          <p:spPr>
            <a:xfrm>
              <a:off x="1957198" y="952670"/>
              <a:ext cx="52296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matrix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invertible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and only if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the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columns of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linearly independent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1" name="Google Shape;321;p23"/>
          <p:cNvGrpSpPr/>
          <p:nvPr/>
        </p:nvGrpSpPr>
        <p:grpSpPr>
          <a:xfrm>
            <a:off x="1618950" y="2419275"/>
            <a:ext cx="5906100" cy="1353900"/>
            <a:chOff x="1618950" y="2419275"/>
            <a:chExt cx="5906100" cy="1353900"/>
          </a:xfrm>
        </p:grpSpPr>
        <p:sp>
          <p:nvSpPr>
            <p:cNvPr id="322" name="Google Shape;322;p23"/>
            <p:cNvSpPr/>
            <p:nvPr/>
          </p:nvSpPr>
          <p:spPr>
            <a:xfrm rot="10800000">
              <a:off x="1618950" y="2419275"/>
              <a:ext cx="5906100" cy="1353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3"/>
            <p:cNvSpPr txBox="1"/>
            <p:nvPr/>
          </p:nvSpPr>
          <p:spPr>
            <a:xfrm>
              <a:off x="1861200" y="2472228"/>
              <a:ext cx="54216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this case, the equation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has only one least-squares solution </a:t>
              </a:r>
              <a:r>
                <a:rPr lang="ko" sz="1800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and it is given by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24" name="Google Shape;32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29800" y="3329828"/>
              <a:ext cx="1484376" cy="3166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59560" y="2894472"/>
              <a:ext cx="164592" cy="22789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31" name="Google Shape;331;p24"/>
          <p:cNvSpPr txBox="1"/>
          <p:nvPr/>
        </p:nvSpPr>
        <p:spPr>
          <a:xfrm>
            <a:off x="442950" y="25465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15.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2" name="Google Shape;332;p24"/>
          <p:cNvGrpSpPr/>
          <p:nvPr/>
        </p:nvGrpSpPr>
        <p:grpSpPr>
          <a:xfrm>
            <a:off x="1618950" y="882446"/>
            <a:ext cx="5906080" cy="1019471"/>
            <a:chOff x="1723499" y="910368"/>
            <a:chExt cx="5697000" cy="324600"/>
          </a:xfrm>
        </p:grpSpPr>
        <p:sp>
          <p:nvSpPr>
            <p:cNvPr id="333" name="Google Shape;333;p24"/>
            <p:cNvSpPr/>
            <p:nvPr/>
          </p:nvSpPr>
          <p:spPr>
            <a:xfrm>
              <a:off x="1723499" y="910368"/>
              <a:ext cx="5697000" cy="324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4"/>
            <p:cNvSpPr txBox="1"/>
            <p:nvPr/>
          </p:nvSpPr>
          <p:spPr>
            <a:xfrm>
              <a:off x="1957198" y="934649"/>
              <a:ext cx="52296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Given an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with linearly independent columns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let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QR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a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QR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factorization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Then,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5" name="Google Shape;335;p24"/>
          <p:cNvGrpSpPr/>
          <p:nvPr/>
        </p:nvGrpSpPr>
        <p:grpSpPr>
          <a:xfrm>
            <a:off x="1618950" y="1967156"/>
            <a:ext cx="5906100" cy="1300936"/>
            <a:chOff x="1618950" y="1967156"/>
            <a:chExt cx="5906100" cy="1300936"/>
          </a:xfrm>
        </p:grpSpPr>
        <p:sp>
          <p:nvSpPr>
            <p:cNvPr id="336" name="Google Shape;336;p24"/>
            <p:cNvSpPr/>
            <p:nvPr/>
          </p:nvSpPr>
          <p:spPr>
            <a:xfrm rot="10800000">
              <a:off x="1618950" y="1981691"/>
              <a:ext cx="5906100" cy="1286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 txBox="1"/>
            <p:nvPr/>
          </p:nvSpPr>
          <p:spPr>
            <a:xfrm>
              <a:off x="1861200" y="1967156"/>
              <a:ext cx="54216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each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 equation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has a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unique least-squares solution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given by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38" name="Google Shape;33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38600" y="2791620"/>
              <a:ext cx="1066800" cy="3168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9" name="Google Shape;3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788" y="4864639"/>
            <a:ext cx="914400" cy="3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0612" y="3420528"/>
            <a:ext cx="1484376" cy="31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3713" y="3420521"/>
            <a:ext cx="1996018" cy="3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3725" y="3889636"/>
            <a:ext cx="1572768" cy="31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03725" y="4353969"/>
            <a:ext cx="1752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05050" y="4353977"/>
            <a:ext cx="863357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350" name="Google Shape;350;p25"/>
          <p:cNvGrpSpPr/>
          <p:nvPr/>
        </p:nvGrpSpPr>
        <p:grpSpPr>
          <a:xfrm>
            <a:off x="1508850" y="166749"/>
            <a:ext cx="7284120" cy="2014622"/>
            <a:chOff x="1163611" y="497032"/>
            <a:chExt cx="7979099" cy="783747"/>
          </a:xfrm>
        </p:grpSpPr>
        <p:sp>
          <p:nvSpPr>
            <p:cNvPr id="351" name="Google Shape;351;p25"/>
            <p:cNvSpPr/>
            <p:nvPr/>
          </p:nvSpPr>
          <p:spPr>
            <a:xfrm>
              <a:off x="1993110" y="497479"/>
              <a:ext cx="7149600" cy="783300"/>
            </a:xfrm>
            <a:prstGeom prst="snip1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1163611" y="497032"/>
              <a:ext cx="829500" cy="783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</a:t>
              </a:r>
              <a:endParaRPr b="1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53" name="Google Shape;353;p25"/>
          <p:cNvSpPr/>
          <p:nvPr/>
        </p:nvSpPr>
        <p:spPr>
          <a:xfrm>
            <a:off x="0" y="367425"/>
            <a:ext cx="1338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6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25"/>
          <p:cNvSpPr txBox="1"/>
          <p:nvPr/>
        </p:nvSpPr>
        <p:spPr>
          <a:xfrm>
            <a:off x="2305838" y="196775"/>
            <a:ext cx="63285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 least-squares solution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25"/>
          <p:cNvSpPr/>
          <p:nvPr/>
        </p:nvSpPr>
        <p:spPr>
          <a:xfrm>
            <a:off x="1508850" y="166900"/>
            <a:ext cx="757200" cy="2002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788" y="713300"/>
            <a:ext cx="2360625" cy="13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103" y="2352099"/>
            <a:ext cx="548701" cy="95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7773" y="2337275"/>
            <a:ext cx="2950199" cy="10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8725" y="2285712"/>
            <a:ext cx="3548324" cy="108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66050" y="4228092"/>
            <a:ext cx="914400" cy="3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0288" y="3872374"/>
            <a:ext cx="1474175" cy="10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58925" y="3872375"/>
            <a:ext cx="1638281" cy="10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3625" y="3872375"/>
            <a:ext cx="822960" cy="102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69" name="Google Shape;369;p26"/>
          <p:cNvSpPr txBox="1"/>
          <p:nvPr/>
        </p:nvSpPr>
        <p:spPr>
          <a:xfrm>
            <a:off x="442950" y="13840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Least-Squares Lines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0" name="Google Shape;370;p26"/>
          <p:cNvGrpSpPr/>
          <p:nvPr/>
        </p:nvGrpSpPr>
        <p:grpSpPr>
          <a:xfrm>
            <a:off x="547613" y="812875"/>
            <a:ext cx="4259375" cy="2942075"/>
            <a:chOff x="547613" y="812875"/>
            <a:chExt cx="4259375" cy="2942075"/>
          </a:xfrm>
        </p:grpSpPr>
        <p:cxnSp>
          <p:nvCxnSpPr>
            <p:cNvPr id="371" name="Google Shape;371;p26"/>
            <p:cNvCxnSpPr/>
            <p:nvPr/>
          </p:nvCxnSpPr>
          <p:spPr>
            <a:xfrm>
              <a:off x="592025" y="3536250"/>
              <a:ext cx="3744900" cy="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2" name="Google Shape;372;p26"/>
            <p:cNvCxnSpPr/>
            <p:nvPr/>
          </p:nvCxnSpPr>
          <p:spPr>
            <a:xfrm rot="10800000">
              <a:off x="744425" y="1292850"/>
              <a:ext cx="0" cy="23958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3" name="Google Shape;373;p26"/>
            <p:cNvSpPr txBox="1"/>
            <p:nvPr/>
          </p:nvSpPr>
          <p:spPr>
            <a:xfrm>
              <a:off x="4413388" y="3317550"/>
              <a:ext cx="3936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4" name="Google Shape;374;p26"/>
            <p:cNvSpPr txBox="1"/>
            <p:nvPr/>
          </p:nvSpPr>
          <p:spPr>
            <a:xfrm>
              <a:off x="547613" y="812875"/>
              <a:ext cx="3936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 i="1"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5" name="Google Shape;375;p26"/>
          <p:cNvGrpSpPr/>
          <p:nvPr/>
        </p:nvGrpSpPr>
        <p:grpSpPr>
          <a:xfrm>
            <a:off x="1138775" y="1698225"/>
            <a:ext cx="4470027" cy="1534000"/>
            <a:chOff x="1138775" y="1698225"/>
            <a:chExt cx="4470027" cy="1534000"/>
          </a:xfrm>
        </p:grpSpPr>
        <p:cxnSp>
          <p:nvCxnSpPr>
            <p:cNvPr id="376" name="Google Shape;376;p26"/>
            <p:cNvCxnSpPr/>
            <p:nvPr/>
          </p:nvCxnSpPr>
          <p:spPr>
            <a:xfrm>
              <a:off x="1138775" y="1698225"/>
              <a:ext cx="3048000" cy="1490100"/>
            </a:xfrm>
            <a:prstGeom prst="straightConnector1">
              <a:avLst/>
            </a:prstGeom>
            <a:noFill/>
            <a:ln cap="flat" cmpd="sng" w="19050">
              <a:solidFill>
                <a:srgbClr val="DD7E6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7" name="Google Shape;377;p26"/>
            <p:cNvSpPr txBox="1"/>
            <p:nvPr/>
          </p:nvSpPr>
          <p:spPr>
            <a:xfrm>
              <a:off x="4218302" y="2794825"/>
              <a:ext cx="13905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β</a:t>
              </a:r>
              <a:r>
                <a:rPr baseline="-25000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</a:t>
              </a:r>
              <a:r>
                <a:rPr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 </a:t>
              </a:r>
              <a:r>
                <a:rPr i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β</a:t>
              </a:r>
              <a:r>
                <a:rPr baseline="-25000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i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i="1" sz="18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8" name="Google Shape;378;p26"/>
          <p:cNvGrpSpPr/>
          <p:nvPr/>
        </p:nvGrpSpPr>
        <p:grpSpPr>
          <a:xfrm>
            <a:off x="809950" y="1996363"/>
            <a:ext cx="873900" cy="437313"/>
            <a:chOff x="809950" y="1996363"/>
            <a:chExt cx="873900" cy="437313"/>
          </a:xfrm>
        </p:grpSpPr>
        <p:sp>
          <p:nvSpPr>
            <p:cNvPr id="379" name="Google Shape;379;p26"/>
            <p:cNvSpPr/>
            <p:nvPr/>
          </p:nvSpPr>
          <p:spPr>
            <a:xfrm>
              <a:off x="1215988" y="1996363"/>
              <a:ext cx="53100" cy="531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6"/>
            <p:cNvSpPr txBox="1"/>
            <p:nvPr/>
          </p:nvSpPr>
          <p:spPr>
            <a:xfrm>
              <a:off x="809950" y="2104275"/>
              <a:ext cx="873900" cy="3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81" name="Google Shape;381;p26"/>
          <p:cNvGrpSpPr/>
          <p:nvPr/>
        </p:nvGrpSpPr>
        <p:grpSpPr>
          <a:xfrm>
            <a:off x="1339010" y="1250275"/>
            <a:ext cx="873900" cy="494388"/>
            <a:chOff x="1339010" y="1250275"/>
            <a:chExt cx="873900" cy="494388"/>
          </a:xfrm>
        </p:grpSpPr>
        <p:sp>
          <p:nvSpPr>
            <p:cNvPr id="382" name="Google Shape;382;p26"/>
            <p:cNvSpPr/>
            <p:nvPr/>
          </p:nvSpPr>
          <p:spPr>
            <a:xfrm>
              <a:off x="1520788" y="1691563"/>
              <a:ext cx="53100" cy="531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 txBox="1"/>
            <p:nvPr/>
          </p:nvSpPr>
          <p:spPr>
            <a:xfrm>
              <a:off x="1339010" y="1250275"/>
              <a:ext cx="8739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84" name="Google Shape;384;p26"/>
          <p:cNvGrpSpPr/>
          <p:nvPr/>
        </p:nvGrpSpPr>
        <p:grpSpPr>
          <a:xfrm>
            <a:off x="1749388" y="2072563"/>
            <a:ext cx="2326888" cy="1351709"/>
            <a:chOff x="1749388" y="2072563"/>
            <a:chExt cx="2326888" cy="1351709"/>
          </a:xfrm>
        </p:grpSpPr>
        <p:sp>
          <p:nvSpPr>
            <p:cNvPr id="385" name="Google Shape;385;p26"/>
            <p:cNvSpPr/>
            <p:nvPr/>
          </p:nvSpPr>
          <p:spPr>
            <a:xfrm>
              <a:off x="1749388" y="2148763"/>
              <a:ext cx="53100" cy="531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2435188" y="2453563"/>
              <a:ext cx="53100" cy="531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2054188" y="2072563"/>
              <a:ext cx="53100" cy="531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2816188" y="2834563"/>
              <a:ext cx="53100" cy="531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3730588" y="2986963"/>
              <a:ext cx="53100" cy="531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6"/>
            <p:cNvSpPr txBox="1"/>
            <p:nvPr/>
          </p:nvSpPr>
          <p:spPr>
            <a:xfrm>
              <a:off x="3202375" y="3094872"/>
              <a:ext cx="873900" cy="3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5767475" y="527850"/>
            <a:ext cx="2799975" cy="527700"/>
            <a:chOff x="5767475" y="527850"/>
            <a:chExt cx="2799975" cy="527700"/>
          </a:xfrm>
        </p:grpSpPr>
        <p:sp>
          <p:nvSpPr>
            <p:cNvPr id="392" name="Google Shape;392;p26"/>
            <p:cNvSpPr txBox="1"/>
            <p:nvPr/>
          </p:nvSpPr>
          <p:spPr>
            <a:xfrm>
              <a:off x="5767475" y="527850"/>
              <a:ext cx="13314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predicted 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-value</a:t>
              </a:r>
              <a:endParaRPr/>
            </a:p>
          </p:txBody>
        </p:sp>
        <p:sp>
          <p:nvSpPr>
            <p:cNvPr id="393" name="Google Shape;393;p26"/>
            <p:cNvSpPr txBox="1"/>
            <p:nvPr/>
          </p:nvSpPr>
          <p:spPr>
            <a:xfrm>
              <a:off x="7008950" y="527850"/>
              <a:ext cx="15585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Observed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-value</a:t>
              </a:r>
              <a:endParaRPr/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5934375" y="1324950"/>
            <a:ext cx="2107600" cy="487250"/>
            <a:chOff x="5934375" y="1324950"/>
            <a:chExt cx="2107600" cy="487250"/>
          </a:xfrm>
        </p:grpSpPr>
        <p:sp>
          <p:nvSpPr>
            <p:cNvPr id="395" name="Google Shape;395;p26"/>
            <p:cNvSpPr txBox="1"/>
            <p:nvPr/>
          </p:nvSpPr>
          <p:spPr>
            <a:xfrm>
              <a:off x="5934375" y="1338000"/>
              <a:ext cx="1051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β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β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6" name="Google Shape;396;p26"/>
            <p:cNvSpPr txBox="1"/>
            <p:nvPr/>
          </p:nvSpPr>
          <p:spPr>
            <a:xfrm>
              <a:off x="7602475" y="1324950"/>
              <a:ext cx="4395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397" name="Google Shape;397;p26"/>
            <p:cNvSpPr txBox="1"/>
            <p:nvPr/>
          </p:nvSpPr>
          <p:spPr>
            <a:xfrm>
              <a:off x="7011725" y="1374800"/>
              <a:ext cx="5646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endParaRPr baseline="-25000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98" name="Google Shape;398;p26"/>
          <p:cNvGrpSpPr/>
          <p:nvPr/>
        </p:nvGrpSpPr>
        <p:grpSpPr>
          <a:xfrm>
            <a:off x="5967800" y="1867375"/>
            <a:ext cx="2107600" cy="526650"/>
            <a:chOff x="5967800" y="1867375"/>
            <a:chExt cx="2107600" cy="526650"/>
          </a:xfrm>
        </p:grpSpPr>
        <p:sp>
          <p:nvSpPr>
            <p:cNvPr id="399" name="Google Shape;399;p26"/>
            <p:cNvSpPr txBox="1"/>
            <p:nvPr/>
          </p:nvSpPr>
          <p:spPr>
            <a:xfrm>
              <a:off x="5967800" y="1880425"/>
              <a:ext cx="1051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β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β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Google Shape;400;p26"/>
            <p:cNvSpPr txBox="1"/>
            <p:nvPr/>
          </p:nvSpPr>
          <p:spPr>
            <a:xfrm>
              <a:off x="7635900" y="1867375"/>
              <a:ext cx="4395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01" name="Google Shape;401;p26"/>
            <p:cNvSpPr txBox="1"/>
            <p:nvPr/>
          </p:nvSpPr>
          <p:spPr>
            <a:xfrm>
              <a:off x="7011725" y="1956625"/>
              <a:ext cx="5646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endParaRPr baseline="-25000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02" name="Google Shape;402;p26"/>
          <p:cNvGrpSpPr/>
          <p:nvPr/>
        </p:nvGrpSpPr>
        <p:grpSpPr>
          <a:xfrm>
            <a:off x="5995575" y="2447300"/>
            <a:ext cx="2107600" cy="977075"/>
            <a:chOff x="5995575" y="2447300"/>
            <a:chExt cx="2107600" cy="977075"/>
          </a:xfrm>
        </p:grpSpPr>
        <p:sp>
          <p:nvSpPr>
            <p:cNvPr id="403" name="Google Shape;403;p26"/>
            <p:cNvSpPr txBox="1"/>
            <p:nvPr/>
          </p:nvSpPr>
          <p:spPr>
            <a:xfrm>
              <a:off x="5995575" y="2944950"/>
              <a:ext cx="1051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β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β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baseline="-25000"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" name="Google Shape;404;p26"/>
            <p:cNvSpPr txBox="1"/>
            <p:nvPr/>
          </p:nvSpPr>
          <p:spPr>
            <a:xfrm>
              <a:off x="7663675" y="2931900"/>
              <a:ext cx="4395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i="1"/>
            </a:p>
          </p:txBody>
        </p:sp>
        <p:sp>
          <p:nvSpPr>
            <p:cNvPr id="405" name="Google Shape;405;p26"/>
            <p:cNvSpPr txBox="1"/>
            <p:nvPr/>
          </p:nvSpPr>
          <p:spPr>
            <a:xfrm>
              <a:off x="6263175" y="2447300"/>
              <a:ext cx="3936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⋮</a:t>
              </a:r>
              <a:endParaRPr baseline="-25000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6" name="Google Shape;406;p26"/>
            <p:cNvSpPr txBox="1"/>
            <p:nvPr/>
          </p:nvSpPr>
          <p:spPr>
            <a:xfrm>
              <a:off x="7658850" y="2506675"/>
              <a:ext cx="3936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⋮</a:t>
              </a:r>
              <a:endParaRPr baseline="-25000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" name="Google Shape;407;p26"/>
            <p:cNvSpPr txBox="1"/>
            <p:nvPr/>
          </p:nvSpPr>
          <p:spPr>
            <a:xfrm>
              <a:off x="7011725" y="2986975"/>
              <a:ext cx="5646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endParaRPr baseline="-25000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408" name="Google Shape;4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50" y="4440938"/>
            <a:ext cx="670560" cy="27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988" y="3901200"/>
            <a:ext cx="1155192" cy="1355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6550" y="4220450"/>
            <a:ext cx="810768" cy="67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0700" y="3884163"/>
            <a:ext cx="810768" cy="135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07900" y="4323925"/>
            <a:ext cx="1255776" cy="329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26"/>
          <p:cNvCxnSpPr/>
          <p:nvPr/>
        </p:nvCxnSpPr>
        <p:spPr>
          <a:xfrm>
            <a:off x="1108700" y="1830025"/>
            <a:ext cx="3068100" cy="1059300"/>
          </a:xfrm>
          <a:prstGeom prst="straightConnector1">
            <a:avLst/>
          </a:prstGeom>
          <a:noFill/>
          <a:ln cap="flat" cmpd="sng" w="19050">
            <a:solidFill>
              <a:srgbClr val="DD7E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6"/>
          <p:cNvCxnSpPr/>
          <p:nvPr/>
        </p:nvCxnSpPr>
        <p:spPr>
          <a:xfrm flipH="1" rot="10800000">
            <a:off x="1059300" y="1956375"/>
            <a:ext cx="3523500" cy="1009800"/>
          </a:xfrm>
          <a:prstGeom prst="straightConnector1">
            <a:avLst/>
          </a:prstGeom>
          <a:noFill/>
          <a:ln cap="flat" cmpd="sng" w="19050">
            <a:solidFill>
              <a:srgbClr val="DD7E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20" name="Google Shape;420;p27"/>
          <p:cNvSpPr txBox="1"/>
          <p:nvPr/>
        </p:nvSpPr>
        <p:spPr>
          <a:xfrm>
            <a:off x="442950" y="13840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Least-Squares Fitting of Other Curves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27"/>
          <p:cNvSpPr txBox="1"/>
          <p:nvPr/>
        </p:nvSpPr>
        <p:spPr>
          <a:xfrm>
            <a:off x="3470850" y="629558"/>
            <a:ext cx="2202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2" name="Google Shape;422;p27"/>
          <p:cNvGrpSpPr/>
          <p:nvPr/>
        </p:nvGrpSpPr>
        <p:grpSpPr>
          <a:xfrm>
            <a:off x="1002525" y="1155200"/>
            <a:ext cx="3309925" cy="2096075"/>
            <a:chOff x="300275" y="1361150"/>
            <a:chExt cx="3309925" cy="2096075"/>
          </a:xfrm>
        </p:grpSpPr>
        <p:sp>
          <p:nvSpPr>
            <p:cNvPr id="423" name="Google Shape;423;p27"/>
            <p:cNvSpPr txBox="1"/>
            <p:nvPr/>
          </p:nvSpPr>
          <p:spPr>
            <a:xfrm>
              <a:off x="300275" y="2171300"/>
              <a:ext cx="17283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β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β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β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4" name="Google Shape;424;p27"/>
            <p:cNvSpPr txBox="1"/>
            <p:nvPr/>
          </p:nvSpPr>
          <p:spPr>
            <a:xfrm>
              <a:off x="2645225" y="2158250"/>
              <a:ext cx="4395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25" name="Google Shape;425;p27"/>
            <p:cNvSpPr txBox="1"/>
            <p:nvPr/>
          </p:nvSpPr>
          <p:spPr>
            <a:xfrm>
              <a:off x="442950" y="1366600"/>
              <a:ext cx="13314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predicted 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-value</a:t>
              </a:r>
              <a:endParaRPr/>
            </a:p>
          </p:txBody>
        </p:sp>
        <p:sp>
          <p:nvSpPr>
            <p:cNvPr id="426" name="Google Shape;426;p27"/>
            <p:cNvSpPr txBox="1"/>
            <p:nvPr/>
          </p:nvSpPr>
          <p:spPr>
            <a:xfrm>
              <a:off x="2051700" y="1361150"/>
              <a:ext cx="15585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Observed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-value</a:t>
              </a:r>
              <a:endParaRPr/>
            </a:p>
          </p:txBody>
        </p:sp>
        <p:sp>
          <p:nvSpPr>
            <p:cNvPr id="427" name="Google Shape;427;p27"/>
            <p:cNvSpPr txBox="1"/>
            <p:nvPr/>
          </p:nvSpPr>
          <p:spPr>
            <a:xfrm>
              <a:off x="300275" y="2977800"/>
              <a:ext cx="1789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β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β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β</a:t>
              </a:r>
              <a:r>
                <a:rPr baseline="-25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baseline="30000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8" name="Google Shape;428;p27"/>
            <p:cNvSpPr txBox="1"/>
            <p:nvPr/>
          </p:nvSpPr>
          <p:spPr>
            <a:xfrm>
              <a:off x="2706425" y="2964750"/>
              <a:ext cx="4395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aseline="-25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i="1"/>
            </a:p>
          </p:txBody>
        </p:sp>
        <p:sp>
          <p:nvSpPr>
            <p:cNvPr id="429" name="Google Shape;429;p27"/>
            <p:cNvSpPr txBox="1"/>
            <p:nvPr/>
          </p:nvSpPr>
          <p:spPr>
            <a:xfrm>
              <a:off x="1305925" y="2594800"/>
              <a:ext cx="3936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⋮</a:t>
              </a:r>
              <a:endParaRPr baseline="-25000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0" name="Google Shape;430;p27"/>
            <p:cNvSpPr txBox="1"/>
            <p:nvPr/>
          </p:nvSpPr>
          <p:spPr>
            <a:xfrm>
              <a:off x="2701600" y="2654175"/>
              <a:ext cx="3936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⋮</a:t>
              </a:r>
              <a:endParaRPr baseline="-25000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1" name="Google Shape;431;p27"/>
            <p:cNvSpPr txBox="1"/>
            <p:nvPr/>
          </p:nvSpPr>
          <p:spPr>
            <a:xfrm>
              <a:off x="2054475" y="2208100"/>
              <a:ext cx="5646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endParaRPr baseline="-25000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2" name="Google Shape;432;p27"/>
            <p:cNvSpPr txBox="1"/>
            <p:nvPr/>
          </p:nvSpPr>
          <p:spPr>
            <a:xfrm>
              <a:off x="2054475" y="3019825"/>
              <a:ext cx="5646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endParaRPr baseline="-25000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433" name="Google Shape;4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875" y="1739788"/>
            <a:ext cx="1584960" cy="1079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9775" y="1739788"/>
            <a:ext cx="822960" cy="1058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1685" y="1800225"/>
            <a:ext cx="749789" cy="93723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7"/>
          <p:cNvSpPr txBox="1"/>
          <p:nvPr/>
        </p:nvSpPr>
        <p:spPr>
          <a:xfrm>
            <a:off x="2701600" y="3390354"/>
            <a:ext cx="37128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⋯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aseline="30000"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7" name="Google Shape;43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7045" y="4011063"/>
            <a:ext cx="810768" cy="1356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59838" y="4011063"/>
            <a:ext cx="2691384" cy="1356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32663" y="4010929"/>
            <a:ext cx="822950" cy="1356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445" name="Google Shape;445;p28"/>
          <p:cNvSpPr txBox="1"/>
          <p:nvPr/>
        </p:nvSpPr>
        <p:spPr>
          <a:xfrm>
            <a:off x="442950" y="138400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Weighted Least-Squares (Advanced Topic)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6" name="Google Shape;4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791" y="971475"/>
            <a:ext cx="633984" cy="3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253" y="945556"/>
            <a:ext cx="2727960" cy="393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7713" y="2487974"/>
            <a:ext cx="3566160" cy="3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3228" y="3728863"/>
            <a:ext cx="828540" cy="293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8640" y="3362088"/>
            <a:ext cx="1752600" cy="102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7249" y="4870214"/>
            <a:ext cx="864560" cy="23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60322" y="4798682"/>
            <a:ext cx="2423160" cy="32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57725" y="1952022"/>
            <a:ext cx="2828544" cy="362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2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Least-squares problems and solutions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Times New Roman"/>
              <a:buChar char="●"/>
            </a:pPr>
            <a:r>
              <a:rPr lang="ko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Least-squares fitting</a:t>
            </a:r>
            <a:endParaRPr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2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838" y="3080525"/>
            <a:ext cx="9906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788" y="3116425"/>
            <a:ext cx="5143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3288" y="224350"/>
            <a:ext cx="20574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0675" y="1286100"/>
            <a:ext cx="1402625" cy="14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22863" y="1004350"/>
            <a:ext cx="2698275" cy="1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7688" y="4142275"/>
            <a:ext cx="2148600" cy="9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42950" y="13982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Least-Squares Solution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1618950" y="1793376"/>
            <a:ext cx="5906100" cy="894600"/>
            <a:chOff x="1618950" y="1793376"/>
            <a:chExt cx="5906100" cy="894600"/>
          </a:xfrm>
        </p:grpSpPr>
        <p:sp>
          <p:nvSpPr>
            <p:cNvPr id="74" name="Google Shape;74;p15"/>
            <p:cNvSpPr/>
            <p:nvPr/>
          </p:nvSpPr>
          <p:spPr>
            <a:xfrm rot="10800000">
              <a:off x="1618950" y="1793376"/>
              <a:ext cx="5906100" cy="894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1861200" y="2183075"/>
              <a:ext cx="5421600" cy="5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all 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9600" y="1930263"/>
              <a:ext cx="1764792" cy="3409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15"/>
          <p:cNvGrpSpPr/>
          <p:nvPr/>
        </p:nvGrpSpPr>
        <p:grpSpPr>
          <a:xfrm>
            <a:off x="1618950" y="736526"/>
            <a:ext cx="5906080" cy="894547"/>
            <a:chOff x="1618950" y="736526"/>
            <a:chExt cx="5906080" cy="894547"/>
          </a:xfrm>
        </p:grpSpPr>
        <p:grpSp>
          <p:nvGrpSpPr>
            <p:cNvPr id="78" name="Google Shape;78;p15"/>
            <p:cNvGrpSpPr/>
            <p:nvPr/>
          </p:nvGrpSpPr>
          <p:grpSpPr>
            <a:xfrm>
              <a:off x="1618950" y="736526"/>
              <a:ext cx="5906080" cy="894547"/>
              <a:chOff x="1723500" y="910367"/>
              <a:chExt cx="5697000" cy="393000"/>
            </a:xfrm>
          </p:grpSpPr>
          <p:sp>
            <p:nvSpPr>
              <p:cNvPr id="79" name="Google Shape;79;p15"/>
              <p:cNvSpPr/>
              <p:nvPr/>
            </p:nvSpPr>
            <p:spPr>
              <a:xfrm>
                <a:off x="1723500" y="910367"/>
                <a:ext cx="5697000" cy="3930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434343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 txBox="1"/>
              <p:nvPr/>
            </p:nvSpPr>
            <p:spPr>
              <a:xfrm>
                <a:off x="1957198" y="934651"/>
                <a:ext cx="5229600" cy="35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is an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×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 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and </a:t>
                </a:r>
                <a:r>
                  <a:rPr b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is in ℝ</a:t>
                </a:r>
                <a:r>
                  <a:rPr baseline="30000"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, a least-squares solution of </a:t>
                </a:r>
                <a:r>
                  <a:rPr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 </a:t>
                </a:r>
                <a:r>
                  <a:rPr b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is an </a:t>
                </a:r>
                <a:r>
                  <a:rPr lang="ko" sz="1800">
                    <a:solidFill>
                      <a:srgbClr val="434343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in ℝ</a:t>
                </a:r>
                <a:r>
                  <a:rPr baseline="30000" i="1"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ko"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such that</a:t>
                </a:r>
                <a:endParaRPr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81" name="Google Shape;8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03675" y="1208698"/>
              <a:ext cx="164592" cy="227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" name="Google Shape;82;p15"/>
          <p:cNvGrpSpPr/>
          <p:nvPr/>
        </p:nvGrpSpPr>
        <p:grpSpPr>
          <a:xfrm>
            <a:off x="2512017" y="3515437"/>
            <a:ext cx="3736707" cy="1582136"/>
            <a:chOff x="2512017" y="3515437"/>
            <a:chExt cx="3736707" cy="1582136"/>
          </a:xfrm>
        </p:grpSpPr>
        <p:sp>
          <p:nvSpPr>
            <p:cNvPr id="83" name="Google Shape;83;p15"/>
            <p:cNvSpPr/>
            <p:nvPr/>
          </p:nvSpPr>
          <p:spPr>
            <a:xfrm rot="181255">
              <a:off x="2546114" y="3611137"/>
              <a:ext cx="3668512" cy="1390736"/>
            </a:xfrm>
            <a:custGeom>
              <a:rect b="b" l="l" r="r" t="t"/>
              <a:pathLst>
                <a:path extrusionOk="0" h="55630" w="146742">
                  <a:moveTo>
                    <a:pt x="32195" y="1752"/>
                  </a:moveTo>
                  <a:lnTo>
                    <a:pt x="0" y="55630"/>
                  </a:lnTo>
                  <a:lnTo>
                    <a:pt x="118926" y="54754"/>
                  </a:lnTo>
                  <a:lnTo>
                    <a:pt x="14674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4" name="Google Shape;84;p15"/>
            <p:cNvSpPr txBox="1"/>
            <p:nvPr/>
          </p:nvSpPr>
          <p:spPr>
            <a:xfrm>
              <a:off x="2742300" y="4483475"/>
              <a:ext cx="8988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sp>
        <p:nvSpPr>
          <p:cNvPr id="85" name="Google Shape;85;p15"/>
          <p:cNvSpPr txBox="1"/>
          <p:nvPr/>
        </p:nvSpPr>
        <p:spPr>
          <a:xfrm>
            <a:off x="6409925" y="4428075"/>
            <a:ext cx="1797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/>
          </a:p>
        </p:txBody>
      </p:sp>
      <p:grpSp>
        <p:nvGrpSpPr>
          <p:cNvPr id="86" name="Google Shape;86;p15"/>
          <p:cNvGrpSpPr/>
          <p:nvPr/>
        </p:nvGrpSpPr>
        <p:grpSpPr>
          <a:xfrm>
            <a:off x="3233100" y="2987725"/>
            <a:ext cx="2031525" cy="1527875"/>
            <a:chOff x="3233100" y="2987725"/>
            <a:chExt cx="2031525" cy="1527875"/>
          </a:xfrm>
        </p:grpSpPr>
        <p:sp>
          <p:nvSpPr>
            <p:cNvPr id="87" name="Google Shape;87;p15"/>
            <p:cNvSpPr txBox="1"/>
            <p:nvPr/>
          </p:nvSpPr>
          <p:spPr>
            <a:xfrm>
              <a:off x="4856625" y="2987725"/>
              <a:ext cx="4080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1" i="1"/>
            </a:p>
          </p:txBody>
        </p:sp>
        <p:cxnSp>
          <p:nvCxnSpPr>
            <p:cNvPr id="88" name="Google Shape;88;p15"/>
            <p:cNvCxnSpPr/>
            <p:nvPr/>
          </p:nvCxnSpPr>
          <p:spPr>
            <a:xfrm flipH="1" rot="10800000">
              <a:off x="3542625" y="3298675"/>
              <a:ext cx="1314000" cy="837600"/>
            </a:xfrm>
            <a:prstGeom prst="straightConnector1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" name="Google Shape;89;p15"/>
            <p:cNvSpPr txBox="1"/>
            <p:nvPr/>
          </p:nvSpPr>
          <p:spPr>
            <a:xfrm>
              <a:off x="3233100" y="3987900"/>
              <a:ext cx="4080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 i="1"/>
            </a:p>
          </p:txBody>
        </p:sp>
      </p:grpSp>
      <p:grpSp>
        <p:nvGrpSpPr>
          <p:cNvPr id="90" name="Google Shape;90;p15"/>
          <p:cNvGrpSpPr/>
          <p:nvPr/>
        </p:nvGrpSpPr>
        <p:grpSpPr>
          <a:xfrm>
            <a:off x="3548100" y="3312650"/>
            <a:ext cx="1494147" cy="1195894"/>
            <a:chOff x="3548100" y="3312650"/>
            <a:chExt cx="1494147" cy="1195894"/>
          </a:xfrm>
        </p:grpSpPr>
        <p:cxnSp>
          <p:nvCxnSpPr>
            <p:cNvPr id="91" name="Google Shape;91;p15"/>
            <p:cNvCxnSpPr/>
            <p:nvPr/>
          </p:nvCxnSpPr>
          <p:spPr>
            <a:xfrm>
              <a:off x="4856725" y="3312650"/>
              <a:ext cx="0" cy="881700"/>
            </a:xfrm>
            <a:prstGeom prst="straightConnector1">
              <a:avLst/>
            </a:prstGeom>
            <a:noFill/>
            <a:ln cap="flat" cmpd="sng" w="9525">
              <a:solidFill>
                <a:srgbClr val="F1C23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5"/>
            <p:cNvCxnSpPr/>
            <p:nvPr/>
          </p:nvCxnSpPr>
          <p:spPr>
            <a:xfrm>
              <a:off x="3548100" y="4133975"/>
              <a:ext cx="1308600" cy="71100"/>
            </a:xfrm>
            <a:prstGeom prst="straightConnector1">
              <a:avLst/>
            </a:prstGeom>
            <a:noFill/>
            <a:ln cap="flat" cmpd="sng" w="19050">
              <a:solidFill>
                <a:srgbClr val="F1C23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3" name="Google Shape;93;p15"/>
            <p:cNvCxnSpPr/>
            <p:nvPr/>
          </p:nvCxnSpPr>
          <p:spPr>
            <a:xfrm rot="10800000">
              <a:off x="4725250" y="4062550"/>
              <a:ext cx="126000" cy="57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5"/>
            <p:cNvCxnSpPr/>
            <p:nvPr/>
          </p:nvCxnSpPr>
          <p:spPr>
            <a:xfrm flipH="1" rot="10800000">
              <a:off x="4714350" y="4057100"/>
              <a:ext cx="5400" cy="1371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95" name="Google Shape;95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25255" y="4270800"/>
              <a:ext cx="316992" cy="2377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15"/>
          <p:cNvGrpSpPr/>
          <p:nvPr/>
        </p:nvGrpSpPr>
        <p:grpSpPr>
          <a:xfrm>
            <a:off x="4039975" y="3301700"/>
            <a:ext cx="816750" cy="1686675"/>
            <a:chOff x="4039975" y="3301700"/>
            <a:chExt cx="816750" cy="1686675"/>
          </a:xfrm>
        </p:grpSpPr>
        <p:sp>
          <p:nvSpPr>
            <p:cNvPr id="97" name="Google Shape;97;p15"/>
            <p:cNvSpPr txBox="1"/>
            <p:nvPr/>
          </p:nvSpPr>
          <p:spPr>
            <a:xfrm>
              <a:off x="4039975" y="4483475"/>
              <a:ext cx="521100" cy="5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i="1" lang="ko" sz="1800">
                  <a:solidFill>
                    <a:srgbClr val="CFE2F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CFE2F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b="1">
                <a:solidFill>
                  <a:srgbClr val="CFE2F3"/>
                </a:solidFill>
              </a:endParaRPr>
            </a:p>
          </p:txBody>
        </p:sp>
        <p:cxnSp>
          <p:nvCxnSpPr>
            <p:cNvPr id="98" name="Google Shape;98;p15"/>
            <p:cNvCxnSpPr/>
            <p:nvPr/>
          </p:nvCxnSpPr>
          <p:spPr>
            <a:xfrm flipH="1">
              <a:off x="4331125" y="3301700"/>
              <a:ext cx="525600" cy="12867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9" name="Google Shape;99;p15"/>
          <p:cNvGrpSpPr/>
          <p:nvPr/>
        </p:nvGrpSpPr>
        <p:grpSpPr>
          <a:xfrm>
            <a:off x="4862200" y="3318125"/>
            <a:ext cx="1113300" cy="924675"/>
            <a:chOff x="4862200" y="3318125"/>
            <a:chExt cx="1113300" cy="924675"/>
          </a:xfrm>
        </p:grpSpPr>
        <p:sp>
          <p:nvSpPr>
            <p:cNvPr id="100" name="Google Shape;100;p15"/>
            <p:cNvSpPr txBox="1"/>
            <p:nvPr/>
          </p:nvSpPr>
          <p:spPr>
            <a:xfrm>
              <a:off x="5454400" y="3737900"/>
              <a:ext cx="521100" cy="5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i="1" lang="ko" sz="1800">
                  <a:solidFill>
                    <a:srgbClr val="CFE2F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CFE2F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b="1">
                <a:solidFill>
                  <a:srgbClr val="CFE2F3"/>
                </a:solidFill>
              </a:endParaRPr>
            </a:p>
          </p:txBody>
        </p:sp>
        <p:cxnSp>
          <p:nvCxnSpPr>
            <p:cNvPr id="101" name="Google Shape;101;p15"/>
            <p:cNvCxnSpPr/>
            <p:nvPr/>
          </p:nvCxnSpPr>
          <p:spPr>
            <a:xfrm>
              <a:off x="4862200" y="3318125"/>
              <a:ext cx="651600" cy="5859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02" name="Google Shape;102;p15"/>
          <p:cNvSpPr txBox="1"/>
          <p:nvPr/>
        </p:nvSpPr>
        <p:spPr>
          <a:xfrm>
            <a:off x="6409925" y="3905675"/>
            <a:ext cx="1617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Subspace of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6"/>
          <p:cNvGrpSpPr/>
          <p:nvPr/>
        </p:nvGrpSpPr>
        <p:grpSpPr>
          <a:xfrm>
            <a:off x="1570331" y="2494402"/>
            <a:ext cx="1797494" cy="1257502"/>
            <a:chOff x="1570331" y="2494402"/>
            <a:chExt cx="1797494" cy="1257502"/>
          </a:xfrm>
        </p:grpSpPr>
        <p:sp>
          <p:nvSpPr>
            <p:cNvPr id="108" name="Google Shape;108;p16"/>
            <p:cNvSpPr/>
            <p:nvPr/>
          </p:nvSpPr>
          <p:spPr>
            <a:xfrm rot="719503">
              <a:off x="1649805" y="2654402"/>
              <a:ext cx="1638546" cy="937502"/>
            </a:xfrm>
            <a:custGeom>
              <a:rect b="b" l="l" r="r" t="t"/>
              <a:pathLst>
                <a:path extrusionOk="0" h="55630" w="146742">
                  <a:moveTo>
                    <a:pt x="32195" y="1752"/>
                  </a:moveTo>
                  <a:lnTo>
                    <a:pt x="0" y="55630"/>
                  </a:lnTo>
                  <a:lnTo>
                    <a:pt x="118926" y="54754"/>
                  </a:lnTo>
                  <a:lnTo>
                    <a:pt x="14674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" name="Google Shape;109;p16"/>
            <p:cNvSpPr txBox="1"/>
            <p:nvPr/>
          </p:nvSpPr>
          <p:spPr>
            <a:xfrm>
              <a:off x="1743100" y="3044350"/>
              <a:ext cx="717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1316425" y="206175"/>
            <a:ext cx="5534598" cy="2109848"/>
            <a:chOff x="1316425" y="206175"/>
            <a:chExt cx="5534598" cy="2109848"/>
          </a:xfrm>
        </p:grpSpPr>
        <p:sp>
          <p:nvSpPr>
            <p:cNvPr id="111" name="Google Shape;111;p16"/>
            <p:cNvSpPr/>
            <p:nvPr/>
          </p:nvSpPr>
          <p:spPr>
            <a:xfrm rot="181255">
              <a:off x="3148414" y="829587"/>
              <a:ext cx="3668512" cy="1390736"/>
            </a:xfrm>
            <a:custGeom>
              <a:rect b="b" l="l" r="r" t="t"/>
              <a:pathLst>
                <a:path extrusionOk="0" h="55630" w="146742">
                  <a:moveTo>
                    <a:pt x="32195" y="1752"/>
                  </a:moveTo>
                  <a:lnTo>
                    <a:pt x="0" y="55630"/>
                  </a:lnTo>
                  <a:lnTo>
                    <a:pt x="118926" y="54754"/>
                  </a:lnTo>
                  <a:lnTo>
                    <a:pt x="14674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2" name="Google Shape;112;p16"/>
            <p:cNvSpPr txBox="1"/>
            <p:nvPr/>
          </p:nvSpPr>
          <p:spPr>
            <a:xfrm>
              <a:off x="3344600" y="1701925"/>
              <a:ext cx="8988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5458925" y="206175"/>
              <a:ext cx="4080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1" i="1"/>
            </a:p>
          </p:txBody>
        </p:sp>
        <p:cxnSp>
          <p:nvCxnSpPr>
            <p:cNvPr id="114" name="Google Shape;114;p16"/>
            <p:cNvCxnSpPr/>
            <p:nvPr/>
          </p:nvCxnSpPr>
          <p:spPr>
            <a:xfrm flipH="1" rot="10800000">
              <a:off x="4144925" y="517125"/>
              <a:ext cx="1314000" cy="837600"/>
            </a:xfrm>
            <a:prstGeom prst="straightConnector1">
              <a:avLst/>
            </a:prstGeom>
            <a:noFill/>
            <a:ln cap="flat" cmpd="sng" w="19050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5" name="Google Shape;115;p16"/>
            <p:cNvSpPr txBox="1"/>
            <p:nvPr/>
          </p:nvSpPr>
          <p:spPr>
            <a:xfrm>
              <a:off x="3835400" y="1206350"/>
              <a:ext cx="4080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 i="1"/>
            </a:p>
          </p:txBody>
        </p:sp>
        <p:cxnSp>
          <p:nvCxnSpPr>
            <p:cNvPr id="116" name="Google Shape;116;p16"/>
            <p:cNvCxnSpPr/>
            <p:nvPr/>
          </p:nvCxnSpPr>
          <p:spPr>
            <a:xfrm>
              <a:off x="5459025" y="531100"/>
              <a:ext cx="0" cy="881700"/>
            </a:xfrm>
            <a:prstGeom prst="straightConnector1">
              <a:avLst/>
            </a:prstGeom>
            <a:noFill/>
            <a:ln cap="flat" cmpd="sng" w="9525">
              <a:solidFill>
                <a:srgbClr val="F1C23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6"/>
            <p:cNvCxnSpPr/>
            <p:nvPr/>
          </p:nvCxnSpPr>
          <p:spPr>
            <a:xfrm>
              <a:off x="4150400" y="1352425"/>
              <a:ext cx="1308600" cy="71100"/>
            </a:xfrm>
            <a:prstGeom prst="straightConnector1">
              <a:avLst/>
            </a:prstGeom>
            <a:noFill/>
            <a:ln cap="flat" cmpd="sng" w="19050">
              <a:solidFill>
                <a:srgbClr val="F1C23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" name="Google Shape;118;p16"/>
            <p:cNvCxnSpPr/>
            <p:nvPr/>
          </p:nvCxnSpPr>
          <p:spPr>
            <a:xfrm rot="10800000">
              <a:off x="5327550" y="1281000"/>
              <a:ext cx="126000" cy="57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6"/>
            <p:cNvCxnSpPr/>
            <p:nvPr/>
          </p:nvCxnSpPr>
          <p:spPr>
            <a:xfrm flipH="1" rot="10800000">
              <a:off x="5316650" y="1275550"/>
              <a:ext cx="5400" cy="1371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20" name="Google Shape;12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7555" y="1489250"/>
              <a:ext cx="316992" cy="2377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6"/>
            <p:cNvSpPr txBox="1"/>
            <p:nvPr/>
          </p:nvSpPr>
          <p:spPr>
            <a:xfrm>
              <a:off x="1316425" y="1357750"/>
              <a:ext cx="17979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dim Col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≤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i="1"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1316425" y="990375"/>
              <a:ext cx="16170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Subspace of ℝ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/>
            </a:p>
          </p:txBody>
        </p:sp>
      </p:grp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3022450" y="1850700"/>
            <a:ext cx="2442050" cy="1734825"/>
            <a:chOff x="3022450" y="1850700"/>
            <a:chExt cx="2442050" cy="1734825"/>
          </a:xfrm>
        </p:grpSpPr>
        <p:sp>
          <p:nvSpPr>
            <p:cNvPr id="125" name="Google Shape;125;p16"/>
            <p:cNvSpPr/>
            <p:nvPr/>
          </p:nvSpPr>
          <p:spPr>
            <a:xfrm>
              <a:off x="3022450" y="1850700"/>
              <a:ext cx="2442050" cy="1298350"/>
            </a:xfrm>
            <a:custGeom>
              <a:rect b="b" l="l" r="r" t="t"/>
              <a:pathLst>
                <a:path extrusionOk="0" h="51934" w="97682">
                  <a:moveTo>
                    <a:pt x="0" y="47527"/>
                  </a:moveTo>
                  <a:cubicBezTo>
                    <a:pt x="26322" y="55753"/>
                    <a:pt x="59922" y="52559"/>
                    <a:pt x="81913" y="35919"/>
                  </a:cubicBezTo>
                  <a:cubicBezTo>
                    <a:pt x="92340" y="28029"/>
                    <a:pt x="94511" y="12686"/>
                    <a:pt x="97682" y="0"/>
                  </a:cubicBezTo>
                </a:path>
              </a:pathLst>
            </a:custGeom>
            <a:noFill/>
            <a:ln cap="flat" cmpd="sng" w="9525">
              <a:solidFill>
                <a:srgbClr val="DD7E6B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126" name="Google Shape;126;p16"/>
            <p:cNvSpPr txBox="1"/>
            <p:nvPr/>
          </p:nvSpPr>
          <p:spPr>
            <a:xfrm>
              <a:off x="4428725" y="2999625"/>
              <a:ext cx="408000" cy="5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i="1"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>
                <a:solidFill>
                  <a:srgbClr val="DD7E6B"/>
                </a:solidFill>
              </a:endParaRPr>
            </a:p>
          </p:txBody>
        </p:sp>
      </p:grpSp>
      <p:pic>
        <p:nvPicPr>
          <p:cNvPr id="127" name="Google Shape;12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4550" y="1457904"/>
            <a:ext cx="341376" cy="2894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6"/>
          <p:cNvGrpSpPr/>
          <p:nvPr/>
        </p:nvGrpSpPr>
        <p:grpSpPr>
          <a:xfrm>
            <a:off x="3389338" y="400029"/>
            <a:ext cx="2066413" cy="924996"/>
            <a:chOff x="3389338" y="400029"/>
            <a:chExt cx="2066413" cy="924996"/>
          </a:xfrm>
        </p:grpSpPr>
        <p:cxnSp>
          <p:nvCxnSpPr>
            <p:cNvPr id="129" name="Google Shape;129;p16"/>
            <p:cNvCxnSpPr/>
            <p:nvPr/>
          </p:nvCxnSpPr>
          <p:spPr>
            <a:xfrm>
              <a:off x="4143975" y="443325"/>
              <a:ext cx="0" cy="881700"/>
            </a:xfrm>
            <a:prstGeom prst="straightConnector1">
              <a:avLst/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pic>
          <p:nvPicPr>
            <p:cNvPr id="130" name="Google Shape;130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89338" y="400029"/>
              <a:ext cx="646176" cy="2407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1" name="Google Shape;131;p16"/>
            <p:cNvCxnSpPr/>
            <p:nvPr/>
          </p:nvCxnSpPr>
          <p:spPr>
            <a:xfrm>
              <a:off x="4147150" y="434475"/>
              <a:ext cx="1308600" cy="711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32" name="Google Shape;132;p16"/>
          <p:cNvSpPr txBox="1"/>
          <p:nvPr/>
        </p:nvSpPr>
        <p:spPr>
          <a:xfrm>
            <a:off x="5985925" y="1423525"/>
            <a:ext cx="146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proj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 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1"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5847775" y="2746375"/>
            <a:ext cx="2140925" cy="527700"/>
            <a:chOff x="5847775" y="2746375"/>
            <a:chExt cx="2140925" cy="527700"/>
          </a:xfrm>
        </p:grpSpPr>
        <p:sp>
          <p:nvSpPr>
            <p:cNvPr id="134" name="Google Shape;134;p16"/>
            <p:cNvSpPr/>
            <p:nvPr/>
          </p:nvSpPr>
          <p:spPr>
            <a:xfrm>
              <a:off x="5847775" y="2746375"/>
              <a:ext cx="2140800" cy="4725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" name="Google Shape;135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27150" y="2801354"/>
              <a:ext cx="658368" cy="2894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16"/>
            <p:cNvSpPr txBox="1"/>
            <p:nvPr/>
          </p:nvSpPr>
          <p:spPr>
            <a:xfrm>
              <a:off x="6525300" y="2746375"/>
              <a:ext cx="14634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consistent !</a:t>
              </a:r>
              <a:endParaRPr i="1"/>
            </a:p>
          </p:txBody>
        </p:sp>
      </p:grpSp>
      <p:sp>
        <p:nvSpPr>
          <p:cNvPr id="137" name="Google Shape;137;p16"/>
          <p:cNvSpPr txBox="1"/>
          <p:nvPr/>
        </p:nvSpPr>
        <p:spPr>
          <a:xfrm>
            <a:off x="4479100" y="3898538"/>
            <a:ext cx="20139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[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⋯ 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1374025" y="3961400"/>
            <a:ext cx="898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pic>
        <p:nvPicPr>
          <p:cNvPr id="139" name="Google Shape;13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36025" y="4061088"/>
            <a:ext cx="646176" cy="24073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 txBox="1"/>
          <p:nvPr/>
        </p:nvSpPr>
        <p:spPr>
          <a:xfrm>
            <a:off x="3022450" y="3930275"/>
            <a:ext cx="146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 !</a:t>
            </a:r>
            <a:endParaRPr i="1">
              <a:solidFill>
                <a:srgbClr val="F1C232"/>
              </a:solidFill>
            </a:endParaRPr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7000" y="4014013"/>
            <a:ext cx="1459992" cy="28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74025" y="4832938"/>
            <a:ext cx="1371600" cy="329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14325" y="4457975"/>
            <a:ext cx="1584960" cy="1079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67975" y="4839175"/>
            <a:ext cx="1408176" cy="316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19613" y="4528238"/>
            <a:ext cx="1167384" cy="27772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/>
        </p:nvSpPr>
        <p:spPr>
          <a:xfrm>
            <a:off x="6694125" y="4977450"/>
            <a:ext cx="1463400" cy="527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1" i="1">
              <a:solidFill>
                <a:srgbClr val="F1C232"/>
              </a:solidFill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82200" y="2896275"/>
            <a:ext cx="164592" cy="22789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3913125" y="5181350"/>
            <a:ext cx="2851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equations for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1" i="1">
              <a:solidFill>
                <a:srgbClr val="FFF2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442950" y="10877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13.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5" name="Google Shape;155;p17"/>
          <p:cNvGrpSpPr/>
          <p:nvPr/>
        </p:nvGrpSpPr>
        <p:grpSpPr>
          <a:xfrm>
            <a:off x="1618950" y="660325"/>
            <a:ext cx="5906080" cy="1272851"/>
            <a:chOff x="1723500" y="910366"/>
            <a:chExt cx="5697000" cy="559200"/>
          </a:xfrm>
        </p:grpSpPr>
        <p:sp>
          <p:nvSpPr>
            <p:cNvPr id="156" name="Google Shape;156;p17"/>
            <p:cNvSpPr/>
            <p:nvPr/>
          </p:nvSpPr>
          <p:spPr>
            <a:xfrm>
              <a:off x="1723500" y="910366"/>
              <a:ext cx="5697000" cy="5592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1957198" y="934650"/>
              <a:ext cx="52296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set of 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least-squares solutions of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coincides with the nonempty set of solutions of the </a:t>
              </a:r>
              <a:r>
                <a:rPr lang="ko" sz="1800">
                  <a:solidFill>
                    <a:srgbClr val="DD7E6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normal equations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i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b="1" lang="ko" sz="18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855747" y="3073975"/>
            <a:ext cx="4384500" cy="625200"/>
            <a:chOff x="855747" y="3115075"/>
            <a:chExt cx="4384500" cy="625200"/>
          </a:xfrm>
        </p:grpSpPr>
        <p:sp>
          <p:nvSpPr>
            <p:cNvPr id="159" name="Google Shape;159;p17"/>
            <p:cNvSpPr txBox="1"/>
            <p:nvPr/>
          </p:nvSpPr>
          <p:spPr>
            <a:xfrm>
              <a:off x="855747" y="3115075"/>
              <a:ext cx="4384500" cy="62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 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is orthogonal to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</a:t>
              </a:r>
              <a:endParaRPr/>
            </a:p>
          </p:txBody>
        </p:sp>
        <p:pic>
          <p:nvPicPr>
            <p:cNvPr id="160" name="Google Shape;16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91997" y="3224202"/>
              <a:ext cx="164592" cy="230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" name="Google Shape;161;p17"/>
          <p:cNvGrpSpPr/>
          <p:nvPr/>
        </p:nvGrpSpPr>
        <p:grpSpPr>
          <a:xfrm>
            <a:off x="2119488" y="2336925"/>
            <a:ext cx="1857000" cy="625200"/>
            <a:chOff x="2119488" y="2546550"/>
            <a:chExt cx="1857000" cy="625200"/>
          </a:xfrm>
        </p:grpSpPr>
        <p:sp>
          <p:nvSpPr>
            <p:cNvPr id="162" name="Google Shape;162;p17"/>
            <p:cNvSpPr txBox="1"/>
            <p:nvPr/>
          </p:nvSpPr>
          <p:spPr>
            <a:xfrm>
              <a:off x="2119488" y="2546550"/>
              <a:ext cx="1857000" cy="62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 </a:t>
              </a:r>
              <a:r>
                <a:rPr lang="ko" sz="1800">
                  <a:solidFill>
                    <a:srgbClr val="FFF2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lang="ko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 0</a:t>
              </a:r>
              <a:endParaRPr>
                <a:solidFill>
                  <a:srgbClr val="FFF2CC"/>
                </a:solidFill>
              </a:endParaRPr>
            </a:p>
          </p:txBody>
        </p:sp>
        <p:pic>
          <p:nvPicPr>
            <p:cNvPr id="163" name="Google Shape;16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64793" y="2655679"/>
              <a:ext cx="164592" cy="2304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925" y="3930850"/>
            <a:ext cx="1636776" cy="2664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17"/>
          <p:cNvGrpSpPr/>
          <p:nvPr/>
        </p:nvGrpSpPr>
        <p:grpSpPr>
          <a:xfrm>
            <a:off x="5474287" y="1847150"/>
            <a:ext cx="3593700" cy="1824158"/>
            <a:chOff x="1536812" y="3465150"/>
            <a:chExt cx="3593700" cy="1824158"/>
          </a:xfrm>
        </p:grpSpPr>
        <p:sp>
          <p:nvSpPr>
            <p:cNvPr id="166" name="Google Shape;166;p17"/>
            <p:cNvSpPr txBox="1"/>
            <p:nvPr/>
          </p:nvSpPr>
          <p:spPr>
            <a:xfrm>
              <a:off x="1536812" y="3465150"/>
              <a:ext cx="35937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ko" sz="1200">
                  <a:solidFill>
                    <a:srgbClr val="6D9EE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Theorem 8. </a:t>
              </a:r>
              <a:r>
                <a:rPr lang="ko" sz="1200">
                  <a:solidFill>
                    <a:srgbClr val="FF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Orthogonal Decomposition Theorem</a:t>
              </a:r>
              <a:endParaRPr baseline="30000" sz="12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67" name="Google Shape;167;p17"/>
            <p:cNvGrpSpPr/>
            <p:nvPr/>
          </p:nvGrpSpPr>
          <p:grpSpPr>
            <a:xfrm>
              <a:off x="1536825" y="3970536"/>
              <a:ext cx="3593668" cy="1318772"/>
              <a:chOff x="1723500" y="866700"/>
              <a:chExt cx="5697000" cy="615300"/>
            </a:xfrm>
          </p:grpSpPr>
          <p:sp>
            <p:nvSpPr>
              <p:cNvPr id="168" name="Google Shape;168;p17"/>
              <p:cNvSpPr/>
              <p:nvPr/>
            </p:nvSpPr>
            <p:spPr>
              <a:xfrm>
                <a:off x="1723500" y="866700"/>
                <a:ext cx="5697000" cy="6153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7"/>
              <p:cNvSpPr txBox="1"/>
              <p:nvPr/>
            </p:nvSpPr>
            <p:spPr>
              <a:xfrm>
                <a:off x="1957198" y="878640"/>
                <a:ext cx="5229600" cy="56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Let </a:t>
                </a:r>
                <a:r>
                  <a:rPr i="1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</a:t>
                </a:r>
                <a:r>
                  <a:rPr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be a subspace of ℝ</a:t>
                </a:r>
                <a:r>
                  <a:rPr baseline="30000" i="1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. Then each </a:t>
                </a:r>
                <a:r>
                  <a:rPr b="1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r>
                  <a:rPr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in ℝ</a:t>
                </a:r>
                <a:r>
                  <a:rPr baseline="30000" i="1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can be written </a:t>
                </a:r>
                <a:r>
                  <a:rPr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uniquely</a:t>
                </a: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in the form</a:t>
                </a:r>
                <a:endParaRPr sz="12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b="1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r>
                  <a:rPr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=</a:t>
                </a: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1" lang="ko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 </a:t>
                </a:r>
                <a:r>
                  <a:rPr b="1" lang="ko" sz="1200">
                    <a:solidFill>
                      <a:srgbClr val="F1C23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</a:t>
                </a:r>
                <a:endParaRPr b="1" sz="1200">
                  <a:solidFill>
                    <a:srgbClr val="F1C23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where </a:t>
                </a:r>
                <a:r>
                  <a:rPr b="1" lang="ko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is in </a:t>
                </a:r>
                <a:r>
                  <a:rPr i="1"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</a:t>
                </a: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and </a:t>
                </a:r>
                <a:r>
                  <a:rPr b="1"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</a:t>
                </a: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is in </a:t>
                </a:r>
                <a:r>
                  <a:rPr i="1"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</a:t>
                </a:r>
                <a:r>
                  <a:rPr baseline="30000"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⊥</a:t>
                </a:r>
                <a:r>
                  <a:rPr lang="ko" sz="12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  <a:endParaRPr sz="12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170" name="Google Shape;17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83403" y="4641056"/>
              <a:ext cx="111853" cy="1864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170901" y="4977647"/>
              <a:ext cx="108631" cy="1810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p17"/>
          <p:cNvSpPr txBox="1"/>
          <p:nvPr/>
        </p:nvSpPr>
        <p:spPr>
          <a:xfrm>
            <a:off x="3494225" y="3811025"/>
            <a:ext cx="33495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orthogonal decomposition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6918" y="5083275"/>
            <a:ext cx="658368" cy="28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6918" y="4526175"/>
            <a:ext cx="316992" cy="22823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1959675" y="4417644"/>
            <a:ext cx="506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the orthogonal projection of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onto Col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442950" y="927325"/>
            <a:ext cx="825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Least-Squares Error</a:t>
            </a:r>
            <a:endParaRPr baseline="30000" sz="18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2" name="Google Shape;182;p18"/>
          <p:cNvGrpSpPr/>
          <p:nvPr/>
        </p:nvGrpSpPr>
        <p:grpSpPr>
          <a:xfrm>
            <a:off x="1618975" y="1637325"/>
            <a:ext cx="5906080" cy="1223685"/>
            <a:chOff x="1618975" y="1637325"/>
            <a:chExt cx="5906080" cy="1223685"/>
          </a:xfrm>
        </p:grpSpPr>
        <p:grpSp>
          <p:nvGrpSpPr>
            <p:cNvPr id="183" name="Google Shape;183;p18"/>
            <p:cNvGrpSpPr/>
            <p:nvPr/>
          </p:nvGrpSpPr>
          <p:grpSpPr>
            <a:xfrm>
              <a:off x="1618975" y="1637325"/>
              <a:ext cx="5906080" cy="1223685"/>
              <a:chOff x="1618963" y="736525"/>
              <a:chExt cx="5906080" cy="1223685"/>
            </a:xfrm>
          </p:grpSpPr>
          <p:grpSp>
            <p:nvGrpSpPr>
              <p:cNvPr id="184" name="Google Shape;184;p18"/>
              <p:cNvGrpSpPr/>
              <p:nvPr/>
            </p:nvGrpSpPr>
            <p:grpSpPr>
              <a:xfrm>
                <a:off x="1618963" y="736525"/>
                <a:ext cx="5906080" cy="1223685"/>
                <a:chOff x="1723512" y="910366"/>
                <a:chExt cx="5697000" cy="537600"/>
              </a:xfrm>
            </p:grpSpPr>
            <p:sp>
              <p:nvSpPr>
                <p:cNvPr id="185" name="Google Shape;185;p18"/>
                <p:cNvSpPr/>
                <p:nvPr/>
              </p:nvSpPr>
              <p:spPr>
                <a:xfrm>
                  <a:off x="1723512" y="910366"/>
                  <a:ext cx="5697000" cy="537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434343"/>
                </a:solidFill>
                <a:ln cap="flat" cmpd="sng" w="9525">
                  <a:solidFill>
                    <a:srgbClr val="30303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18"/>
                <p:cNvSpPr txBox="1"/>
                <p:nvPr/>
              </p:nvSpPr>
              <p:spPr>
                <a:xfrm>
                  <a:off x="1957210" y="934650"/>
                  <a:ext cx="5229600" cy="48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None/>
                  </a:pPr>
                  <a:r>
                    <a:rPr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When a least-squares solution </a:t>
                  </a:r>
                  <a:r>
                    <a:rPr lang="ko" sz="1800">
                      <a:solidFill>
                        <a:srgbClr val="434343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x</a:t>
                  </a:r>
                  <a:r>
                    <a:rPr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is used to produce </a:t>
                  </a:r>
                  <a:r>
                    <a:rPr i="1"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</a:t>
                  </a:r>
                  <a:r>
                    <a:rPr lang="ko" sz="1800">
                      <a:solidFill>
                        <a:srgbClr val="434343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x</a:t>
                  </a:r>
                  <a:r>
                    <a:rPr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as an approximation to </a:t>
                  </a:r>
                  <a:r>
                    <a:rPr b="1"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</a:t>
                  </a:r>
                  <a:r>
                    <a:rPr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, </a:t>
                  </a:r>
                  <a:r>
                    <a:rPr lang="ko" sz="1800">
                      <a:solidFill>
                        <a:srgbClr val="F1C23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the distance from </a:t>
                  </a:r>
                  <a:r>
                    <a:rPr b="1" lang="ko" sz="1800">
                      <a:solidFill>
                        <a:srgbClr val="F1C23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</a:t>
                  </a:r>
                  <a:r>
                    <a:rPr lang="ko" sz="1800">
                      <a:solidFill>
                        <a:srgbClr val="F1C23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to </a:t>
                  </a:r>
                  <a:r>
                    <a:rPr i="1" lang="ko" sz="1800">
                      <a:solidFill>
                        <a:srgbClr val="F1C23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</a:t>
                  </a:r>
                  <a:r>
                    <a:rPr lang="ko" sz="1800">
                      <a:solidFill>
                        <a:srgbClr val="434343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x</a:t>
                  </a:r>
                  <a:r>
                    <a:rPr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is called </a:t>
                  </a:r>
                  <a:r>
                    <a:rPr lang="ko" sz="1800">
                      <a:solidFill>
                        <a:srgbClr val="F1C23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least-squares error</a:t>
                  </a:r>
                  <a:r>
                    <a:rPr lang="ko" sz="1800">
                      <a:solidFill>
                        <a:srgbClr val="FFF2CC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of this approximation</a:t>
                  </a:r>
                  <a:endParaRPr sz="1800">
                    <a:solidFill>
                      <a:srgbClr val="FFF2CC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pic>
            <p:nvPicPr>
              <p:cNvPr id="187" name="Google Shape;187;p1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718325" y="902777"/>
                <a:ext cx="164592" cy="2278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8" name="Google Shape;18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46000" y="1803005"/>
              <a:ext cx="164592" cy="227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65402" y="2112611"/>
              <a:ext cx="164592" cy="22789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0" name="Google Shape;1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3275" y="3240010"/>
            <a:ext cx="24574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1508850" y="319150"/>
            <a:ext cx="7284120" cy="1667111"/>
            <a:chOff x="1163622" y="497029"/>
            <a:chExt cx="7979099" cy="931347"/>
          </a:xfrm>
        </p:grpSpPr>
        <p:sp>
          <p:nvSpPr>
            <p:cNvPr id="197" name="Google Shape;197;p19"/>
            <p:cNvSpPr/>
            <p:nvPr/>
          </p:nvSpPr>
          <p:spPr>
            <a:xfrm>
              <a:off x="1993121" y="497476"/>
              <a:ext cx="7149600" cy="930900"/>
            </a:xfrm>
            <a:prstGeom prst="snip1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1163622" y="497029"/>
              <a:ext cx="829500" cy="9312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</a:t>
              </a:r>
              <a:endParaRPr b="1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99" name="Google Shape;199;p19"/>
          <p:cNvSpPr/>
          <p:nvPr/>
        </p:nvSpPr>
        <p:spPr>
          <a:xfrm>
            <a:off x="0" y="519825"/>
            <a:ext cx="1338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2305838" y="349175"/>
            <a:ext cx="63285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 least-squares solution of the inconsistent system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800" y="843227"/>
            <a:ext cx="2322576" cy="1045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925" y="2077586"/>
            <a:ext cx="2828544" cy="89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4225" y="2100925"/>
            <a:ext cx="2178149" cy="8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2838" y="3145966"/>
            <a:ext cx="1191768" cy="67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02356" y="3142516"/>
            <a:ext cx="1191768" cy="67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2174" y="3142516"/>
            <a:ext cx="697992" cy="67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78925" y="4066238"/>
            <a:ext cx="1700784" cy="72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53588" y="4123163"/>
            <a:ext cx="1789176" cy="670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16675" y="4123186"/>
            <a:ext cx="533400" cy="67049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/>
          <p:nvPr/>
        </p:nvSpPr>
        <p:spPr>
          <a:xfrm>
            <a:off x="1508850" y="319300"/>
            <a:ext cx="757200" cy="1666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1" name="Google Shape;211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-2744025" y="3422625"/>
            <a:ext cx="828675" cy="11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82850" y="4969138"/>
            <a:ext cx="2651760" cy="3651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19"/>
          <p:cNvGrpSpPr/>
          <p:nvPr/>
        </p:nvGrpSpPr>
        <p:grpSpPr>
          <a:xfrm>
            <a:off x="117864" y="3639987"/>
            <a:ext cx="1895531" cy="1437388"/>
            <a:chOff x="117864" y="3639987"/>
            <a:chExt cx="1895531" cy="1437388"/>
          </a:xfrm>
        </p:grpSpPr>
        <p:sp>
          <p:nvSpPr>
            <p:cNvPr id="214" name="Google Shape;214;p19"/>
            <p:cNvSpPr/>
            <p:nvPr/>
          </p:nvSpPr>
          <p:spPr>
            <a:xfrm rot="380380">
              <a:off x="623216" y="3710846"/>
              <a:ext cx="1338920" cy="1002800"/>
            </a:xfrm>
            <a:custGeom>
              <a:rect b="b" l="l" r="r" t="t"/>
              <a:pathLst>
                <a:path extrusionOk="0" h="31273" w="44870">
                  <a:moveTo>
                    <a:pt x="11104" y="4759"/>
                  </a:moveTo>
                  <a:lnTo>
                    <a:pt x="0" y="31273"/>
                  </a:lnTo>
                  <a:lnTo>
                    <a:pt x="32859" y="29234"/>
                  </a:lnTo>
                  <a:lnTo>
                    <a:pt x="4487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5" name="Google Shape;215;p19"/>
            <p:cNvSpPr txBox="1"/>
            <p:nvPr/>
          </p:nvSpPr>
          <p:spPr>
            <a:xfrm>
              <a:off x="716364" y="4639975"/>
              <a:ext cx="9354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(4, 0, 1)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19"/>
            <p:cNvSpPr txBox="1"/>
            <p:nvPr/>
          </p:nvSpPr>
          <p:spPr>
            <a:xfrm>
              <a:off x="117864" y="3828713"/>
              <a:ext cx="9354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(0, 2, 1)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9"/>
            <p:cNvSpPr txBox="1"/>
            <p:nvPr/>
          </p:nvSpPr>
          <p:spPr>
            <a:xfrm>
              <a:off x="246270" y="4639975"/>
              <a:ext cx="4701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b="1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8" name="Google Shape;218;p19"/>
            <p:cNvCxnSpPr/>
            <p:nvPr/>
          </p:nvCxnSpPr>
          <p:spPr>
            <a:xfrm>
              <a:off x="583550" y="4634325"/>
              <a:ext cx="589200" cy="22800"/>
            </a:xfrm>
            <a:prstGeom prst="straightConnector1">
              <a:avLst/>
            </a:prstGeom>
            <a:noFill/>
            <a:ln cap="flat" cmpd="sng" w="9525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9" name="Google Shape;219;p19"/>
            <p:cNvCxnSpPr/>
            <p:nvPr/>
          </p:nvCxnSpPr>
          <p:spPr>
            <a:xfrm flipH="1" rot="10800000">
              <a:off x="583550" y="4141425"/>
              <a:ext cx="249300" cy="492900"/>
            </a:xfrm>
            <a:prstGeom prst="straightConnector1">
              <a:avLst/>
            </a:prstGeom>
            <a:noFill/>
            <a:ln cap="flat" cmpd="sng" w="9525">
              <a:solidFill>
                <a:srgbClr val="FFF2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220" name="Google Shape;220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77788" y="3461225"/>
            <a:ext cx="429768" cy="3053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19"/>
          <p:cNvGrpSpPr/>
          <p:nvPr/>
        </p:nvGrpSpPr>
        <p:grpSpPr>
          <a:xfrm>
            <a:off x="120152" y="2810750"/>
            <a:ext cx="1098600" cy="1823575"/>
            <a:chOff x="120152" y="2810750"/>
            <a:chExt cx="1098600" cy="1823575"/>
          </a:xfrm>
        </p:grpSpPr>
        <p:sp>
          <p:nvSpPr>
            <p:cNvPr id="222" name="Google Shape;222;p19"/>
            <p:cNvSpPr txBox="1"/>
            <p:nvPr/>
          </p:nvSpPr>
          <p:spPr>
            <a:xfrm>
              <a:off x="120152" y="2810750"/>
              <a:ext cx="10986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(2, 0, 11)</a:t>
              </a:r>
              <a:endParaRPr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3" name="Google Shape;223;p19"/>
            <p:cNvCxnSpPr/>
            <p:nvPr/>
          </p:nvCxnSpPr>
          <p:spPr>
            <a:xfrm flipH="1" rot="10800000">
              <a:off x="583550" y="3336825"/>
              <a:ext cx="271800" cy="12975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24" name="Google Shape;224;p19"/>
          <p:cNvGrpSpPr/>
          <p:nvPr/>
        </p:nvGrpSpPr>
        <p:grpSpPr>
          <a:xfrm>
            <a:off x="594875" y="3314150"/>
            <a:ext cx="964897" cy="1320175"/>
            <a:chOff x="594875" y="3314150"/>
            <a:chExt cx="964897" cy="1320175"/>
          </a:xfrm>
        </p:grpSpPr>
        <p:pic>
          <p:nvPicPr>
            <p:cNvPr id="225" name="Google Shape;225;p19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1242780" y="4040725"/>
              <a:ext cx="316992" cy="23774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6" name="Google Shape;226;p19"/>
            <p:cNvCxnSpPr/>
            <p:nvPr/>
          </p:nvCxnSpPr>
          <p:spPr>
            <a:xfrm flipH="1" rot="10800000">
              <a:off x="594875" y="4220625"/>
              <a:ext cx="651600" cy="413700"/>
            </a:xfrm>
            <a:prstGeom prst="straightConnector1">
              <a:avLst/>
            </a:prstGeom>
            <a:noFill/>
            <a:ln cap="flat" cmpd="sng" w="9525">
              <a:solidFill>
                <a:srgbClr val="F1C23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7" name="Google Shape;227;p19"/>
            <p:cNvCxnSpPr/>
            <p:nvPr/>
          </p:nvCxnSpPr>
          <p:spPr>
            <a:xfrm rot="10800000">
              <a:off x="855525" y="3314150"/>
              <a:ext cx="385200" cy="9066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19"/>
            <p:cNvCxnSpPr/>
            <p:nvPr/>
          </p:nvCxnSpPr>
          <p:spPr>
            <a:xfrm flipH="1">
              <a:off x="1070700" y="4084775"/>
              <a:ext cx="107700" cy="681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19"/>
            <p:cNvCxnSpPr/>
            <p:nvPr/>
          </p:nvCxnSpPr>
          <p:spPr>
            <a:xfrm>
              <a:off x="1065100" y="4152750"/>
              <a:ext cx="68100" cy="1359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30" name="Google Shape;230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108700" y="3329338"/>
            <a:ext cx="1474450" cy="14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508850" y="2070657"/>
            <a:ext cx="698000" cy="1208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237" name="Google Shape;237;p20"/>
          <p:cNvGrpSpPr/>
          <p:nvPr/>
        </p:nvGrpSpPr>
        <p:grpSpPr>
          <a:xfrm>
            <a:off x="1508860" y="166741"/>
            <a:ext cx="7284120" cy="2394027"/>
            <a:chOff x="1163622" y="497029"/>
            <a:chExt cx="7979099" cy="931347"/>
          </a:xfrm>
        </p:grpSpPr>
        <p:sp>
          <p:nvSpPr>
            <p:cNvPr id="238" name="Google Shape;238;p20"/>
            <p:cNvSpPr/>
            <p:nvPr/>
          </p:nvSpPr>
          <p:spPr>
            <a:xfrm>
              <a:off x="1993121" y="497476"/>
              <a:ext cx="7149600" cy="930900"/>
            </a:xfrm>
            <a:prstGeom prst="snip1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1163622" y="497029"/>
              <a:ext cx="829500" cy="9312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</a:t>
              </a:r>
              <a:endParaRPr b="1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40" name="Google Shape;240;p20"/>
          <p:cNvSpPr/>
          <p:nvPr/>
        </p:nvSpPr>
        <p:spPr>
          <a:xfrm>
            <a:off x="0" y="367425"/>
            <a:ext cx="1338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2305838" y="196775"/>
            <a:ext cx="63285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 least-squares solution of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1508850" y="166900"/>
            <a:ext cx="757200" cy="2394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3" name="Google Shape;2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399" y="683201"/>
            <a:ext cx="2441025" cy="17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5050" y="2662191"/>
            <a:ext cx="20020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6090" y="2674816"/>
            <a:ext cx="1082850" cy="13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5022" y="4219498"/>
            <a:ext cx="1821608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5648" y="4219499"/>
            <a:ext cx="2105182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67122" y="4219498"/>
            <a:ext cx="1707562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08850" y="2705182"/>
            <a:ext cx="698000" cy="120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28525" y="3165425"/>
            <a:ext cx="1395984" cy="365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256" name="Google Shape;256;p21"/>
          <p:cNvGrpSpPr/>
          <p:nvPr/>
        </p:nvGrpSpPr>
        <p:grpSpPr>
          <a:xfrm>
            <a:off x="1509526" y="319121"/>
            <a:ext cx="6106408" cy="821873"/>
            <a:chOff x="1163625" y="497027"/>
            <a:chExt cx="7979103" cy="459147"/>
          </a:xfrm>
        </p:grpSpPr>
        <p:sp>
          <p:nvSpPr>
            <p:cNvPr id="257" name="Google Shape;257;p21"/>
            <p:cNvSpPr/>
            <p:nvPr/>
          </p:nvSpPr>
          <p:spPr>
            <a:xfrm>
              <a:off x="1993129" y="497473"/>
              <a:ext cx="7149600" cy="458700"/>
            </a:xfrm>
            <a:prstGeom prst="snip1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1163625" y="497027"/>
              <a:ext cx="829500" cy="4587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</a:t>
              </a:r>
              <a:endParaRPr b="1" sz="3000">
                <a:solidFill>
                  <a:srgbClr val="C9DAF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59" name="Google Shape;259;p21"/>
          <p:cNvSpPr/>
          <p:nvPr/>
        </p:nvSpPr>
        <p:spPr>
          <a:xfrm>
            <a:off x="0" y="519825"/>
            <a:ext cx="1338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2305850" y="349175"/>
            <a:ext cx="5268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an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×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matrix. Show that a vector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ℝ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satisfies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and only if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FFF2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1509525" y="319300"/>
            <a:ext cx="627000" cy="82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2628000" y="1228850"/>
            <a:ext cx="10431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63" name="Google Shape;263;p21"/>
          <p:cNvSpPr txBox="1"/>
          <p:nvPr/>
        </p:nvSpPr>
        <p:spPr>
          <a:xfrm>
            <a:off x="4440350" y="1228850"/>
            <a:ext cx="19329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2628000" y="1770725"/>
            <a:ext cx="14229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>
            <a:off x="4440350" y="1736725"/>
            <a:ext cx="18861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2628000" y="2231575"/>
            <a:ext cx="1672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0</a:t>
            </a:r>
            <a:endParaRPr/>
          </a:p>
        </p:txBody>
      </p:sp>
      <p:sp>
        <p:nvSpPr>
          <p:cNvPr id="267" name="Google Shape;267;p21"/>
          <p:cNvSpPr txBox="1"/>
          <p:nvPr/>
        </p:nvSpPr>
        <p:spPr>
          <a:xfrm>
            <a:off x="4405400" y="2231575"/>
            <a:ext cx="118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 = 0</a:t>
            </a:r>
            <a:endParaRPr/>
          </a:p>
        </p:txBody>
      </p:sp>
      <p:sp>
        <p:nvSpPr>
          <p:cNvPr id="268" name="Google Shape;268;p21"/>
          <p:cNvSpPr txBox="1"/>
          <p:nvPr/>
        </p:nvSpPr>
        <p:spPr>
          <a:xfrm>
            <a:off x="5618200" y="2231575"/>
            <a:ext cx="1186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/>
          </a:p>
        </p:txBody>
      </p:sp>
      <p:sp>
        <p:nvSpPr>
          <p:cNvPr id="269" name="Google Shape;269;p21"/>
          <p:cNvSpPr/>
          <p:nvPr/>
        </p:nvSpPr>
        <p:spPr>
          <a:xfrm>
            <a:off x="0" y="3210350"/>
            <a:ext cx="1338900" cy="437400"/>
          </a:xfrm>
          <a:prstGeom prst="homePlate">
            <a:avLst>
              <a:gd fmla="val 40664" name="adj"/>
            </a:avLst>
          </a:prstGeom>
          <a:gradFill>
            <a:gsLst>
              <a:gs pos="0">
                <a:srgbClr val="666666"/>
              </a:gs>
              <a:gs pos="100000">
                <a:srgbClr val="000000"/>
              </a:gs>
            </a:gsLst>
            <a:lin ang="10800025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8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4</a:t>
            </a:r>
            <a:endParaRPr b="1" i="1" sz="1800">
              <a:solidFill>
                <a:srgbClr val="6D9E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0" name="Google Shape;270;p21"/>
          <p:cNvGrpSpPr/>
          <p:nvPr/>
        </p:nvGrpSpPr>
        <p:grpSpPr>
          <a:xfrm>
            <a:off x="1509526" y="3009646"/>
            <a:ext cx="6106408" cy="821873"/>
            <a:chOff x="1509526" y="3009646"/>
            <a:chExt cx="6106408" cy="821873"/>
          </a:xfrm>
        </p:grpSpPr>
        <p:grpSp>
          <p:nvGrpSpPr>
            <p:cNvPr id="271" name="Google Shape;271;p21"/>
            <p:cNvGrpSpPr/>
            <p:nvPr/>
          </p:nvGrpSpPr>
          <p:grpSpPr>
            <a:xfrm>
              <a:off x="1509526" y="3009646"/>
              <a:ext cx="6106408" cy="821873"/>
              <a:chOff x="1163625" y="497027"/>
              <a:chExt cx="7979103" cy="459147"/>
            </a:xfrm>
          </p:grpSpPr>
          <p:sp>
            <p:nvSpPr>
              <p:cNvPr id="272" name="Google Shape;272;p21"/>
              <p:cNvSpPr/>
              <p:nvPr/>
            </p:nvSpPr>
            <p:spPr>
              <a:xfrm>
                <a:off x="1993129" y="497473"/>
                <a:ext cx="7149600" cy="458700"/>
              </a:xfrm>
              <a:prstGeom prst="snip1Rect">
                <a:avLst>
                  <a:gd fmla="val 16667" name="adj"/>
                </a:avLst>
              </a:prstGeom>
              <a:solidFill>
                <a:srgbClr val="434343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/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>
                <a:off x="1163625" y="497027"/>
                <a:ext cx="829500" cy="45870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30303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3000">
                    <a:solidFill>
                      <a:srgbClr val="C9DAF8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?</a:t>
                </a:r>
                <a:endParaRPr b="1" sz="3000">
                  <a:solidFill>
                    <a:srgbClr val="C9DAF8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sp>
          <p:nvSpPr>
            <p:cNvPr id="274" name="Google Shape;274;p21"/>
            <p:cNvSpPr txBox="1"/>
            <p:nvPr/>
          </p:nvSpPr>
          <p:spPr>
            <a:xfrm>
              <a:off x="2305850" y="3039700"/>
              <a:ext cx="5268900" cy="7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be an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×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 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matrix such that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aseline="30000"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invertible. Show that the columns of </a:t>
              </a:r>
              <a:r>
                <a:rPr i="1"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ko" sz="1800">
                  <a:solidFill>
                    <a:srgbClr val="FFF2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linearly independent.</a:t>
              </a:r>
              <a:endParaRPr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75" name="Google Shape;275;p21"/>
          <p:cNvSpPr/>
          <p:nvPr/>
        </p:nvSpPr>
        <p:spPr>
          <a:xfrm>
            <a:off x="1508850" y="3015350"/>
            <a:ext cx="653100" cy="827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3000">
              <a:solidFill>
                <a:srgbClr val="DD7E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2871825" y="4047950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77" name="Google Shape;277;p21"/>
          <p:cNvSpPr txBox="1"/>
          <p:nvPr/>
        </p:nvSpPr>
        <p:spPr>
          <a:xfrm>
            <a:off x="4107525" y="4698025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lang="ko" sz="1800">
                <a:solidFill>
                  <a:srgbClr val="FFF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78" name="Google Shape;278;p21"/>
          <p:cNvSpPr txBox="1"/>
          <p:nvPr/>
        </p:nvSpPr>
        <p:spPr>
          <a:xfrm>
            <a:off x="4187275" y="4023100"/>
            <a:ext cx="36084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only trivial solution !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7142500" y="1736713"/>
            <a:ext cx="19602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 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ko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280" name="Google Shape;2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053" y="1281349"/>
            <a:ext cx="548701" cy="95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103" y="3997024"/>
            <a:ext cx="548701" cy="95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550" y="1228850"/>
            <a:ext cx="627004" cy="5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900" y="2248525"/>
            <a:ext cx="627004" cy="5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