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cab7a0dc4_0_5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cab7a0dc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cab7a0dc4_0_7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cab7a0dc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cab7a0dc4_0_11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cab7a0dc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cab7a0dc4_0_14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cab7a0dc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cab7a0dc4_0_21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cab7a0dc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cab7a0dc4_0_16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cab7a0dc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ad6855f7_0_4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ad6855f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dad6855f7_0_7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dad6855f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dad6855f7_0_8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dad6855f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b21982df_0_2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b21982d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db21982df_0_4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db21982d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b21982df_0_7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b21982d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cab7a0dc4_0_1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cab7a0d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cab7a0dc4_0_4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cab7a0dc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8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jpg"/><Relationship Id="rId4" Type="http://schemas.openxmlformats.org/officeDocument/2006/relationships/image" Target="../media/image42.png"/><Relationship Id="rId5" Type="http://schemas.openxmlformats.org/officeDocument/2006/relationships/image" Target="../media/image56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46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3.gif"/><Relationship Id="rId4" Type="http://schemas.openxmlformats.org/officeDocument/2006/relationships/image" Target="../media/image57.gif"/><Relationship Id="rId9" Type="http://schemas.openxmlformats.org/officeDocument/2006/relationships/image" Target="../media/image49.gif"/><Relationship Id="rId5" Type="http://schemas.openxmlformats.org/officeDocument/2006/relationships/image" Target="../media/image44.gif"/><Relationship Id="rId6" Type="http://schemas.openxmlformats.org/officeDocument/2006/relationships/image" Target="../media/image45.gif"/><Relationship Id="rId7" Type="http://schemas.openxmlformats.org/officeDocument/2006/relationships/image" Target="../media/image47.gif"/><Relationship Id="rId8" Type="http://schemas.openxmlformats.org/officeDocument/2006/relationships/image" Target="../media/image48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5.gif"/><Relationship Id="rId4" Type="http://schemas.openxmlformats.org/officeDocument/2006/relationships/image" Target="../media/image51.gif"/><Relationship Id="rId9" Type="http://schemas.openxmlformats.org/officeDocument/2006/relationships/image" Target="../media/image25.png"/><Relationship Id="rId5" Type="http://schemas.openxmlformats.org/officeDocument/2006/relationships/image" Target="../media/image52.gif"/><Relationship Id="rId6" Type="http://schemas.openxmlformats.org/officeDocument/2006/relationships/image" Target="../media/image50.gif"/><Relationship Id="rId7" Type="http://schemas.openxmlformats.org/officeDocument/2006/relationships/image" Target="../media/image54.gif"/><Relationship Id="rId8" Type="http://schemas.openxmlformats.org/officeDocument/2006/relationships/image" Target="../media/image53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gif"/><Relationship Id="rId4" Type="http://schemas.openxmlformats.org/officeDocument/2006/relationships/image" Target="../media/image7.gif"/><Relationship Id="rId9" Type="http://schemas.openxmlformats.org/officeDocument/2006/relationships/image" Target="../media/image25.png"/><Relationship Id="rId5" Type="http://schemas.openxmlformats.org/officeDocument/2006/relationships/image" Target="../media/image5.gif"/><Relationship Id="rId6" Type="http://schemas.openxmlformats.org/officeDocument/2006/relationships/image" Target="../media/image8.gif"/><Relationship Id="rId7" Type="http://schemas.openxmlformats.org/officeDocument/2006/relationships/image" Target="../media/image6.gif"/><Relationship Id="rId8" Type="http://schemas.openxmlformats.org/officeDocument/2006/relationships/image" Target="../media/image10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gif"/><Relationship Id="rId10" Type="http://schemas.openxmlformats.org/officeDocument/2006/relationships/image" Target="../media/image1.gif"/><Relationship Id="rId13" Type="http://schemas.openxmlformats.org/officeDocument/2006/relationships/image" Target="../media/image26.gif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gif"/><Relationship Id="rId4" Type="http://schemas.openxmlformats.org/officeDocument/2006/relationships/image" Target="../media/image16.gif"/><Relationship Id="rId9" Type="http://schemas.openxmlformats.org/officeDocument/2006/relationships/image" Target="../media/image4.gif"/><Relationship Id="rId5" Type="http://schemas.openxmlformats.org/officeDocument/2006/relationships/image" Target="../media/image3.gif"/><Relationship Id="rId6" Type="http://schemas.openxmlformats.org/officeDocument/2006/relationships/image" Target="../media/image9.gif"/><Relationship Id="rId7" Type="http://schemas.openxmlformats.org/officeDocument/2006/relationships/image" Target="../media/image11.gif"/><Relationship Id="rId8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gif"/><Relationship Id="rId10" Type="http://schemas.openxmlformats.org/officeDocument/2006/relationships/image" Target="../media/image23.gif"/><Relationship Id="rId13" Type="http://schemas.openxmlformats.org/officeDocument/2006/relationships/image" Target="../media/image24.gif"/><Relationship Id="rId12" Type="http://schemas.openxmlformats.org/officeDocument/2006/relationships/image" Target="../media/image30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gif"/><Relationship Id="rId4" Type="http://schemas.openxmlformats.org/officeDocument/2006/relationships/image" Target="../media/image27.gif"/><Relationship Id="rId9" Type="http://schemas.openxmlformats.org/officeDocument/2006/relationships/image" Target="../media/image22.gif"/><Relationship Id="rId14" Type="http://schemas.openxmlformats.org/officeDocument/2006/relationships/image" Target="../media/image28.gif"/><Relationship Id="rId5" Type="http://schemas.openxmlformats.org/officeDocument/2006/relationships/image" Target="../media/image17.gif"/><Relationship Id="rId6" Type="http://schemas.openxmlformats.org/officeDocument/2006/relationships/image" Target="../media/image21.gif"/><Relationship Id="rId7" Type="http://schemas.openxmlformats.org/officeDocument/2006/relationships/image" Target="../media/image18.gif"/><Relationship Id="rId8" Type="http://schemas.openxmlformats.org/officeDocument/2006/relationships/image" Target="../media/image19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41.gif"/><Relationship Id="rId10" Type="http://schemas.openxmlformats.org/officeDocument/2006/relationships/image" Target="../media/image39.gif"/><Relationship Id="rId13" Type="http://schemas.openxmlformats.org/officeDocument/2006/relationships/image" Target="../media/image40.gif"/><Relationship Id="rId12" Type="http://schemas.openxmlformats.org/officeDocument/2006/relationships/image" Target="../media/image38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5.gif"/><Relationship Id="rId4" Type="http://schemas.openxmlformats.org/officeDocument/2006/relationships/image" Target="../media/image37.gif"/><Relationship Id="rId9" Type="http://schemas.openxmlformats.org/officeDocument/2006/relationships/image" Target="../media/image34.gif"/><Relationship Id="rId5" Type="http://schemas.openxmlformats.org/officeDocument/2006/relationships/image" Target="../media/image32.gif"/><Relationship Id="rId6" Type="http://schemas.openxmlformats.org/officeDocument/2006/relationships/image" Target="../media/image31.gif"/><Relationship Id="rId7" Type="http://schemas.openxmlformats.org/officeDocument/2006/relationships/image" Target="../media/image25.png"/><Relationship Id="rId8" Type="http://schemas.openxmlformats.org/officeDocument/2006/relationships/image" Target="../media/image3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970319"/>
            <a:ext cx="85206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Symmetric Matrices and Quadratic Forms</a:t>
            </a:r>
            <a:endParaRPr sz="3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rgbClr val="B6D7A8"/>
                </a:solidFill>
              </a:rPr>
              <a:t>6.1 Diagonalization of Symmetric Matrices</a:t>
            </a:r>
            <a:endParaRPr baseline="30000" i="1" sz="2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627812"/>
            <a:ext cx="8520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800">
                <a:solidFill>
                  <a:srgbClr val="ADADAD"/>
                </a:solidFill>
              </a:rPr>
              <a:t>Bumhee Cho</a:t>
            </a:r>
            <a:endParaRPr i="1" sz="2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/>
        </p:nvSpPr>
        <p:spPr>
          <a:xfrm>
            <a:off x="442950" y="17845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3.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Spectral Theorem for Symmetric Matrices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2" name="Google Shape;242;p22"/>
          <p:cNvGrpSpPr/>
          <p:nvPr/>
        </p:nvGrpSpPr>
        <p:grpSpPr>
          <a:xfrm>
            <a:off x="1618951" y="806303"/>
            <a:ext cx="5906080" cy="896444"/>
            <a:chOff x="1723499" y="910369"/>
            <a:chExt cx="5697000" cy="196800"/>
          </a:xfrm>
        </p:grpSpPr>
        <p:sp>
          <p:nvSpPr>
            <p:cNvPr id="243" name="Google Shape;243;p22"/>
            <p:cNvSpPr/>
            <p:nvPr/>
          </p:nvSpPr>
          <p:spPr>
            <a:xfrm>
              <a:off x="1723499" y="910369"/>
              <a:ext cx="5697000" cy="196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2"/>
            <p:cNvSpPr txBox="1"/>
            <p:nvPr/>
          </p:nvSpPr>
          <p:spPr>
            <a:xfrm>
              <a:off x="1957198" y="920565"/>
              <a:ext cx="5229600" cy="1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×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symmetric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matrix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has the following properties: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5" name="Google Shape;245;p22"/>
          <p:cNvGrpSpPr/>
          <p:nvPr/>
        </p:nvGrpSpPr>
        <p:grpSpPr>
          <a:xfrm>
            <a:off x="1618950" y="1844225"/>
            <a:ext cx="5906100" cy="2743500"/>
            <a:chOff x="1618950" y="1844225"/>
            <a:chExt cx="5906100" cy="2743500"/>
          </a:xfrm>
        </p:grpSpPr>
        <p:sp>
          <p:nvSpPr>
            <p:cNvPr id="246" name="Google Shape;246;p22"/>
            <p:cNvSpPr/>
            <p:nvPr/>
          </p:nvSpPr>
          <p:spPr>
            <a:xfrm rot="10800000">
              <a:off x="1618950" y="1844225"/>
              <a:ext cx="5906100" cy="2743500"/>
            </a:xfrm>
            <a:prstGeom prst="round2SameRect">
              <a:avLst>
                <a:gd fmla="val 928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 txBox="1"/>
            <p:nvPr/>
          </p:nvSpPr>
          <p:spPr>
            <a:xfrm>
              <a:off x="1861200" y="1882675"/>
              <a:ext cx="5421600" cy="5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has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real eigenvalues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counting multiplicities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48" name="Google Shape;248;p22"/>
          <p:cNvSpPr txBox="1"/>
          <p:nvPr/>
        </p:nvSpPr>
        <p:spPr>
          <a:xfrm>
            <a:off x="1861200" y="2391925"/>
            <a:ext cx="55143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 of the eigenspace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each eigenvalue λ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equals the multiplicity of λ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2"/>
          <p:cNvSpPr txBox="1"/>
          <p:nvPr/>
        </p:nvSpPr>
        <p:spPr>
          <a:xfrm>
            <a:off x="7602475" y="2826750"/>
            <a:ext cx="1341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 4.3</a:t>
            </a: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1" sz="18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4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2"/>
          <p:cNvSpPr txBox="1"/>
          <p:nvPr/>
        </p:nvSpPr>
        <p:spPr>
          <a:xfrm>
            <a:off x="1861200" y="3185125"/>
            <a:ext cx="55143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Eigenvectors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corresponding to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eigenvalues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orthogonal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2"/>
          <p:cNvSpPr txBox="1"/>
          <p:nvPr/>
        </p:nvSpPr>
        <p:spPr>
          <a:xfrm>
            <a:off x="1861200" y="3978325"/>
            <a:ext cx="5514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orthogonally diagonalizable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2"/>
          <p:cNvSpPr txBox="1"/>
          <p:nvPr/>
        </p:nvSpPr>
        <p:spPr>
          <a:xfrm>
            <a:off x="7556575" y="1844225"/>
            <a:ext cx="13419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need to be distinct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0" y="5187300"/>
            <a:ext cx="4722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Proofs of a. and d. are given in the supplement.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/>
        </p:nvSpPr>
        <p:spPr>
          <a:xfrm>
            <a:off x="442950" y="12750"/>
            <a:ext cx="82581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or False ?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0" name="Google Shape;260;p23"/>
          <p:cNvGrpSpPr/>
          <p:nvPr/>
        </p:nvGrpSpPr>
        <p:grpSpPr>
          <a:xfrm>
            <a:off x="1515650" y="453763"/>
            <a:ext cx="6022500" cy="792000"/>
            <a:chOff x="1515650" y="453763"/>
            <a:chExt cx="6022500" cy="792000"/>
          </a:xfrm>
        </p:grpSpPr>
        <p:sp>
          <p:nvSpPr>
            <p:cNvPr id="261" name="Google Shape;261;p23"/>
            <p:cNvSpPr/>
            <p:nvPr/>
          </p:nvSpPr>
          <p:spPr>
            <a:xfrm rot="-5400000">
              <a:off x="4130900" y="-2161487"/>
              <a:ext cx="792000" cy="60225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 txBox="1"/>
            <p:nvPr/>
          </p:nvSpPr>
          <p:spPr>
            <a:xfrm>
              <a:off x="1633250" y="476056"/>
              <a:ext cx="5787300" cy="7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×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matrix that is orthogonally diagonalizable must be symmetric. 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263" name="Google Shape;2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9650"/>
            <a:ext cx="1412330" cy="138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3"/>
          <p:cNvSpPr/>
          <p:nvPr/>
        </p:nvSpPr>
        <p:spPr>
          <a:xfrm rot="5400000">
            <a:off x="7760100" y="408313"/>
            <a:ext cx="809700" cy="900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0450" y="657224"/>
            <a:ext cx="420475" cy="42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23"/>
          <p:cNvGrpSpPr/>
          <p:nvPr/>
        </p:nvGrpSpPr>
        <p:grpSpPr>
          <a:xfrm>
            <a:off x="1515650" y="1309838"/>
            <a:ext cx="6018000" cy="771000"/>
            <a:chOff x="1515650" y="1309838"/>
            <a:chExt cx="6018000" cy="771000"/>
          </a:xfrm>
        </p:grpSpPr>
        <p:sp>
          <p:nvSpPr>
            <p:cNvPr id="267" name="Google Shape;267;p23"/>
            <p:cNvSpPr/>
            <p:nvPr/>
          </p:nvSpPr>
          <p:spPr>
            <a:xfrm rot="-5400000">
              <a:off x="4139150" y="-1313662"/>
              <a:ext cx="771000" cy="6018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3"/>
            <p:cNvSpPr txBox="1"/>
            <p:nvPr/>
          </p:nvSpPr>
          <p:spPr>
            <a:xfrm>
              <a:off x="1635388" y="1330351"/>
              <a:ext cx="5787300" cy="7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if vectors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satisfy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3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4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then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⋅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0.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69" name="Google Shape;269;p23"/>
          <p:cNvSpPr/>
          <p:nvPr/>
        </p:nvSpPr>
        <p:spPr>
          <a:xfrm rot="5400000">
            <a:off x="7785600" y="1239088"/>
            <a:ext cx="758700" cy="900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4713" y="1488319"/>
            <a:ext cx="420475" cy="420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1" name="Google Shape;271;p23"/>
          <p:cNvGrpSpPr/>
          <p:nvPr/>
        </p:nvGrpSpPr>
        <p:grpSpPr>
          <a:xfrm>
            <a:off x="1515650" y="2153688"/>
            <a:ext cx="6018000" cy="526800"/>
            <a:chOff x="1515650" y="2153688"/>
            <a:chExt cx="6018000" cy="526800"/>
          </a:xfrm>
        </p:grpSpPr>
        <p:sp>
          <p:nvSpPr>
            <p:cNvPr id="272" name="Google Shape;272;p23"/>
            <p:cNvSpPr/>
            <p:nvPr/>
          </p:nvSpPr>
          <p:spPr>
            <a:xfrm rot="-5400000">
              <a:off x="4261250" y="-591912"/>
              <a:ext cx="526800" cy="6018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3"/>
            <p:cNvSpPr txBox="1"/>
            <p:nvPr/>
          </p:nvSpPr>
          <p:spPr>
            <a:xfrm>
              <a:off x="1631250" y="2159867"/>
              <a:ext cx="55416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×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symmetric matrix has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distinct real eigenvalues.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74" name="Google Shape;274;p23"/>
          <p:cNvSpPr/>
          <p:nvPr/>
        </p:nvSpPr>
        <p:spPr>
          <a:xfrm rot="5400000">
            <a:off x="7890600" y="1971638"/>
            <a:ext cx="548700" cy="900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23"/>
          <p:cNvGrpSpPr/>
          <p:nvPr/>
        </p:nvGrpSpPr>
        <p:grpSpPr>
          <a:xfrm>
            <a:off x="1525100" y="2746797"/>
            <a:ext cx="6008700" cy="526200"/>
            <a:chOff x="1525100" y="2746797"/>
            <a:chExt cx="6008700" cy="526200"/>
          </a:xfrm>
        </p:grpSpPr>
        <p:sp>
          <p:nvSpPr>
            <p:cNvPr id="276" name="Google Shape;276;p23"/>
            <p:cNvSpPr/>
            <p:nvPr/>
          </p:nvSpPr>
          <p:spPr>
            <a:xfrm rot="-5400000">
              <a:off x="4266350" y="5547"/>
              <a:ext cx="526200" cy="6008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3"/>
            <p:cNvSpPr txBox="1"/>
            <p:nvPr/>
          </p:nvSpPr>
          <p:spPr>
            <a:xfrm>
              <a:off x="1640700" y="2746897"/>
              <a:ext cx="5667600" cy="45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Every symmetric matrix is orthogonally diagonalizable.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78" name="Google Shape;278;p23"/>
          <p:cNvSpPr/>
          <p:nvPr/>
        </p:nvSpPr>
        <p:spPr>
          <a:xfrm rot="5400000">
            <a:off x="7906500" y="2569430"/>
            <a:ext cx="516900" cy="900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23"/>
          <p:cNvGrpSpPr/>
          <p:nvPr/>
        </p:nvGrpSpPr>
        <p:grpSpPr>
          <a:xfrm>
            <a:off x="1515650" y="3338005"/>
            <a:ext cx="6018000" cy="771000"/>
            <a:chOff x="1515650" y="3338005"/>
            <a:chExt cx="6018000" cy="771000"/>
          </a:xfrm>
        </p:grpSpPr>
        <p:sp>
          <p:nvSpPr>
            <p:cNvPr id="280" name="Google Shape;280;p23"/>
            <p:cNvSpPr/>
            <p:nvPr/>
          </p:nvSpPr>
          <p:spPr>
            <a:xfrm rot="-5400000">
              <a:off x="4139150" y="714505"/>
              <a:ext cx="771000" cy="6018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3"/>
            <p:cNvSpPr txBox="1"/>
            <p:nvPr/>
          </p:nvSpPr>
          <p:spPr>
            <a:xfrm>
              <a:off x="1621457" y="3345150"/>
              <a:ext cx="5775900" cy="7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PDP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where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baseline="30000"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baseline="30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a diagonal matrix, then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a symmetric matrix.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82" name="Google Shape;282;p23"/>
          <p:cNvSpPr/>
          <p:nvPr/>
        </p:nvSpPr>
        <p:spPr>
          <a:xfrm rot="5400000">
            <a:off x="7789588" y="3262654"/>
            <a:ext cx="742200" cy="900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0438" y="2810898"/>
            <a:ext cx="420475" cy="420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0025" y="2199311"/>
            <a:ext cx="341330" cy="45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4713" y="3502706"/>
            <a:ext cx="420475" cy="420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23"/>
          <p:cNvGrpSpPr/>
          <p:nvPr/>
        </p:nvGrpSpPr>
        <p:grpSpPr>
          <a:xfrm>
            <a:off x="1509350" y="4187797"/>
            <a:ext cx="6030600" cy="526800"/>
            <a:chOff x="1509350" y="4187797"/>
            <a:chExt cx="6030600" cy="526800"/>
          </a:xfrm>
        </p:grpSpPr>
        <p:sp>
          <p:nvSpPr>
            <p:cNvPr id="287" name="Google Shape;287;p23"/>
            <p:cNvSpPr/>
            <p:nvPr/>
          </p:nvSpPr>
          <p:spPr>
            <a:xfrm rot="-5400000">
              <a:off x="4261250" y="1435897"/>
              <a:ext cx="526800" cy="6030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3"/>
            <p:cNvSpPr txBox="1"/>
            <p:nvPr/>
          </p:nvSpPr>
          <p:spPr>
            <a:xfrm>
              <a:off x="1631250" y="4193925"/>
              <a:ext cx="55416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 orthogonal matrix is orthogonally diagonalizable.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89" name="Google Shape;289;p23"/>
          <p:cNvSpPr/>
          <p:nvPr/>
        </p:nvSpPr>
        <p:spPr>
          <a:xfrm rot="5400000">
            <a:off x="7886338" y="4001696"/>
            <a:ext cx="548700" cy="900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85763" y="4229370"/>
            <a:ext cx="341330" cy="455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3"/>
          <p:cNvGrpSpPr/>
          <p:nvPr/>
        </p:nvGrpSpPr>
        <p:grpSpPr>
          <a:xfrm>
            <a:off x="1515650" y="4787230"/>
            <a:ext cx="6018000" cy="777133"/>
            <a:chOff x="1515650" y="4787230"/>
            <a:chExt cx="6018000" cy="777133"/>
          </a:xfrm>
        </p:grpSpPr>
        <p:sp>
          <p:nvSpPr>
            <p:cNvPr id="292" name="Google Shape;292;p23"/>
            <p:cNvSpPr/>
            <p:nvPr/>
          </p:nvSpPr>
          <p:spPr>
            <a:xfrm rot="-5400000">
              <a:off x="4139150" y="2169863"/>
              <a:ext cx="771000" cy="6018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3"/>
            <p:cNvSpPr txBox="1"/>
            <p:nvPr/>
          </p:nvSpPr>
          <p:spPr>
            <a:xfrm>
              <a:off x="1631250" y="4787230"/>
              <a:ext cx="5541600" cy="7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dimension of an eigenspace of a symmetric matrix equals the multiplicity of the corresponding eigenvalue.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94" name="Google Shape;294;p23"/>
          <p:cNvSpPr/>
          <p:nvPr/>
        </p:nvSpPr>
        <p:spPr>
          <a:xfrm rot="5400000">
            <a:off x="7778900" y="4729763"/>
            <a:ext cx="755100" cy="900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200" y="4980794"/>
            <a:ext cx="420475" cy="42049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"/>
          <p:cNvSpPr/>
          <p:nvPr/>
        </p:nvSpPr>
        <p:spPr>
          <a:xfrm>
            <a:off x="1435700" y="2792150"/>
            <a:ext cx="3592800" cy="56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4"/>
          <p:cNvSpPr txBox="1"/>
          <p:nvPr/>
        </p:nvSpPr>
        <p:spPr>
          <a:xfrm>
            <a:off x="442950" y="14852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Spectral Decomposition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4"/>
          <p:cNvSpPr txBox="1"/>
          <p:nvPr/>
        </p:nvSpPr>
        <p:spPr>
          <a:xfrm>
            <a:off x="1444950" y="764025"/>
            <a:ext cx="6254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orthogonally diagonalizable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304" name="Google Shape;3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375" y="1870250"/>
            <a:ext cx="963168" cy="269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938" y="1504286"/>
            <a:ext cx="3152950" cy="11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5300" y="1504282"/>
            <a:ext cx="2293874" cy="11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5625" y="2895475"/>
            <a:ext cx="3152950" cy="3603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24"/>
          <p:cNvGrpSpPr/>
          <p:nvPr/>
        </p:nvGrpSpPr>
        <p:grpSpPr>
          <a:xfrm>
            <a:off x="1964775" y="3299575"/>
            <a:ext cx="2232125" cy="361800"/>
            <a:chOff x="1964775" y="3299575"/>
            <a:chExt cx="2232125" cy="361800"/>
          </a:xfrm>
        </p:grpSpPr>
        <p:cxnSp>
          <p:nvCxnSpPr>
            <p:cNvPr id="309" name="Google Shape;309;p24"/>
            <p:cNvCxnSpPr/>
            <p:nvPr/>
          </p:nvCxnSpPr>
          <p:spPr>
            <a:xfrm>
              <a:off x="1964775" y="3299575"/>
              <a:ext cx="0" cy="3618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310" name="Google Shape;310;p24"/>
            <p:cNvCxnSpPr/>
            <p:nvPr/>
          </p:nvCxnSpPr>
          <p:spPr>
            <a:xfrm>
              <a:off x="2840700" y="3299575"/>
              <a:ext cx="0" cy="3618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311" name="Google Shape;311;p24"/>
            <p:cNvCxnSpPr/>
            <p:nvPr/>
          </p:nvCxnSpPr>
          <p:spPr>
            <a:xfrm>
              <a:off x="4196900" y="3299575"/>
              <a:ext cx="0" cy="3618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sp>
        <p:nvSpPr>
          <p:cNvPr id="312" name="Google Shape;312;p24"/>
          <p:cNvSpPr txBox="1"/>
          <p:nvPr/>
        </p:nvSpPr>
        <p:spPr>
          <a:xfrm>
            <a:off x="1636700" y="3687813"/>
            <a:ext cx="3190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spectrum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(eigenvalues) of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i="1">
              <a:solidFill>
                <a:srgbClr val="FFF2CC"/>
              </a:solidFill>
            </a:endParaRPr>
          </a:p>
        </p:txBody>
      </p:sp>
      <p:pic>
        <p:nvPicPr>
          <p:cNvPr id="313" name="Google Shape;31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8500" y="2857725"/>
            <a:ext cx="469392" cy="35204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4"/>
          <p:cNvSpPr txBox="1"/>
          <p:nvPr/>
        </p:nvSpPr>
        <p:spPr>
          <a:xfrm>
            <a:off x="5161300" y="3223475"/>
            <a:ext cx="2086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×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</a:t>
            </a:r>
            <a:endParaRPr i="1">
              <a:solidFill>
                <a:srgbClr val="FFF2CC"/>
              </a:solidFill>
            </a:endParaRPr>
          </a:p>
        </p:txBody>
      </p:sp>
      <p:sp>
        <p:nvSpPr>
          <p:cNvPr id="315" name="Google Shape;315;p24"/>
          <p:cNvSpPr txBox="1"/>
          <p:nvPr/>
        </p:nvSpPr>
        <p:spPr>
          <a:xfrm>
            <a:off x="7154850" y="3216625"/>
            <a:ext cx="1294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rank = 1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316" name="Google Shape;316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13325" y="3751225"/>
            <a:ext cx="1560484" cy="336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01459" y="3751175"/>
            <a:ext cx="1899589" cy="336373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4"/>
          <p:cNvSpPr txBox="1"/>
          <p:nvPr/>
        </p:nvSpPr>
        <p:spPr>
          <a:xfrm>
            <a:off x="5470175" y="4191925"/>
            <a:ext cx="2086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projection matrix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319" name="Google Shape;319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05075" y="4262863"/>
            <a:ext cx="594360" cy="329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4"/>
          <p:cNvSpPr txBox="1"/>
          <p:nvPr/>
        </p:nvSpPr>
        <p:spPr>
          <a:xfrm>
            <a:off x="4928800" y="4644625"/>
            <a:ext cx="404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orthogonal projection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onto Span {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321" name="Google Shape;321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25"/>
          <p:cNvGrpSpPr/>
          <p:nvPr/>
        </p:nvGrpSpPr>
        <p:grpSpPr>
          <a:xfrm>
            <a:off x="1508850" y="159275"/>
            <a:ext cx="7099258" cy="1839345"/>
            <a:chOff x="1163615" y="497026"/>
            <a:chExt cx="7776599" cy="1511252"/>
          </a:xfrm>
        </p:grpSpPr>
        <p:sp>
          <p:nvSpPr>
            <p:cNvPr id="327" name="Google Shape;327;p25"/>
            <p:cNvSpPr/>
            <p:nvPr/>
          </p:nvSpPr>
          <p:spPr>
            <a:xfrm>
              <a:off x="1993114" y="497478"/>
              <a:ext cx="6947100" cy="1510800"/>
            </a:xfrm>
            <a:prstGeom prst="snip1Rect">
              <a:avLst>
                <a:gd fmla="val 5102" name="adj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/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1163615" y="497026"/>
              <a:ext cx="829500" cy="15108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3000">
                  <a:solidFill>
                    <a:srgbClr val="C9DAF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</a:t>
              </a:r>
              <a:endParaRPr b="1" sz="3000">
                <a:solidFill>
                  <a:srgbClr val="C9DAF8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29" name="Google Shape;329;p25"/>
          <p:cNvSpPr/>
          <p:nvPr/>
        </p:nvSpPr>
        <p:spPr>
          <a:xfrm>
            <a:off x="0" y="359975"/>
            <a:ext cx="1338900" cy="437400"/>
          </a:xfrm>
          <a:prstGeom prst="homePlate">
            <a:avLst>
              <a:gd fmla="val 40664" name="adj"/>
            </a:avLst>
          </a:prstGeom>
          <a:gradFill>
            <a:gsLst>
              <a:gs pos="0">
                <a:srgbClr val="666666"/>
              </a:gs>
              <a:gs pos="100000">
                <a:srgbClr val="000000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4</a:t>
            </a:r>
            <a:endParaRPr b="1" i="1" sz="18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25"/>
          <p:cNvSpPr txBox="1"/>
          <p:nvPr/>
        </p:nvSpPr>
        <p:spPr>
          <a:xfrm>
            <a:off x="2266050" y="251175"/>
            <a:ext cx="62229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 a spectral decomposition of the matrix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has the orthogonal diagonalization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25"/>
          <p:cNvSpPr/>
          <p:nvPr/>
        </p:nvSpPr>
        <p:spPr>
          <a:xfrm>
            <a:off x="1508850" y="159275"/>
            <a:ext cx="757200" cy="1839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3000">
              <a:solidFill>
                <a:srgbClr val="DD7E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2" name="Google Shape;3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801" y="1050425"/>
            <a:ext cx="6095402" cy="823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5675" y="2166953"/>
            <a:ext cx="1179576" cy="774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4919" y="2166953"/>
            <a:ext cx="1356360" cy="774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4175" y="3209107"/>
            <a:ext cx="1688592" cy="32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49425" y="3806648"/>
            <a:ext cx="5418111" cy="7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48125" y="4732500"/>
            <a:ext cx="1457350" cy="70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39" name="Google Shape;339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57738" y="2136025"/>
            <a:ext cx="659424" cy="900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0" y="638875"/>
            <a:ext cx="1338900" cy="437400"/>
          </a:xfrm>
          <a:prstGeom prst="homePlate">
            <a:avLst>
              <a:gd fmla="val 40664" name="adj"/>
            </a:avLst>
          </a:prstGeom>
          <a:gradFill>
            <a:gsLst>
              <a:gs pos="0">
                <a:srgbClr val="666666"/>
              </a:gs>
              <a:gs pos="100000">
                <a:srgbClr val="000000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5</a:t>
            </a:r>
            <a:endParaRPr b="1" i="1" sz="18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46" name="Google Shape;346;p26"/>
          <p:cNvGrpSpPr/>
          <p:nvPr/>
        </p:nvGrpSpPr>
        <p:grpSpPr>
          <a:xfrm>
            <a:off x="1508825" y="512350"/>
            <a:ext cx="7099283" cy="690461"/>
            <a:chOff x="1163587" y="497026"/>
            <a:chExt cx="7776627" cy="567300"/>
          </a:xfrm>
        </p:grpSpPr>
        <p:sp>
          <p:nvSpPr>
            <p:cNvPr id="347" name="Google Shape;347;p26"/>
            <p:cNvSpPr/>
            <p:nvPr/>
          </p:nvSpPr>
          <p:spPr>
            <a:xfrm>
              <a:off x="1993114" y="497478"/>
              <a:ext cx="6947100" cy="561900"/>
            </a:xfrm>
            <a:prstGeom prst="snip1Rect">
              <a:avLst>
                <a:gd fmla="val 5102" name="adj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1163587" y="497026"/>
              <a:ext cx="829500" cy="567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3000">
                  <a:solidFill>
                    <a:srgbClr val="C9DAF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</a:t>
              </a:r>
              <a:endParaRPr b="1" sz="3000">
                <a:solidFill>
                  <a:srgbClr val="C9DAF8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49" name="Google Shape;349;p26"/>
          <p:cNvSpPr txBox="1"/>
          <p:nvPr/>
        </p:nvSpPr>
        <p:spPr>
          <a:xfrm>
            <a:off x="2266050" y="604250"/>
            <a:ext cx="62229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that if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symmetric matrix, then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symmetric.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26"/>
          <p:cNvSpPr/>
          <p:nvPr/>
        </p:nvSpPr>
        <p:spPr>
          <a:xfrm>
            <a:off x="1508850" y="512350"/>
            <a:ext cx="757200" cy="690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3000">
              <a:solidFill>
                <a:srgbClr val="DD7E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Google Shape;351;p26"/>
          <p:cNvSpPr/>
          <p:nvPr/>
        </p:nvSpPr>
        <p:spPr>
          <a:xfrm>
            <a:off x="0" y="3202950"/>
            <a:ext cx="1338900" cy="437400"/>
          </a:xfrm>
          <a:prstGeom prst="homePlate">
            <a:avLst>
              <a:gd fmla="val 40664" name="adj"/>
            </a:avLst>
          </a:prstGeom>
          <a:gradFill>
            <a:gsLst>
              <a:gs pos="0">
                <a:srgbClr val="666666"/>
              </a:gs>
              <a:gs pos="100000">
                <a:srgbClr val="000000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6</a:t>
            </a:r>
            <a:endParaRPr b="1" i="1" sz="18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52" name="Google Shape;352;p26"/>
          <p:cNvGrpSpPr/>
          <p:nvPr/>
        </p:nvGrpSpPr>
        <p:grpSpPr>
          <a:xfrm>
            <a:off x="1508825" y="3076425"/>
            <a:ext cx="7099283" cy="690461"/>
            <a:chOff x="1508825" y="3076425"/>
            <a:chExt cx="7099283" cy="690461"/>
          </a:xfrm>
        </p:grpSpPr>
        <p:grpSp>
          <p:nvGrpSpPr>
            <p:cNvPr id="353" name="Google Shape;353;p26"/>
            <p:cNvGrpSpPr/>
            <p:nvPr/>
          </p:nvGrpSpPr>
          <p:grpSpPr>
            <a:xfrm>
              <a:off x="1508825" y="3076425"/>
              <a:ext cx="7099283" cy="690461"/>
              <a:chOff x="1163587" y="497026"/>
              <a:chExt cx="7776627" cy="567300"/>
            </a:xfrm>
          </p:grpSpPr>
          <p:sp>
            <p:nvSpPr>
              <p:cNvPr id="354" name="Google Shape;354;p26"/>
              <p:cNvSpPr/>
              <p:nvPr/>
            </p:nvSpPr>
            <p:spPr>
              <a:xfrm>
                <a:off x="1993114" y="497478"/>
                <a:ext cx="6947100" cy="561900"/>
              </a:xfrm>
              <a:prstGeom prst="snip1Rect">
                <a:avLst>
                  <a:gd fmla="val 5102" name="adj"/>
                </a:avLst>
              </a:prstGeom>
              <a:solidFill>
                <a:srgbClr val="434343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/>
              </a:p>
            </p:txBody>
          </p:sp>
          <p:sp>
            <p:nvSpPr>
              <p:cNvPr id="355" name="Google Shape;355;p26"/>
              <p:cNvSpPr/>
              <p:nvPr/>
            </p:nvSpPr>
            <p:spPr>
              <a:xfrm>
                <a:off x="1163587" y="497026"/>
                <a:ext cx="829500" cy="5673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3000">
                    <a:solidFill>
                      <a:srgbClr val="C9DAF8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?</a:t>
                </a:r>
                <a:endParaRPr b="1" sz="3000">
                  <a:solidFill>
                    <a:srgbClr val="C9DAF8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356" name="Google Shape;356;p26"/>
            <p:cNvSpPr txBox="1"/>
            <p:nvPr/>
          </p:nvSpPr>
          <p:spPr>
            <a:xfrm>
              <a:off x="2266050" y="3168325"/>
              <a:ext cx="6222900" cy="5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Show that if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orthogonally diagonalizable, then so is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30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57" name="Google Shape;357;p26"/>
          <p:cNvSpPr/>
          <p:nvPr/>
        </p:nvSpPr>
        <p:spPr>
          <a:xfrm>
            <a:off x="1508850" y="3076350"/>
            <a:ext cx="757200" cy="690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3000">
              <a:solidFill>
                <a:srgbClr val="DD7E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Google Shape;358;p26"/>
          <p:cNvSpPr txBox="1"/>
          <p:nvPr/>
        </p:nvSpPr>
        <p:spPr>
          <a:xfrm>
            <a:off x="3503600" y="1349525"/>
            <a:ext cx="2331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i="1"/>
          </a:p>
        </p:txBody>
      </p:sp>
      <p:sp>
        <p:nvSpPr>
          <p:cNvPr id="359" name="Google Shape;359;p26"/>
          <p:cNvSpPr txBox="1"/>
          <p:nvPr/>
        </p:nvSpPr>
        <p:spPr>
          <a:xfrm>
            <a:off x="4832000" y="1941700"/>
            <a:ext cx="10026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30000" i="1"/>
          </a:p>
        </p:txBody>
      </p:sp>
      <p:sp>
        <p:nvSpPr>
          <p:cNvPr id="360" name="Google Shape;360;p26"/>
          <p:cNvSpPr txBox="1"/>
          <p:nvPr/>
        </p:nvSpPr>
        <p:spPr>
          <a:xfrm>
            <a:off x="5559025" y="1349525"/>
            <a:ext cx="1825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30000" i="1"/>
          </a:p>
        </p:txBody>
      </p:sp>
      <p:sp>
        <p:nvSpPr>
          <p:cNvPr id="361" name="Google Shape;361;p26"/>
          <p:cNvSpPr txBox="1"/>
          <p:nvPr/>
        </p:nvSpPr>
        <p:spPr>
          <a:xfrm>
            <a:off x="3945613" y="4650925"/>
            <a:ext cx="22257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symmetric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26"/>
          <p:cNvSpPr txBox="1"/>
          <p:nvPr/>
        </p:nvSpPr>
        <p:spPr>
          <a:xfrm>
            <a:off x="4086013" y="3985575"/>
            <a:ext cx="19449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symmetric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3" name="Google Shape;3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547" y="1349525"/>
            <a:ext cx="505796" cy="6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547" y="3985575"/>
            <a:ext cx="505796" cy="6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2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symmetric matrix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Orthogonally diagonalizable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Spectral decomposition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42950" y="14852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Symmetric Matrix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816150" y="780575"/>
            <a:ext cx="1511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816150" y="1412625"/>
            <a:ext cx="1511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 matrix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0" y="2507525"/>
            <a:ext cx="1338900" cy="437400"/>
          </a:xfrm>
          <a:prstGeom prst="homePlate">
            <a:avLst>
              <a:gd fmla="val 40664" name="adj"/>
            </a:avLst>
          </a:prstGeom>
          <a:gradFill>
            <a:gsLst>
              <a:gs pos="0">
                <a:srgbClr val="666666"/>
              </a:gs>
              <a:gs pos="100000">
                <a:srgbClr val="000000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  <a:endParaRPr b="1" i="1" sz="18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4" name="Google Shape;64;p14"/>
          <p:cNvGrpSpPr/>
          <p:nvPr/>
        </p:nvGrpSpPr>
        <p:grpSpPr>
          <a:xfrm>
            <a:off x="1501267" y="2306784"/>
            <a:ext cx="7120884" cy="2778198"/>
            <a:chOff x="1508853" y="2306834"/>
            <a:chExt cx="7120884" cy="2778198"/>
          </a:xfrm>
        </p:grpSpPr>
        <p:grpSp>
          <p:nvGrpSpPr>
            <p:cNvPr id="65" name="Google Shape;65;p14"/>
            <p:cNvGrpSpPr/>
            <p:nvPr/>
          </p:nvGrpSpPr>
          <p:grpSpPr>
            <a:xfrm>
              <a:off x="1508853" y="2306834"/>
              <a:ext cx="7099258" cy="2778198"/>
              <a:chOff x="1163622" y="497029"/>
              <a:chExt cx="7776599" cy="1631547"/>
            </a:xfrm>
          </p:grpSpPr>
          <p:sp>
            <p:nvSpPr>
              <p:cNvPr id="66" name="Google Shape;66;p14"/>
              <p:cNvSpPr/>
              <p:nvPr/>
            </p:nvSpPr>
            <p:spPr>
              <a:xfrm>
                <a:off x="1993121" y="497476"/>
                <a:ext cx="6947100" cy="1631100"/>
              </a:xfrm>
              <a:prstGeom prst="snip1Rect">
                <a:avLst>
                  <a:gd fmla="val 5102" name="adj"/>
                </a:avLst>
              </a:prstGeom>
              <a:solidFill>
                <a:srgbClr val="434343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1163622" y="497029"/>
                <a:ext cx="829500" cy="16311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3000">
                    <a:solidFill>
                      <a:srgbClr val="C9DAF8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?</a:t>
                </a:r>
                <a:endParaRPr b="1" sz="3000">
                  <a:solidFill>
                    <a:srgbClr val="C9DAF8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68" name="Google Shape;68;p14"/>
            <p:cNvSpPr txBox="1"/>
            <p:nvPr/>
          </p:nvSpPr>
          <p:spPr>
            <a:xfrm>
              <a:off x="2301238" y="2306850"/>
              <a:ext cx="63285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Find symmetric matrices: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69" name="Google Shape;69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25350" y="2997950"/>
              <a:ext cx="798576" cy="6706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21513" y="2814563"/>
              <a:ext cx="1267968" cy="10374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49088" y="2819600"/>
              <a:ext cx="1103376" cy="10273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89375" y="4163400"/>
              <a:ext cx="670560" cy="670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521513" y="3985038"/>
              <a:ext cx="1267968" cy="10272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234800" y="3984775"/>
              <a:ext cx="1331976" cy="10277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" name="Google Shape;75;p14"/>
          <p:cNvSpPr/>
          <p:nvPr/>
        </p:nvSpPr>
        <p:spPr>
          <a:xfrm>
            <a:off x="3164050" y="2850575"/>
            <a:ext cx="886200" cy="886200"/>
          </a:xfrm>
          <a:prstGeom prst="ellipse">
            <a:avLst/>
          </a:prstGeom>
          <a:noFill/>
          <a:ln cap="flat" cmpd="sng" w="76200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36700" y="2676725"/>
            <a:ext cx="1165200" cy="1165200"/>
          </a:xfrm>
          <a:prstGeom prst="ellipse">
            <a:avLst/>
          </a:prstGeom>
          <a:noFill/>
          <a:ln cap="flat" cmpd="sng" w="76200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6288213" y="2752025"/>
            <a:ext cx="1165200" cy="1165200"/>
          </a:xfrm>
          <a:prstGeom prst="ellipse">
            <a:avLst/>
          </a:prstGeom>
          <a:noFill/>
          <a:ln cap="flat" cmpd="sng" w="76200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2851300" y="3736775"/>
            <a:ext cx="1511700" cy="1511700"/>
          </a:xfrm>
          <a:prstGeom prst="mathMultiply">
            <a:avLst>
              <a:gd fmla="val 23520" name="adj1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4363438" y="3736775"/>
            <a:ext cx="1511700" cy="1511700"/>
          </a:xfrm>
          <a:prstGeom prst="mathMultiply">
            <a:avLst>
              <a:gd fmla="val 23520" name="adj1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6114963" y="3736775"/>
            <a:ext cx="1511700" cy="1511700"/>
          </a:xfrm>
          <a:prstGeom prst="mathMultiply">
            <a:avLst>
              <a:gd fmla="val 23520" name="adj1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8000" y="3736775"/>
            <a:ext cx="956700" cy="1306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1501275" y="2306725"/>
            <a:ext cx="757200" cy="2778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3000">
              <a:solidFill>
                <a:srgbClr val="DD7E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/>
        </p:nvSpPr>
        <p:spPr>
          <a:xfrm>
            <a:off x="311700" y="2519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Diagonalization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9" name="Google Shape;89;p15"/>
          <p:cNvGrpSpPr/>
          <p:nvPr/>
        </p:nvGrpSpPr>
        <p:grpSpPr>
          <a:xfrm>
            <a:off x="1673688" y="876375"/>
            <a:ext cx="5906080" cy="615300"/>
            <a:chOff x="1723500" y="866700"/>
            <a:chExt cx="5697000" cy="615300"/>
          </a:xfrm>
        </p:grpSpPr>
        <p:sp>
          <p:nvSpPr>
            <p:cNvPr id="90" name="Google Shape;90;p15"/>
            <p:cNvSpPr/>
            <p:nvPr/>
          </p:nvSpPr>
          <p:spPr>
            <a:xfrm>
              <a:off x="1723500" y="866700"/>
              <a:ext cx="5697000" cy="615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2036283" y="917850"/>
              <a:ext cx="5288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square matrix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said to be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diagonalizable </a:t>
              </a:r>
              <a:endParaRPr i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2" name="Google Shape;92;p15"/>
          <p:cNvGrpSpPr/>
          <p:nvPr/>
        </p:nvGrpSpPr>
        <p:grpSpPr>
          <a:xfrm>
            <a:off x="1673525" y="1599967"/>
            <a:ext cx="5905800" cy="701760"/>
            <a:chOff x="1723425" y="1643350"/>
            <a:chExt cx="5905800" cy="1037952"/>
          </a:xfrm>
        </p:grpSpPr>
        <p:sp>
          <p:nvSpPr>
            <p:cNvPr id="93" name="Google Shape;93;p15"/>
            <p:cNvSpPr/>
            <p:nvPr/>
          </p:nvSpPr>
          <p:spPr>
            <a:xfrm rot="10800000">
              <a:off x="1723425" y="1643350"/>
              <a:ext cx="5905800" cy="9702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2027325" y="1666102"/>
              <a:ext cx="5450700" cy="101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similar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 a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diagonal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matrix, that is, if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PDP</a:t>
              </a:r>
              <a:r>
                <a:rPr baseline="30000" lang="ko" sz="1800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baseline="30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i="1" sz="19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298" y="2566450"/>
            <a:ext cx="2559400" cy="20035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/>
        </p:nvSpPr>
        <p:spPr>
          <a:xfrm>
            <a:off x="3072000" y="4650650"/>
            <a:ext cx="3000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rgbClr val="B6D7A8"/>
                </a:solidFill>
              </a:rPr>
              <a:t>4.3 Diagonalization</a:t>
            </a:r>
            <a:endParaRPr baseline="30000" i="1"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6"/>
          <p:cNvGrpSpPr/>
          <p:nvPr/>
        </p:nvGrpSpPr>
        <p:grpSpPr>
          <a:xfrm>
            <a:off x="1508850" y="159276"/>
            <a:ext cx="7099258" cy="1394615"/>
            <a:chOff x="1163615" y="497027"/>
            <a:chExt cx="7776599" cy="1145850"/>
          </a:xfrm>
        </p:grpSpPr>
        <p:sp>
          <p:nvSpPr>
            <p:cNvPr id="103" name="Google Shape;103;p16"/>
            <p:cNvSpPr/>
            <p:nvPr/>
          </p:nvSpPr>
          <p:spPr>
            <a:xfrm>
              <a:off x="1993114" y="497477"/>
              <a:ext cx="6947100" cy="1145400"/>
            </a:xfrm>
            <a:prstGeom prst="snip1Rect">
              <a:avLst>
                <a:gd fmla="val 5102" name="adj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163615" y="497027"/>
              <a:ext cx="829500" cy="1145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3000">
                  <a:solidFill>
                    <a:srgbClr val="C9DAF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</a:t>
              </a:r>
              <a:endParaRPr b="1" sz="3000">
                <a:solidFill>
                  <a:srgbClr val="C9DAF8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05" name="Google Shape;105;p16"/>
          <p:cNvSpPr/>
          <p:nvPr/>
        </p:nvSpPr>
        <p:spPr>
          <a:xfrm>
            <a:off x="0" y="359975"/>
            <a:ext cx="1338900" cy="437400"/>
          </a:xfrm>
          <a:prstGeom prst="homePlate">
            <a:avLst>
              <a:gd fmla="val 40664" name="adj"/>
            </a:avLst>
          </a:prstGeom>
          <a:gradFill>
            <a:gsLst>
              <a:gs pos="0">
                <a:srgbClr val="666666"/>
              </a:gs>
              <a:gs pos="100000">
                <a:srgbClr val="000000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  <a:endParaRPr b="1" i="1" sz="18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266043" y="637888"/>
            <a:ext cx="273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Diagonalize the matrix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1508850" y="159300"/>
            <a:ext cx="757200" cy="1407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3000">
              <a:solidFill>
                <a:srgbClr val="DD7E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4334225" y="1708025"/>
            <a:ext cx="1511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775" y="2287100"/>
            <a:ext cx="5052600" cy="3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525" y="2988675"/>
            <a:ext cx="768005" cy="888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0930" y="2988262"/>
            <a:ext cx="791758" cy="889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76825" y="2988263"/>
            <a:ext cx="659414" cy="88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3120378" y="3214425"/>
            <a:ext cx="13389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orthogonal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96650" y="2960450"/>
            <a:ext cx="1055074" cy="97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10763" y="2960450"/>
            <a:ext cx="1074422" cy="97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44226" y="2945436"/>
            <a:ext cx="934377" cy="97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41722" y="4265450"/>
            <a:ext cx="2280963" cy="97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50100" y="4265450"/>
            <a:ext cx="1336834" cy="97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576025" y="4489275"/>
            <a:ext cx="216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PDP</a:t>
            </a:r>
            <a:r>
              <a:rPr baseline="30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PDP</a:t>
            </a:r>
            <a:r>
              <a:rPr baseline="30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30000"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57738" y="1668225"/>
            <a:ext cx="659424" cy="9003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97643" y="340412"/>
            <a:ext cx="1432560" cy="1045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/>
        </p:nvSpPr>
        <p:spPr>
          <a:xfrm>
            <a:off x="442950" y="17845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1.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8" name="Google Shape;128;p17"/>
          <p:cNvGrpSpPr/>
          <p:nvPr/>
        </p:nvGrpSpPr>
        <p:grpSpPr>
          <a:xfrm>
            <a:off x="1618950" y="806248"/>
            <a:ext cx="5906080" cy="618090"/>
            <a:chOff x="1723499" y="910369"/>
            <a:chExt cx="5697000" cy="196800"/>
          </a:xfrm>
        </p:grpSpPr>
        <p:sp>
          <p:nvSpPr>
            <p:cNvPr id="129" name="Google Shape;129;p17"/>
            <p:cNvSpPr/>
            <p:nvPr/>
          </p:nvSpPr>
          <p:spPr>
            <a:xfrm>
              <a:off x="1723499" y="910369"/>
              <a:ext cx="5697000" cy="196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 txBox="1"/>
            <p:nvPr/>
          </p:nvSpPr>
          <p:spPr>
            <a:xfrm>
              <a:off x="1957198" y="931520"/>
              <a:ext cx="5229600" cy="1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symmetric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then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1" name="Google Shape;131;p17"/>
          <p:cNvGrpSpPr/>
          <p:nvPr/>
        </p:nvGrpSpPr>
        <p:grpSpPr>
          <a:xfrm>
            <a:off x="1618950" y="1525997"/>
            <a:ext cx="5906100" cy="900000"/>
            <a:chOff x="1618950" y="1525997"/>
            <a:chExt cx="5906100" cy="900000"/>
          </a:xfrm>
        </p:grpSpPr>
        <p:sp>
          <p:nvSpPr>
            <p:cNvPr id="132" name="Google Shape;132;p17"/>
            <p:cNvSpPr/>
            <p:nvPr/>
          </p:nvSpPr>
          <p:spPr>
            <a:xfrm rot="10800000">
              <a:off x="1618950" y="1525997"/>
              <a:ext cx="5906100" cy="90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 txBox="1"/>
            <p:nvPr/>
          </p:nvSpPr>
          <p:spPr>
            <a:xfrm>
              <a:off x="1861200" y="1564474"/>
              <a:ext cx="54216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any two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eigenvectors from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different eigenspaces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are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orthogonal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850" y="2647597"/>
            <a:ext cx="240792" cy="28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8335" y="2647597"/>
            <a:ext cx="201168" cy="28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5546" y="2647597"/>
            <a:ext cx="228600" cy="28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0189" y="2647597"/>
            <a:ext cx="228600" cy="28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8388" y="3122909"/>
            <a:ext cx="1027176" cy="289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73188" y="3618534"/>
            <a:ext cx="734568" cy="28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89488" y="3598275"/>
            <a:ext cx="1066800" cy="32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38013" y="3598249"/>
            <a:ext cx="1039368" cy="32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59113" y="3598318"/>
            <a:ext cx="990600" cy="329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131438" y="3598243"/>
            <a:ext cx="1039368" cy="32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789488" y="4231130"/>
            <a:ext cx="838200" cy="329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716614" y="4231125"/>
            <a:ext cx="951651" cy="329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17"/>
          <p:cNvGrpSpPr/>
          <p:nvPr/>
        </p:nvGrpSpPr>
        <p:grpSpPr>
          <a:xfrm>
            <a:off x="3698963" y="4815300"/>
            <a:ext cx="1746078" cy="332650"/>
            <a:chOff x="3698950" y="4821450"/>
            <a:chExt cx="1746078" cy="332650"/>
          </a:xfrm>
        </p:grpSpPr>
        <p:pic>
          <p:nvPicPr>
            <p:cNvPr id="147" name="Google Shape;147;p1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698950" y="4865109"/>
              <a:ext cx="734568" cy="2889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7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493377" y="4821450"/>
              <a:ext cx="951651" cy="329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/>
        </p:nvSpPr>
        <p:spPr>
          <a:xfrm>
            <a:off x="442950" y="14852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Orthogonally Diagonalizable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5" name="Google Shape;155;p18"/>
          <p:cNvGrpSpPr/>
          <p:nvPr/>
        </p:nvGrpSpPr>
        <p:grpSpPr>
          <a:xfrm>
            <a:off x="1618951" y="756902"/>
            <a:ext cx="5906080" cy="585360"/>
            <a:chOff x="1723512" y="910366"/>
            <a:chExt cx="5697000" cy="537619"/>
          </a:xfrm>
        </p:grpSpPr>
        <p:sp>
          <p:nvSpPr>
            <p:cNvPr id="156" name="Google Shape;156;p18"/>
            <p:cNvSpPr/>
            <p:nvPr/>
          </p:nvSpPr>
          <p:spPr>
            <a:xfrm>
              <a:off x="1723512" y="910366"/>
              <a:ext cx="5697000" cy="537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 txBox="1"/>
            <p:nvPr/>
          </p:nvSpPr>
          <p:spPr>
            <a:xfrm>
              <a:off x="1957210" y="959586"/>
              <a:ext cx="52296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matrix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said to be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orthogonally diagonalizable </a:t>
              </a:r>
              <a:endParaRPr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8" name="Google Shape;158;p18"/>
          <p:cNvGrpSpPr/>
          <p:nvPr/>
        </p:nvGrpSpPr>
        <p:grpSpPr>
          <a:xfrm>
            <a:off x="1618950" y="1479647"/>
            <a:ext cx="5906100" cy="1359300"/>
            <a:chOff x="1618950" y="1479647"/>
            <a:chExt cx="5906100" cy="1359300"/>
          </a:xfrm>
        </p:grpSpPr>
        <p:sp>
          <p:nvSpPr>
            <p:cNvPr id="159" name="Google Shape;159;p18"/>
            <p:cNvSpPr/>
            <p:nvPr/>
          </p:nvSpPr>
          <p:spPr>
            <a:xfrm rot="10800000">
              <a:off x="1618950" y="1479647"/>
              <a:ext cx="5906100" cy="1359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1869250" y="1522550"/>
              <a:ext cx="5459100" cy="12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there are an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orthogonal matrix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with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baseline="30000" lang="ko" sz="1800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baseline="30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baseline="30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a diagonal matrix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such that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000"/>
                </a:spcBef>
                <a:spcAft>
                  <a:spcPts val="1000"/>
                </a:spcAft>
                <a:buNone/>
              </a:pP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PDP</a:t>
              </a:r>
              <a:r>
                <a:rPr baseline="30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PDP</a:t>
              </a:r>
              <a:r>
                <a:rPr baseline="30000" lang="ko" sz="1800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baseline="30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aseline="30000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61" name="Google Shape;161;p18"/>
          <p:cNvSpPr txBox="1"/>
          <p:nvPr/>
        </p:nvSpPr>
        <p:spPr>
          <a:xfrm>
            <a:off x="2586950" y="3037525"/>
            <a:ext cx="40611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orthogonally diagonalizable</a:t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3117500" y="3548400"/>
            <a:ext cx="3000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PDP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2915563" y="4133700"/>
            <a:ext cx="16542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PDP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1"/>
          </a:p>
        </p:txBody>
      </p:sp>
      <p:sp>
        <p:nvSpPr>
          <p:cNvPr id="164" name="Google Shape;164;p18"/>
          <p:cNvSpPr txBox="1"/>
          <p:nvPr/>
        </p:nvSpPr>
        <p:spPr>
          <a:xfrm>
            <a:off x="4074188" y="4133700"/>
            <a:ext cx="16542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1"/>
          </a:p>
        </p:txBody>
      </p:sp>
      <p:sp>
        <p:nvSpPr>
          <p:cNvPr id="165" name="Google Shape;165;p18"/>
          <p:cNvSpPr txBox="1"/>
          <p:nvPr/>
        </p:nvSpPr>
        <p:spPr>
          <a:xfrm>
            <a:off x="4993838" y="4133700"/>
            <a:ext cx="16542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PDP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1"/>
          </a:p>
        </p:txBody>
      </p:sp>
      <p:sp>
        <p:nvSpPr>
          <p:cNvPr id="166" name="Google Shape;166;p18"/>
          <p:cNvSpPr txBox="1"/>
          <p:nvPr/>
        </p:nvSpPr>
        <p:spPr>
          <a:xfrm>
            <a:off x="3117500" y="4719000"/>
            <a:ext cx="8979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30000" i="1"/>
          </a:p>
        </p:txBody>
      </p:sp>
      <p:sp>
        <p:nvSpPr>
          <p:cNvPr id="167" name="Google Shape;167;p18"/>
          <p:cNvSpPr txBox="1"/>
          <p:nvPr/>
        </p:nvSpPr>
        <p:spPr>
          <a:xfrm>
            <a:off x="4134775" y="4718990"/>
            <a:ext cx="22116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symmetric !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7525050" y="1524700"/>
            <a:ext cx="1424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orthonormal</a:t>
            </a:r>
            <a:endParaRPr/>
          </a:p>
        </p:txBody>
      </p: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/>
        </p:nvSpPr>
        <p:spPr>
          <a:xfrm>
            <a:off x="442950" y="101427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2.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5" name="Google Shape;175;p19"/>
          <p:cNvGrpSpPr/>
          <p:nvPr/>
        </p:nvGrpSpPr>
        <p:grpSpPr>
          <a:xfrm>
            <a:off x="1618951" y="1642128"/>
            <a:ext cx="5906080" cy="896444"/>
            <a:chOff x="1723499" y="910369"/>
            <a:chExt cx="5697000" cy="196800"/>
          </a:xfrm>
        </p:grpSpPr>
        <p:sp>
          <p:nvSpPr>
            <p:cNvPr id="176" name="Google Shape;176;p19"/>
            <p:cNvSpPr/>
            <p:nvPr/>
          </p:nvSpPr>
          <p:spPr>
            <a:xfrm>
              <a:off x="1723499" y="910369"/>
              <a:ext cx="5697000" cy="196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 txBox="1"/>
            <p:nvPr/>
          </p:nvSpPr>
          <p:spPr>
            <a:xfrm>
              <a:off x="1957198" y="924793"/>
              <a:ext cx="5229600" cy="1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×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matrix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orthogonally diagonalizable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and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only if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8" name="Google Shape;178;p19"/>
          <p:cNvGrpSpPr/>
          <p:nvPr/>
        </p:nvGrpSpPr>
        <p:grpSpPr>
          <a:xfrm>
            <a:off x="1618950" y="2679899"/>
            <a:ext cx="5906100" cy="595200"/>
            <a:chOff x="1618950" y="1844074"/>
            <a:chExt cx="5906100" cy="595200"/>
          </a:xfrm>
        </p:grpSpPr>
        <p:sp>
          <p:nvSpPr>
            <p:cNvPr id="179" name="Google Shape;179;p19"/>
            <p:cNvSpPr/>
            <p:nvPr/>
          </p:nvSpPr>
          <p:spPr>
            <a:xfrm rot="10800000">
              <a:off x="1618950" y="1844074"/>
              <a:ext cx="5906100" cy="5952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9"/>
            <p:cNvSpPr txBox="1"/>
            <p:nvPr/>
          </p:nvSpPr>
          <p:spPr>
            <a:xfrm>
              <a:off x="1861200" y="1882675"/>
              <a:ext cx="5421600" cy="49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a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symmetric matrix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81" name="Google Shape;181;p19"/>
          <p:cNvSpPr txBox="1"/>
          <p:nvPr/>
        </p:nvSpPr>
        <p:spPr>
          <a:xfrm>
            <a:off x="3850025" y="3416425"/>
            <a:ext cx="14439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if</a:t>
            </a:r>
            <a:endParaRPr i="1" sz="1800">
              <a:solidFill>
                <a:srgbClr val="DD7E6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0"/>
          <p:cNvGrpSpPr/>
          <p:nvPr/>
        </p:nvGrpSpPr>
        <p:grpSpPr>
          <a:xfrm>
            <a:off x="1508850" y="159276"/>
            <a:ext cx="7099258" cy="1394615"/>
            <a:chOff x="1163615" y="497027"/>
            <a:chExt cx="7776599" cy="1145850"/>
          </a:xfrm>
        </p:grpSpPr>
        <p:sp>
          <p:nvSpPr>
            <p:cNvPr id="188" name="Google Shape;188;p20"/>
            <p:cNvSpPr/>
            <p:nvPr/>
          </p:nvSpPr>
          <p:spPr>
            <a:xfrm>
              <a:off x="1993114" y="497477"/>
              <a:ext cx="6947100" cy="1145400"/>
            </a:xfrm>
            <a:prstGeom prst="snip1Rect">
              <a:avLst>
                <a:gd fmla="val 5102" name="adj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1163615" y="497027"/>
              <a:ext cx="829500" cy="1145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3000">
                  <a:solidFill>
                    <a:srgbClr val="C9DAF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</a:t>
              </a:r>
              <a:endParaRPr b="1" sz="3000">
                <a:solidFill>
                  <a:srgbClr val="C9DAF8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90" name="Google Shape;190;p20"/>
          <p:cNvSpPr/>
          <p:nvPr/>
        </p:nvSpPr>
        <p:spPr>
          <a:xfrm>
            <a:off x="0" y="359975"/>
            <a:ext cx="1338900" cy="437400"/>
          </a:xfrm>
          <a:prstGeom prst="homePlate">
            <a:avLst>
              <a:gd fmla="val 40664" name="adj"/>
            </a:avLst>
          </a:prstGeom>
          <a:gradFill>
            <a:gsLst>
              <a:gs pos="0">
                <a:srgbClr val="666666"/>
              </a:gs>
              <a:gs pos="100000">
                <a:srgbClr val="000000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</a:t>
            </a:r>
            <a:endParaRPr b="1" i="1" sz="18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2266051" y="637900"/>
            <a:ext cx="3674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Orthogonally diagonalize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matrix 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1508850" y="159300"/>
            <a:ext cx="757200" cy="1407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3000">
              <a:solidFill>
                <a:srgbClr val="DD7E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325" y="378857"/>
            <a:ext cx="1700784" cy="1027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2675" y="1805163"/>
            <a:ext cx="3674701" cy="29921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 txBox="1"/>
          <p:nvPr/>
        </p:nvSpPr>
        <p:spPr>
          <a:xfrm>
            <a:off x="1258050" y="2280875"/>
            <a:ext cx="2918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 = 7 with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multiplicity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4992025" y="2280875"/>
            <a:ext cx="2918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 = 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with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multiplicity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7" name="Google Shape;197;p20"/>
          <p:cNvGrpSpPr/>
          <p:nvPr/>
        </p:nvGrpSpPr>
        <p:grpSpPr>
          <a:xfrm>
            <a:off x="397825" y="1723000"/>
            <a:ext cx="2858150" cy="607925"/>
            <a:chOff x="397825" y="1723000"/>
            <a:chExt cx="2858150" cy="607925"/>
          </a:xfrm>
        </p:grpSpPr>
        <p:sp>
          <p:nvSpPr>
            <p:cNvPr id="198" name="Google Shape;198;p20"/>
            <p:cNvSpPr txBox="1"/>
            <p:nvPr/>
          </p:nvSpPr>
          <p:spPr>
            <a:xfrm>
              <a:off x="1713075" y="1726725"/>
              <a:ext cx="1542900" cy="6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diagonalizable </a:t>
              </a:r>
              <a:endParaRPr>
                <a:solidFill>
                  <a:srgbClr val="FFF2CC"/>
                </a:solidFill>
              </a:endParaRPr>
            </a:p>
          </p:txBody>
        </p:sp>
        <p:sp>
          <p:nvSpPr>
            <p:cNvPr id="199" name="Google Shape;199;p20"/>
            <p:cNvSpPr txBox="1"/>
            <p:nvPr/>
          </p:nvSpPr>
          <p:spPr>
            <a:xfrm>
              <a:off x="397825" y="1723000"/>
              <a:ext cx="1446000" cy="6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orthogonally</a:t>
              </a:r>
              <a:endParaRPr/>
            </a:p>
          </p:txBody>
        </p:sp>
      </p:grpSp>
      <p:grpSp>
        <p:nvGrpSpPr>
          <p:cNvPr id="200" name="Google Shape;200;p20"/>
          <p:cNvGrpSpPr/>
          <p:nvPr/>
        </p:nvGrpSpPr>
        <p:grpSpPr>
          <a:xfrm>
            <a:off x="7090500" y="1579925"/>
            <a:ext cx="2053500" cy="869775"/>
            <a:chOff x="7090500" y="1579925"/>
            <a:chExt cx="2053500" cy="869775"/>
          </a:xfrm>
        </p:grpSpPr>
        <p:sp>
          <p:nvSpPr>
            <p:cNvPr id="201" name="Google Shape;201;p20"/>
            <p:cNvSpPr txBox="1"/>
            <p:nvPr/>
          </p:nvSpPr>
          <p:spPr>
            <a:xfrm>
              <a:off x="7090500" y="1579925"/>
              <a:ext cx="20535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 4.3</a:t>
              </a:r>
              <a:r>
                <a:rPr i="1" lang="ko" sz="1800">
                  <a:solidFill>
                    <a:srgbClr val="6D9EE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ko" sz="1800">
                  <a:solidFill>
                    <a:srgbClr val="6D9EE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Theorem 6</a:t>
              </a:r>
              <a:r>
                <a:rPr lang="ko" sz="1800">
                  <a:solidFill>
                    <a:srgbClr val="6D9EE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baseline="30000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2" name="Google Shape;202;p20"/>
            <p:cNvSpPr txBox="1"/>
            <p:nvPr/>
          </p:nvSpPr>
          <p:spPr>
            <a:xfrm>
              <a:off x="7329625" y="1845500"/>
              <a:ext cx="1629900" cy="6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diagonalizable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</p:grpSp>
      <p:pic>
        <p:nvPicPr>
          <p:cNvPr id="203" name="Google Shape;2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000" y="2932000"/>
            <a:ext cx="1989925" cy="100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0"/>
          <p:cNvSpPr txBox="1"/>
          <p:nvPr/>
        </p:nvSpPr>
        <p:spPr>
          <a:xfrm>
            <a:off x="71900" y="3962675"/>
            <a:ext cx="1700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Span {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1596650" y="3984263"/>
            <a:ext cx="1700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Span {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3190525" y="4014150"/>
            <a:ext cx="1629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Gram-Schmidt</a:t>
            </a:r>
            <a:endParaRPr/>
          </a:p>
        </p:txBody>
      </p:sp>
      <p:pic>
        <p:nvPicPr>
          <p:cNvPr id="207" name="Google Shape;20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7375" y="2961250"/>
            <a:ext cx="1065600" cy="9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400000">
            <a:off x="592538" y="770725"/>
            <a:ext cx="659424" cy="900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20413" y="4519800"/>
            <a:ext cx="2184496" cy="95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01975" y="4519800"/>
            <a:ext cx="1446025" cy="9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12" name="Google Shape;212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76363" y="2931641"/>
            <a:ext cx="854087" cy="95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77386" y="2916716"/>
            <a:ext cx="734515" cy="95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988191" y="4577975"/>
            <a:ext cx="1128037" cy="95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20382" y="4618347"/>
            <a:ext cx="919053" cy="878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/>
        </p:nvSpPr>
        <p:spPr>
          <a:xfrm>
            <a:off x="442950" y="30092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Steps: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Orthogonally Diagonalization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1" name="Google Shape;221;p21"/>
          <p:cNvGrpSpPr/>
          <p:nvPr/>
        </p:nvGrpSpPr>
        <p:grpSpPr>
          <a:xfrm>
            <a:off x="2266050" y="1009200"/>
            <a:ext cx="5110200" cy="527700"/>
            <a:chOff x="2266050" y="1009200"/>
            <a:chExt cx="5110200" cy="527700"/>
          </a:xfrm>
        </p:grpSpPr>
        <p:sp>
          <p:nvSpPr>
            <p:cNvPr id="222" name="Google Shape;222;p21"/>
            <p:cNvSpPr/>
            <p:nvPr/>
          </p:nvSpPr>
          <p:spPr>
            <a:xfrm>
              <a:off x="2266050" y="1009200"/>
              <a:ext cx="5110200" cy="5277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 txBox="1"/>
            <p:nvPr/>
          </p:nvSpPr>
          <p:spPr>
            <a:xfrm>
              <a:off x="2352679" y="1049974"/>
              <a:ext cx="36747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Check if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24" name="Google Shape;224;p21"/>
          <p:cNvGrpSpPr/>
          <p:nvPr/>
        </p:nvGrpSpPr>
        <p:grpSpPr>
          <a:xfrm>
            <a:off x="2266050" y="1708700"/>
            <a:ext cx="5110200" cy="527700"/>
            <a:chOff x="2266050" y="1708700"/>
            <a:chExt cx="5110200" cy="527700"/>
          </a:xfrm>
        </p:grpSpPr>
        <p:sp>
          <p:nvSpPr>
            <p:cNvPr id="225" name="Google Shape;225;p21"/>
            <p:cNvSpPr/>
            <p:nvPr/>
          </p:nvSpPr>
          <p:spPr>
            <a:xfrm>
              <a:off x="2266050" y="1708700"/>
              <a:ext cx="5110200" cy="5277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 txBox="1"/>
            <p:nvPr/>
          </p:nvSpPr>
          <p:spPr>
            <a:xfrm>
              <a:off x="2374300" y="1757100"/>
              <a:ext cx="45180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Calculate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eigenspaces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distinct eigenvalues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27" name="Google Shape;227;p21"/>
          <p:cNvGrpSpPr/>
          <p:nvPr/>
        </p:nvGrpSpPr>
        <p:grpSpPr>
          <a:xfrm>
            <a:off x="2266050" y="2414675"/>
            <a:ext cx="5110200" cy="807900"/>
            <a:chOff x="2266050" y="2414675"/>
            <a:chExt cx="5110200" cy="807900"/>
          </a:xfrm>
        </p:grpSpPr>
        <p:sp>
          <p:nvSpPr>
            <p:cNvPr id="228" name="Google Shape;228;p21"/>
            <p:cNvSpPr/>
            <p:nvPr/>
          </p:nvSpPr>
          <p:spPr>
            <a:xfrm>
              <a:off x="2266050" y="2414675"/>
              <a:ext cx="5110200" cy="8079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 txBox="1"/>
            <p:nvPr/>
          </p:nvSpPr>
          <p:spPr>
            <a:xfrm>
              <a:off x="2400450" y="2441750"/>
              <a:ext cx="4841400" cy="77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orthogonal basis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for each eigenspace by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Gram-Schmidt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process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0" name="Google Shape;230;p21"/>
          <p:cNvGrpSpPr/>
          <p:nvPr/>
        </p:nvGrpSpPr>
        <p:grpSpPr>
          <a:xfrm>
            <a:off x="2266050" y="3422313"/>
            <a:ext cx="5110200" cy="543300"/>
            <a:chOff x="2266050" y="3447262"/>
            <a:chExt cx="5110200" cy="543300"/>
          </a:xfrm>
        </p:grpSpPr>
        <p:sp>
          <p:nvSpPr>
            <p:cNvPr id="231" name="Google Shape;231;p21"/>
            <p:cNvSpPr/>
            <p:nvPr/>
          </p:nvSpPr>
          <p:spPr>
            <a:xfrm>
              <a:off x="2266050" y="3447262"/>
              <a:ext cx="5110200" cy="5277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 txBox="1"/>
            <p:nvPr/>
          </p:nvSpPr>
          <p:spPr>
            <a:xfrm>
              <a:off x="2389450" y="3462862"/>
              <a:ext cx="45180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Obtain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orthonormal basis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by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normalization</a:t>
              </a:r>
              <a:endParaRPr i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3" name="Google Shape;233;p21"/>
          <p:cNvGrpSpPr/>
          <p:nvPr/>
        </p:nvGrpSpPr>
        <p:grpSpPr>
          <a:xfrm>
            <a:off x="2266050" y="4180938"/>
            <a:ext cx="5110200" cy="527700"/>
            <a:chOff x="2266050" y="4205887"/>
            <a:chExt cx="5110200" cy="527700"/>
          </a:xfrm>
        </p:grpSpPr>
        <p:sp>
          <p:nvSpPr>
            <p:cNvPr id="234" name="Google Shape;234;p21"/>
            <p:cNvSpPr/>
            <p:nvPr/>
          </p:nvSpPr>
          <p:spPr>
            <a:xfrm>
              <a:off x="2266050" y="4205887"/>
              <a:ext cx="5110200" cy="5277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 txBox="1"/>
            <p:nvPr/>
          </p:nvSpPr>
          <p:spPr>
            <a:xfrm>
              <a:off x="2398825" y="4243260"/>
              <a:ext cx="45180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Construct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36" name="Google Shape;236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