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dc5236730_0_24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dc523673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dc5236730_0_27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dc5236730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e63afc51c_0_1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e63afc51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e63afc51c_0_3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e63afc51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e63afc51c_0_7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e63afc51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dc5236730_0_4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dc523673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dc5236730_0_6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dc523673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dc5236730_0_8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dc523673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dc5236730_0_11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dc523673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dc5236730_0_12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dc523673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dc5236730_0_15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dc523673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dc5236730_0_19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dc523673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dc5236730_0_20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dc523673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8"/>
            <a:ext cx="4572000" cy="57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667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48.gif"/><Relationship Id="rId10" Type="http://schemas.openxmlformats.org/officeDocument/2006/relationships/image" Target="../media/image39.gif"/><Relationship Id="rId13" Type="http://schemas.openxmlformats.org/officeDocument/2006/relationships/image" Target="../media/image42.gif"/><Relationship Id="rId12" Type="http://schemas.openxmlformats.org/officeDocument/2006/relationships/image" Target="../media/image44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3.gif"/><Relationship Id="rId4" Type="http://schemas.openxmlformats.org/officeDocument/2006/relationships/image" Target="../media/image34.gif"/><Relationship Id="rId9" Type="http://schemas.openxmlformats.org/officeDocument/2006/relationships/image" Target="../media/image45.gif"/><Relationship Id="rId15" Type="http://schemas.openxmlformats.org/officeDocument/2006/relationships/image" Target="../media/image49.gif"/><Relationship Id="rId14" Type="http://schemas.openxmlformats.org/officeDocument/2006/relationships/image" Target="../media/image56.png"/><Relationship Id="rId16" Type="http://schemas.openxmlformats.org/officeDocument/2006/relationships/image" Target="../media/image52.gif"/><Relationship Id="rId5" Type="http://schemas.openxmlformats.org/officeDocument/2006/relationships/image" Target="../media/image36.gif"/><Relationship Id="rId6" Type="http://schemas.openxmlformats.org/officeDocument/2006/relationships/image" Target="../media/image41.gif"/><Relationship Id="rId7" Type="http://schemas.openxmlformats.org/officeDocument/2006/relationships/image" Target="../media/image50.png"/><Relationship Id="rId8" Type="http://schemas.openxmlformats.org/officeDocument/2006/relationships/image" Target="../media/image40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4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6.png"/><Relationship Id="rId4" Type="http://schemas.openxmlformats.org/officeDocument/2006/relationships/image" Target="../media/image57.gif"/><Relationship Id="rId5" Type="http://schemas.openxmlformats.org/officeDocument/2006/relationships/image" Target="../media/image47.gif"/><Relationship Id="rId6" Type="http://schemas.openxmlformats.org/officeDocument/2006/relationships/image" Target="../media/image53.gif"/><Relationship Id="rId7" Type="http://schemas.openxmlformats.org/officeDocument/2006/relationships/image" Target="../media/image55.gif"/><Relationship Id="rId8" Type="http://schemas.openxmlformats.org/officeDocument/2006/relationships/image" Target="../media/image51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gif"/><Relationship Id="rId4" Type="http://schemas.openxmlformats.org/officeDocument/2006/relationships/image" Target="../media/image8.gif"/><Relationship Id="rId9" Type="http://schemas.openxmlformats.org/officeDocument/2006/relationships/image" Target="../media/image2.gif"/><Relationship Id="rId5" Type="http://schemas.openxmlformats.org/officeDocument/2006/relationships/image" Target="../media/image12.gif"/><Relationship Id="rId6" Type="http://schemas.openxmlformats.org/officeDocument/2006/relationships/image" Target="../media/image11.gif"/><Relationship Id="rId7" Type="http://schemas.openxmlformats.org/officeDocument/2006/relationships/image" Target="../media/image15.gif"/><Relationship Id="rId8" Type="http://schemas.openxmlformats.org/officeDocument/2006/relationships/image" Target="../media/image21.gif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gif"/><Relationship Id="rId10" Type="http://schemas.openxmlformats.org/officeDocument/2006/relationships/image" Target="../media/image14.gif"/><Relationship Id="rId13" Type="http://schemas.openxmlformats.org/officeDocument/2006/relationships/image" Target="../media/image46.png"/><Relationship Id="rId12" Type="http://schemas.openxmlformats.org/officeDocument/2006/relationships/image" Target="../media/image1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gif"/><Relationship Id="rId4" Type="http://schemas.openxmlformats.org/officeDocument/2006/relationships/image" Target="../media/image4.gif"/><Relationship Id="rId9" Type="http://schemas.openxmlformats.org/officeDocument/2006/relationships/image" Target="../media/image7.gif"/><Relationship Id="rId5" Type="http://schemas.openxmlformats.org/officeDocument/2006/relationships/image" Target="../media/image37.gif"/><Relationship Id="rId6" Type="http://schemas.openxmlformats.org/officeDocument/2006/relationships/image" Target="../media/image6.gif"/><Relationship Id="rId7" Type="http://schemas.openxmlformats.org/officeDocument/2006/relationships/image" Target="../media/image5.gif"/><Relationship Id="rId8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gif"/><Relationship Id="rId4" Type="http://schemas.openxmlformats.org/officeDocument/2006/relationships/image" Target="../media/image16.gif"/><Relationship Id="rId5" Type="http://schemas.openxmlformats.org/officeDocument/2006/relationships/image" Target="../media/image24.gif"/><Relationship Id="rId6" Type="http://schemas.openxmlformats.org/officeDocument/2006/relationships/image" Target="../media/image4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gif"/><Relationship Id="rId4" Type="http://schemas.openxmlformats.org/officeDocument/2006/relationships/image" Target="../media/image26.gif"/><Relationship Id="rId5" Type="http://schemas.openxmlformats.org/officeDocument/2006/relationships/image" Target="../media/image20.gif"/><Relationship Id="rId6" Type="http://schemas.openxmlformats.org/officeDocument/2006/relationships/image" Target="../media/image17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gif"/><Relationship Id="rId4" Type="http://schemas.openxmlformats.org/officeDocument/2006/relationships/image" Target="../media/image30.gif"/><Relationship Id="rId9" Type="http://schemas.openxmlformats.org/officeDocument/2006/relationships/image" Target="../media/image46.png"/><Relationship Id="rId5" Type="http://schemas.openxmlformats.org/officeDocument/2006/relationships/image" Target="../media/image27.gif"/><Relationship Id="rId6" Type="http://schemas.openxmlformats.org/officeDocument/2006/relationships/image" Target="../media/image18.gif"/><Relationship Id="rId7" Type="http://schemas.openxmlformats.org/officeDocument/2006/relationships/image" Target="../media/image19.gif"/><Relationship Id="rId8" Type="http://schemas.openxmlformats.org/officeDocument/2006/relationships/image" Target="../media/image25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gif"/><Relationship Id="rId4" Type="http://schemas.openxmlformats.org/officeDocument/2006/relationships/image" Target="../media/image3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8.png"/><Relationship Id="rId4" Type="http://schemas.openxmlformats.org/officeDocument/2006/relationships/image" Target="../media/image35.gif"/><Relationship Id="rId5" Type="http://schemas.openxmlformats.org/officeDocument/2006/relationships/image" Target="../media/image43.png"/><Relationship Id="rId6" Type="http://schemas.openxmlformats.org/officeDocument/2006/relationships/image" Target="../media/image3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970319"/>
            <a:ext cx="8520600" cy="28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Symmetric Matrices and Quadratic Forms</a:t>
            </a:r>
            <a:endParaRPr sz="35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rgbClr val="B6D7A8"/>
                </a:solidFill>
              </a:rPr>
              <a:t>6.2 Quadratic Forms</a:t>
            </a:r>
            <a:endParaRPr baseline="30000" i="1" sz="2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627812"/>
            <a:ext cx="85206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800">
                <a:solidFill>
                  <a:srgbClr val="ADADAD"/>
                </a:solidFill>
              </a:rPr>
              <a:t>Bumhee Cho</a:t>
            </a:r>
            <a:endParaRPr i="1" sz="2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42" name="Google Shape;2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700" y="165025"/>
            <a:ext cx="2017776" cy="329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800" y="747111"/>
            <a:ext cx="1748327" cy="6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6000" y="747100"/>
            <a:ext cx="1091184" cy="670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0809" y="1569400"/>
            <a:ext cx="1371600" cy="342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6" name="Google Shape;246;p22"/>
          <p:cNvGrpSpPr/>
          <p:nvPr/>
        </p:nvGrpSpPr>
        <p:grpSpPr>
          <a:xfrm>
            <a:off x="188600" y="2154625"/>
            <a:ext cx="4131516" cy="3270862"/>
            <a:chOff x="188600" y="2154625"/>
            <a:chExt cx="4131516" cy="3270862"/>
          </a:xfrm>
        </p:grpSpPr>
        <p:pic>
          <p:nvPicPr>
            <p:cNvPr id="247" name="Google Shape;247;p22"/>
            <p:cNvPicPr preferRelativeResize="0"/>
            <p:nvPr/>
          </p:nvPicPr>
          <p:blipFill rotWithShape="1">
            <a:blip r:embed="rId7">
              <a:alphaModFix/>
            </a:blip>
            <a:srcRect b="7428" l="16494" r="14606" t="7377"/>
            <a:stretch/>
          </p:blipFill>
          <p:spPr>
            <a:xfrm>
              <a:off x="751475" y="2444863"/>
              <a:ext cx="3214299" cy="2980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22"/>
            <p:cNvSpPr txBox="1"/>
            <p:nvPr/>
          </p:nvSpPr>
          <p:spPr>
            <a:xfrm>
              <a:off x="3781275" y="3694625"/>
              <a:ext cx="419100" cy="5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aseline="-25000">
                <a:solidFill>
                  <a:srgbClr val="C9DAF8"/>
                </a:solidFill>
              </a:endParaRPr>
            </a:p>
          </p:txBody>
        </p:sp>
        <p:sp>
          <p:nvSpPr>
            <p:cNvPr id="249" name="Google Shape;249;p22"/>
            <p:cNvSpPr txBox="1"/>
            <p:nvPr/>
          </p:nvSpPr>
          <p:spPr>
            <a:xfrm>
              <a:off x="2197050" y="2154625"/>
              <a:ext cx="419100" cy="5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aseline="-25000">
                <a:solidFill>
                  <a:srgbClr val="C9DAF8"/>
                </a:solidFill>
              </a:endParaRPr>
            </a:p>
          </p:txBody>
        </p:sp>
        <p:sp>
          <p:nvSpPr>
            <p:cNvPr id="250" name="Google Shape;250;p22"/>
            <p:cNvSpPr txBox="1"/>
            <p:nvPr/>
          </p:nvSpPr>
          <p:spPr>
            <a:xfrm>
              <a:off x="3712650" y="2224100"/>
              <a:ext cx="419100" cy="5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baseline="-25000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aseline="-25000">
                <a:solidFill>
                  <a:srgbClr val="C9DAF8"/>
                </a:solidFill>
              </a:endParaRPr>
            </a:p>
          </p:txBody>
        </p:sp>
        <p:sp>
          <p:nvSpPr>
            <p:cNvPr id="251" name="Google Shape;251;p22"/>
            <p:cNvSpPr txBox="1"/>
            <p:nvPr/>
          </p:nvSpPr>
          <p:spPr>
            <a:xfrm>
              <a:off x="713600" y="2186200"/>
              <a:ext cx="419100" cy="5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baseline="-25000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aseline="-25000">
                <a:solidFill>
                  <a:srgbClr val="C9DAF8"/>
                </a:solidFill>
              </a:endParaRPr>
            </a:p>
          </p:txBody>
        </p:sp>
        <p:sp>
          <p:nvSpPr>
            <p:cNvPr id="252" name="Google Shape;252;p22"/>
            <p:cNvSpPr/>
            <p:nvPr/>
          </p:nvSpPr>
          <p:spPr>
            <a:xfrm rot="-2700000">
              <a:off x="2289152" y="3760207"/>
              <a:ext cx="164190" cy="164190"/>
            </a:xfrm>
            <a:prstGeom prst="rect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3" name="Google Shape;253;p2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524282" y="2780800"/>
              <a:ext cx="795834" cy="43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2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88600" y="2749225"/>
              <a:ext cx="881964" cy="437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5" name="Google Shape;255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33638" y="164988"/>
            <a:ext cx="1877568" cy="329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86213" y="658388"/>
            <a:ext cx="1769279" cy="6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039563" y="658387"/>
            <a:ext cx="1219064" cy="6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820042" y="1598763"/>
            <a:ext cx="1400175" cy="342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9" name="Google Shape;259;p22"/>
          <p:cNvGrpSpPr/>
          <p:nvPr/>
        </p:nvGrpSpPr>
        <p:grpSpPr>
          <a:xfrm>
            <a:off x="4995100" y="2211413"/>
            <a:ext cx="3548775" cy="3261775"/>
            <a:chOff x="4995100" y="2211413"/>
            <a:chExt cx="3548775" cy="3261775"/>
          </a:xfrm>
        </p:grpSpPr>
        <p:pic>
          <p:nvPicPr>
            <p:cNvPr id="260" name="Google Shape;260;p22"/>
            <p:cNvPicPr preferRelativeResize="0"/>
            <p:nvPr/>
          </p:nvPicPr>
          <p:blipFill rotWithShape="1">
            <a:blip r:embed="rId14">
              <a:alphaModFix/>
            </a:blip>
            <a:srcRect b="8719" l="18942" r="17041" t="9787"/>
            <a:stretch/>
          </p:blipFill>
          <p:spPr>
            <a:xfrm>
              <a:off x="4995100" y="2561288"/>
              <a:ext cx="3050075" cy="291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1" name="Google Shape;261;p22"/>
            <p:cNvSpPr txBox="1"/>
            <p:nvPr/>
          </p:nvSpPr>
          <p:spPr>
            <a:xfrm>
              <a:off x="7931025" y="3808263"/>
              <a:ext cx="419100" cy="5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aseline="-25000">
                <a:solidFill>
                  <a:srgbClr val="C9DAF8"/>
                </a:solidFill>
              </a:endParaRPr>
            </a:p>
          </p:txBody>
        </p:sp>
        <p:sp>
          <p:nvSpPr>
            <p:cNvPr id="262" name="Google Shape;262;p22"/>
            <p:cNvSpPr txBox="1"/>
            <p:nvPr/>
          </p:nvSpPr>
          <p:spPr>
            <a:xfrm>
              <a:off x="6362875" y="2211413"/>
              <a:ext cx="419100" cy="5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aseline="-25000">
                <a:solidFill>
                  <a:srgbClr val="C9DAF8"/>
                </a:solidFill>
              </a:endParaRPr>
            </a:p>
          </p:txBody>
        </p:sp>
        <p:sp>
          <p:nvSpPr>
            <p:cNvPr id="263" name="Google Shape;263;p22"/>
            <p:cNvSpPr txBox="1"/>
            <p:nvPr/>
          </p:nvSpPr>
          <p:spPr>
            <a:xfrm>
              <a:off x="7931025" y="4516388"/>
              <a:ext cx="419100" cy="5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baseline="-25000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aseline="-25000">
                <a:solidFill>
                  <a:srgbClr val="C9DAF8"/>
                </a:solidFill>
              </a:endParaRPr>
            </a:p>
          </p:txBody>
        </p:sp>
        <p:sp>
          <p:nvSpPr>
            <p:cNvPr id="264" name="Google Shape;264;p22"/>
            <p:cNvSpPr txBox="1"/>
            <p:nvPr/>
          </p:nvSpPr>
          <p:spPr>
            <a:xfrm>
              <a:off x="7206175" y="2236688"/>
              <a:ext cx="419100" cy="5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baseline="-25000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aseline="-25000">
                <a:solidFill>
                  <a:srgbClr val="C9DAF8"/>
                </a:solidFill>
              </a:endParaRPr>
            </a:p>
          </p:txBody>
        </p:sp>
        <p:sp>
          <p:nvSpPr>
            <p:cNvPr id="265" name="Google Shape;265;p22"/>
            <p:cNvSpPr/>
            <p:nvPr/>
          </p:nvSpPr>
          <p:spPr>
            <a:xfrm rot="-3764004">
              <a:off x="6569816" y="3895167"/>
              <a:ext cx="164363" cy="164363"/>
            </a:xfrm>
            <a:prstGeom prst="rect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6" name="Google Shape;266;p22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7244419" y="2704000"/>
              <a:ext cx="809362" cy="43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22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7669075" y="4988075"/>
              <a:ext cx="874800" cy="437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73" name="Google Shape;273;p23"/>
          <p:cNvSpPr txBox="1"/>
          <p:nvPr/>
        </p:nvSpPr>
        <p:spPr>
          <a:xfrm>
            <a:off x="442950" y="366675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Classifying Quadratic Forms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74" name="Google Shape;274;p23"/>
          <p:cNvGrpSpPr/>
          <p:nvPr/>
        </p:nvGrpSpPr>
        <p:grpSpPr>
          <a:xfrm>
            <a:off x="1314450" y="1491900"/>
            <a:ext cx="6515100" cy="535500"/>
            <a:chOff x="1314450" y="1263300"/>
            <a:chExt cx="6515100" cy="535500"/>
          </a:xfrm>
        </p:grpSpPr>
        <p:sp>
          <p:nvSpPr>
            <p:cNvPr id="275" name="Google Shape;275;p23"/>
            <p:cNvSpPr/>
            <p:nvPr/>
          </p:nvSpPr>
          <p:spPr>
            <a:xfrm>
              <a:off x="1314450" y="1263300"/>
              <a:ext cx="6515100" cy="5277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3"/>
            <p:cNvSpPr txBox="1"/>
            <p:nvPr/>
          </p:nvSpPr>
          <p:spPr>
            <a:xfrm>
              <a:off x="2491050" y="1271100"/>
              <a:ext cx="41619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positive definite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if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&gt; 0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for all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≠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b="1"/>
            </a:p>
          </p:txBody>
        </p:sp>
      </p:grpSp>
      <p:grpSp>
        <p:nvGrpSpPr>
          <p:cNvPr id="277" name="Google Shape;277;p23"/>
          <p:cNvGrpSpPr/>
          <p:nvPr/>
        </p:nvGrpSpPr>
        <p:grpSpPr>
          <a:xfrm>
            <a:off x="1314450" y="2215125"/>
            <a:ext cx="6515100" cy="527700"/>
            <a:chOff x="1314450" y="1986525"/>
            <a:chExt cx="6515100" cy="527700"/>
          </a:xfrm>
        </p:grpSpPr>
        <p:sp>
          <p:nvSpPr>
            <p:cNvPr id="278" name="Google Shape;278;p23"/>
            <p:cNvSpPr/>
            <p:nvPr/>
          </p:nvSpPr>
          <p:spPr>
            <a:xfrm>
              <a:off x="1314450" y="1986525"/>
              <a:ext cx="6515100" cy="5277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3"/>
            <p:cNvSpPr txBox="1"/>
            <p:nvPr/>
          </p:nvSpPr>
          <p:spPr>
            <a:xfrm>
              <a:off x="2491050" y="1986525"/>
              <a:ext cx="41619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negative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definite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if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&lt; 0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for all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≠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b="1"/>
            </a:p>
          </p:txBody>
        </p:sp>
      </p:grpSp>
      <p:grpSp>
        <p:nvGrpSpPr>
          <p:cNvPr id="280" name="Google Shape;280;p23"/>
          <p:cNvGrpSpPr/>
          <p:nvPr/>
        </p:nvGrpSpPr>
        <p:grpSpPr>
          <a:xfrm>
            <a:off x="1314450" y="2930550"/>
            <a:ext cx="6515100" cy="527700"/>
            <a:chOff x="1314450" y="2701950"/>
            <a:chExt cx="6515100" cy="527700"/>
          </a:xfrm>
        </p:grpSpPr>
        <p:sp>
          <p:nvSpPr>
            <p:cNvPr id="281" name="Google Shape;281;p23"/>
            <p:cNvSpPr/>
            <p:nvPr/>
          </p:nvSpPr>
          <p:spPr>
            <a:xfrm>
              <a:off x="1314450" y="2701950"/>
              <a:ext cx="6515100" cy="5277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3"/>
            <p:cNvSpPr txBox="1"/>
            <p:nvPr/>
          </p:nvSpPr>
          <p:spPr>
            <a:xfrm>
              <a:off x="1654200" y="2701950"/>
              <a:ext cx="58356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definite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if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assumes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both positive and negative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values</a:t>
              </a:r>
              <a:endParaRPr b="1">
                <a:solidFill>
                  <a:srgbClr val="FFF2CC"/>
                </a:solidFill>
              </a:endParaRPr>
            </a:p>
          </p:txBody>
        </p:sp>
      </p:grpSp>
      <p:grpSp>
        <p:nvGrpSpPr>
          <p:cNvPr id="283" name="Google Shape;283;p23"/>
          <p:cNvGrpSpPr/>
          <p:nvPr/>
        </p:nvGrpSpPr>
        <p:grpSpPr>
          <a:xfrm>
            <a:off x="1330425" y="3649875"/>
            <a:ext cx="6515100" cy="527700"/>
            <a:chOff x="1330425" y="3421275"/>
            <a:chExt cx="6515100" cy="527700"/>
          </a:xfrm>
        </p:grpSpPr>
        <p:sp>
          <p:nvSpPr>
            <p:cNvPr id="284" name="Google Shape;284;p23"/>
            <p:cNvSpPr/>
            <p:nvPr/>
          </p:nvSpPr>
          <p:spPr>
            <a:xfrm>
              <a:off x="1330425" y="3421275"/>
              <a:ext cx="6515100" cy="5277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3"/>
            <p:cNvSpPr txBox="1"/>
            <p:nvPr/>
          </p:nvSpPr>
          <p:spPr>
            <a:xfrm>
              <a:off x="2315325" y="3436275"/>
              <a:ext cx="45453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positive semidefinite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≥ 0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all 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 b="1">
                <a:solidFill>
                  <a:srgbClr val="F1C232"/>
                </a:solidFill>
              </a:endParaRPr>
            </a:p>
          </p:txBody>
        </p:sp>
      </p:grpSp>
      <p:grpSp>
        <p:nvGrpSpPr>
          <p:cNvPr id="286" name="Google Shape;286;p23"/>
          <p:cNvGrpSpPr/>
          <p:nvPr/>
        </p:nvGrpSpPr>
        <p:grpSpPr>
          <a:xfrm>
            <a:off x="1330425" y="4369200"/>
            <a:ext cx="6515100" cy="527700"/>
            <a:chOff x="1330425" y="4140600"/>
            <a:chExt cx="6515100" cy="527700"/>
          </a:xfrm>
        </p:grpSpPr>
        <p:sp>
          <p:nvSpPr>
            <p:cNvPr id="287" name="Google Shape;287;p23"/>
            <p:cNvSpPr/>
            <p:nvPr/>
          </p:nvSpPr>
          <p:spPr>
            <a:xfrm>
              <a:off x="1330425" y="4140600"/>
              <a:ext cx="6515100" cy="5277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3"/>
            <p:cNvSpPr txBox="1"/>
            <p:nvPr/>
          </p:nvSpPr>
          <p:spPr>
            <a:xfrm>
              <a:off x="2283375" y="4140600"/>
              <a:ext cx="45453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negative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semidefinite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≤0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all 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 b="1">
                <a:solidFill>
                  <a:srgbClr val="F1C232"/>
                </a:solidFill>
              </a:endParaRPr>
            </a:p>
          </p:txBody>
        </p:sp>
      </p:grpSp>
      <p:sp>
        <p:nvSpPr>
          <p:cNvPr id="289" name="Google Shape;289;p23"/>
          <p:cNvSpPr txBox="1"/>
          <p:nvPr/>
        </p:nvSpPr>
        <p:spPr>
          <a:xfrm>
            <a:off x="1877550" y="921300"/>
            <a:ext cx="53889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real-valued function with domain ℝ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"/>
          <p:cNvSpPr/>
          <p:nvPr/>
        </p:nvSpPr>
        <p:spPr>
          <a:xfrm>
            <a:off x="869350" y="1490875"/>
            <a:ext cx="7248000" cy="570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4"/>
          <p:cNvSpPr/>
          <p:nvPr/>
        </p:nvSpPr>
        <p:spPr>
          <a:xfrm>
            <a:off x="1309000" y="1650475"/>
            <a:ext cx="1530300" cy="3477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4"/>
          <p:cNvSpPr txBox="1"/>
          <p:nvPr/>
        </p:nvSpPr>
        <p:spPr>
          <a:xfrm>
            <a:off x="1030200" y="1577275"/>
            <a:ext cx="65988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positive definite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and only if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eigenvalues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positive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98" name="Google Shape;298;p24"/>
          <p:cNvSpPr txBox="1"/>
          <p:nvPr/>
        </p:nvSpPr>
        <p:spPr>
          <a:xfrm>
            <a:off x="442950" y="317225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5.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Quadratic Forms and Eigenvalues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99" name="Google Shape;299;p24"/>
          <p:cNvGrpSpPr/>
          <p:nvPr/>
        </p:nvGrpSpPr>
        <p:grpSpPr>
          <a:xfrm>
            <a:off x="869350" y="851950"/>
            <a:ext cx="7248000" cy="549900"/>
            <a:chOff x="869350" y="851950"/>
            <a:chExt cx="7248000" cy="549900"/>
          </a:xfrm>
        </p:grpSpPr>
        <p:sp>
          <p:nvSpPr>
            <p:cNvPr id="300" name="Google Shape;300;p24"/>
            <p:cNvSpPr/>
            <p:nvPr/>
          </p:nvSpPr>
          <p:spPr>
            <a:xfrm>
              <a:off x="869350" y="851950"/>
              <a:ext cx="7248000" cy="549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4"/>
            <p:cNvSpPr txBox="1"/>
            <p:nvPr/>
          </p:nvSpPr>
          <p:spPr>
            <a:xfrm>
              <a:off x="1030200" y="919150"/>
              <a:ext cx="6494100" cy="48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Let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be an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×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symmetric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matrix. Then a quadratic form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is: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02" name="Google Shape;302;p24"/>
          <p:cNvGrpSpPr/>
          <p:nvPr/>
        </p:nvGrpSpPr>
        <p:grpSpPr>
          <a:xfrm>
            <a:off x="869350" y="2868750"/>
            <a:ext cx="7248000" cy="593375"/>
            <a:chOff x="869350" y="2868750"/>
            <a:chExt cx="7248000" cy="593375"/>
          </a:xfrm>
        </p:grpSpPr>
        <p:sp>
          <p:nvSpPr>
            <p:cNvPr id="303" name="Google Shape;303;p24"/>
            <p:cNvSpPr/>
            <p:nvPr/>
          </p:nvSpPr>
          <p:spPr>
            <a:xfrm rot="10800000">
              <a:off x="869350" y="2868750"/>
              <a:ext cx="7248000" cy="549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4"/>
            <p:cNvSpPr txBox="1"/>
            <p:nvPr/>
          </p:nvSpPr>
          <p:spPr>
            <a:xfrm>
              <a:off x="1030200" y="2891225"/>
              <a:ext cx="68622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definite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and only if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has both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positive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and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negative eigenvalues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05" name="Google Shape;305;p24"/>
          <p:cNvGrpSpPr/>
          <p:nvPr/>
        </p:nvGrpSpPr>
        <p:grpSpPr>
          <a:xfrm>
            <a:off x="869350" y="2191050"/>
            <a:ext cx="7248000" cy="570900"/>
            <a:chOff x="869350" y="2191050"/>
            <a:chExt cx="7248000" cy="570900"/>
          </a:xfrm>
        </p:grpSpPr>
        <p:sp>
          <p:nvSpPr>
            <p:cNvPr id="306" name="Google Shape;306;p24"/>
            <p:cNvSpPr/>
            <p:nvPr/>
          </p:nvSpPr>
          <p:spPr>
            <a:xfrm>
              <a:off x="869350" y="2191050"/>
              <a:ext cx="7248000" cy="5709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4"/>
            <p:cNvSpPr txBox="1"/>
            <p:nvPr/>
          </p:nvSpPr>
          <p:spPr>
            <a:xfrm>
              <a:off x="1030200" y="2257800"/>
              <a:ext cx="69684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negative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definite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and only if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eigenvalues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are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all negative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or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08" name="Google Shape;308;p24"/>
          <p:cNvSpPr txBox="1"/>
          <p:nvPr/>
        </p:nvSpPr>
        <p:spPr>
          <a:xfrm>
            <a:off x="1824000" y="3766013"/>
            <a:ext cx="4442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</a:t>
            </a: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4.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Principal Axes Theorem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24"/>
          <p:cNvSpPr txBox="1"/>
          <p:nvPr/>
        </p:nvSpPr>
        <p:spPr>
          <a:xfrm>
            <a:off x="1943713" y="4334850"/>
            <a:ext cx="1404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24"/>
          <p:cNvSpPr txBox="1"/>
          <p:nvPr/>
        </p:nvSpPr>
        <p:spPr>
          <a:xfrm>
            <a:off x="3159963" y="4334850"/>
            <a:ext cx="9735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24"/>
          <p:cNvSpPr txBox="1"/>
          <p:nvPr/>
        </p:nvSpPr>
        <p:spPr>
          <a:xfrm>
            <a:off x="6739338" y="3460950"/>
            <a:ext cx="2193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positive semidefinite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312" name="Google Shape;312;p24"/>
          <p:cNvSpPr txBox="1"/>
          <p:nvPr/>
        </p:nvSpPr>
        <p:spPr>
          <a:xfrm>
            <a:off x="7133838" y="3809850"/>
            <a:ext cx="1404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nonnegative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313" name="Google Shape;313;p24"/>
          <p:cNvSpPr txBox="1"/>
          <p:nvPr/>
        </p:nvSpPr>
        <p:spPr>
          <a:xfrm>
            <a:off x="6739338" y="4334850"/>
            <a:ext cx="2193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semidefinite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314" name="Google Shape;314;p24"/>
          <p:cNvSpPr txBox="1"/>
          <p:nvPr/>
        </p:nvSpPr>
        <p:spPr>
          <a:xfrm>
            <a:off x="7133838" y="4657525"/>
            <a:ext cx="1404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nonpositive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315" name="Google Shape;315;p24"/>
          <p:cNvSpPr txBox="1"/>
          <p:nvPr/>
        </p:nvSpPr>
        <p:spPr>
          <a:xfrm>
            <a:off x="0" y="3952375"/>
            <a:ext cx="16932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Cholesky </a:t>
            </a:r>
            <a:endParaRPr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factorization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316" name="Google Shape;316;p24"/>
          <p:cNvSpPr txBox="1"/>
          <p:nvPr/>
        </p:nvSpPr>
        <p:spPr>
          <a:xfrm>
            <a:off x="31625" y="4685875"/>
            <a:ext cx="15936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 or</a:t>
            </a:r>
            <a:endParaRPr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A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LL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aseline="30000">
              <a:solidFill>
                <a:srgbClr val="FFF2CC"/>
              </a:solidFill>
            </a:endParaRPr>
          </a:p>
        </p:txBody>
      </p:sp>
      <p:pic>
        <p:nvPicPr>
          <p:cNvPr id="317" name="Google Shape;3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4522" y="4391368"/>
            <a:ext cx="2385603" cy="3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323" name="Google Shape;323;p25"/>
          <p:cNvGrpSpPr/>
          <p:nvPr/>
        </p:nvGrpSpPr>
        <p:grpSpPr>
          <a:xfrm>
            <a:off x="1508850" y="550800"/>
            <a:ext cx="7099258" cy="638067"/>
            <a:chOff x="1163615" y="497026"/>
            <a:chExt cx="7776599" cy="524252"/>
          </a:xfrm>
        </p:grpSpPr>
        <p:sp>
          <p:nvSpPr>
            <p:cNvPr id="324" name="Google Shape;324;p25"/>
            <p:cNvSpPr/>
            <p:nvPr/>
          </p:nvSpPr>
          <p:spPr>
            <a:xfrm>
              <a:off x="1993114" y="497478"/>
              <a:ext cx="6947100" cy="523800"/>
            </a:xfrm>
            <a:prstGeom prst="snip1Rect">
              <a:avLst>
                <a:gd fmla="val 5102" name="adj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/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1163615" y="497026"/>
              <a:ext cx="829500" cy="5238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3000">
                  <a:solidFill>
                    <a:srgbClr val="C9DAF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?</a:t>
              </a:r>
              <a:endParaRPr b="1" sz="3000">
                <a:solidFill>
                  <a:srgbClr val="C9DAF8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26" name="Google Shape;326;p25"/>
          <p:cNvSpPr/>
          <p:nvPr/>
        </p:nvSpPr>
        <p:spPr>
          <a:xfrm>
            <a:off x="0" y="626325"/>
            <a:ext cx="1338900" cy="437400"/>
          </a:xfrm>
          <a:prstGeom prst="homePlate">
            <a:avLst>
              <a:gd fmla="val 40664" name="adj"/>
            </a:avLst>
          </a:prstGeom>
          <a:gradFill>
            <a:gsLst>
              <a:gs pos="0">
                <a:srgbClr val="666666"/>
              </a:gs>
              <a:gs pos="100000">
                <a:srgbClr val="000000"/>
              </a:gs>
            </a:gsLst>
            <a:lin ang="10800025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4</a:t>
            </a:r>
            <a:endParaRPr b="1" i="1" sz="1800">
              <a:solidFill>
                <a:srgbClr val="6D9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25"/>
          <p:cNvSpPr txBox="1"/>
          <p:nvPr/>
        </p:nvSpPr>
        <p:spPr>
          <a:xfrm>
            <a:off x="2266059" y="618950"/>
            <a:ext cx="60444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                                                             positive definite?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25"/>
          <p:cNvSpPr/>
          <p:nvPr/>
        </p:nvSpPr>
        <p:spPr>
          <a:xfrm>
            <a:off x="1508850" y="550825"/>
            <a:ext cx="757200" cy="63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b="1" sz="3000">
              <a:solidFill>
                <a:srgbClr val="DD7E6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29" name="Google Shape;3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413" y="1380673"/>
            <a:ext cx="548074" cy="94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8638" y="1489373"/>
            <a:ext cx="1339666" cy="986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8050" y="2817500"/>
            <a:ext cx="2658016" cy="9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26063" y="3013611"/>
            <a:ext cx="2926080" cy="616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76300" y="4145620"/>
            <a:ext cx="2346960" cy="264998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5"/>
          <p:cNvSpPr txBox="1"/>
          <p:nvPr/>
        </p:nvSpPr>
        <p:spPr>
          <a:xfrm>
            <a:off x="4422925" y="4723775"/>
            <a:ext cx="12711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indefinite </a:t>
            </a:r>
            <a:endParaRPr>
              <a:solidFill>
                <a:srgbClr val="FFF2CC"/>
              </a:solidFill>
            </a:endParaRPr>
          </a:p>
        </p:txBody>
      </p:sp>
      <p:pic>
        <p:nvPicPr>
          <p:cNvPr id="335" name="Google Shape;335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69163" y="677229"/>
            <a:ext cx="3408939" cy="3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26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Quadratic form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of variable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Principal axes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Classifying quadratic forms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2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42950" y="148525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Quadratic Form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013" y="816000"/>
            <a:ext cx="2029968" cy="329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2163" y="1537845"/>
            <a:ext cx="1420368" cy="329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2350" y="2259340"/>
            <a:ext cx="1459992" cy="328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36113" y="2088177"/>
            <a:ext cx="1295400" cy="67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364100" y="2980100"/>
            <a:ext cx="4336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polynomial with terms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of degree two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45863" y="3807025"/>
            <a:ext cx="1203960" cy="31683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3791075" y="3701600"/>
            <a:ext cx="2887800" cy="52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×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symmetric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matrix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869652" y="4303300"/>
            <a:ext cx="3404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 of the quadratic form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00088" y="4959925"/>
            <a:ext cx="943824" cy="35494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6820125" y="2793875"/>
            <a:ext cx="2292300" cy="21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processing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physics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differential geometry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economics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statistics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32627" y="1200538"/>
            <a:ext cx="1501201" cy="100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5"/>
          <p:cNvGrpSpPr/>
          <p:nvPr/>
        </p:nvGrpSpPr>
        <p:grpSpPr>
          <a:xfrm>
            <a:off x="1508850" y="159276"/>
            <a:ext cx="7099258" cy="1394615"/>
            <a:chOff x="1163615" y="497027"/>
            <a:chExt cx="7776599" cy="1145850"/>
          </a:xfrm>
        </p:grpSpPr>
        <p:sp>
          <p:nvSpPr>
            <p:cNvPr id="78" name="Google Shape;78;p15"/>
            <p:cNvSpPr/>
            <p:nvPr/>
          </p:nvSpPr>
          <p:spPr>
            <a:xfrm>
              <a:off x="1993114" y="497477"/>
              <a:ext cx="6947100" cy="1145400"/>
            </a:xfrm>
            <a:prstGeom prst="snip1Rect">
              <a:avLst>
                <a:gd fmla="val 5102" name="adj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163615" y="497027"/>
              <a:ext cx="829500" cy="11454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3000">
                  <a:solidFill>
                    <a:srgbClr val="C9DAF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?</a:t>
              </a:r>
              <a:endParaRPr b="1" sz="3000">
                <a:solidFill>
                  <a:srgbClr val="C9DAF8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80" name="Google Shape;80;p15"/>
          <p:cNvSpPr/>
          <p:nvPr/>
        </p:nvSpPr>
        <p:spPr>
          <a:xfrm>
            <a:off x="0" y="359975"/>
            <a:ext cx="1338900" cy="437400"/>
          </a:xfrm>
          <a:prstGeom prst="homePlate">
            <a:avLst>
              <a:gd fmla="val 40664" name="adj"/>
            </a:avLst>
          </a:prstGeom>
          <a:gradFill>
            <a:gsLst>
              <a:gs pos="0">
                <a:srgbClr val="666666"/>
              </a:gs>
              <a:gs pos="100000">
                <a:srgbClr val="000000"/>
              </a:gs>
            </a:gsLst>
            <a:lin ang="10800025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</a:t>
            </a:r>
            <a:endParaRPr b="1" i="1" sz="1800">
              <a:solidFill>
                <a:srgbClr val="6D9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266059" y="227425"/>
            <a:ext cx="60444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Compute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the following matrices: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                                     b.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1508850" y="159300"/>
            <a:ext cx="757200" cy="1407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b="1" sz="3000">
              <a:solidFill>
                <a:srgbClr val="DD7E6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6950" y="765378"/>
            <a:ext cx="1066800" cy="670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6618" y="765382"/>
            <a:ext cx="1319784" cy="670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8900" y="1921577"/>
            <a:ext cx="1877568" cy="670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4950" y="1933260"/>
            <a:ext cx="1484376" cy="64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7800" y="2092073"/>
            <a:ext cx="1051560" cy="329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28900" y="2927498"/>
            <a:ext cx="2133600" cy="670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90450" y="2927502"/>
            <a:ext cx="2057276" cy="6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02238" y="3852342"/>
            <a:ext cx="2828545" cy="285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90450" y="4415877"/>
            <a:ext cx="2423160" cy="329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902250" y="4948150"/>
            <a:ext cx="1737360" cy="347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613413" y="1684223"/>
            <a:ext cx="548074" cy="9491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6"/>
          <p:cNvGrpSpPr/>
          <p:nvPr/>
        </p:nvGrpSpPr>
        <p:grpSpPr>
          <a:xfrm>
            <a:off x="1508850" y="322200"/>
            <a:ext cx="7099258" cy="933272"/>
            <a:chOff x="1163615" y="497026"/>
            <a:chExt cx="7776599" cy="766800"/>
          </a:xfrm>
        </p:grpSpPr>
        <p:sp>
          <p:nvSpPr>
            <p:cNvPr id="100" name="Google Shape;100;p16"/>
            <p:cNvSpPr/>
            <p:nvPr/>
          </p:nvSpPr>
          <p:spPr>
            <a:xfrm>
              <a:off x="1993114" y="497478"/>
              <a:ext cx="6947100" cy="766200"/>
            </a:xfrm>
            <a:prstGeom prst="snip1Rect">
              <a:avLst>
                <a:gd fmla="val 5102" name="adj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1163615" y="497026"/>
              <a:ext cx="829500" cy="7668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3000">
                  <a:solidFill>
                    <a:srgbClr val="C9DAF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?</a:t>
              </a:r>
              <a:endParaRPr b="1" sz="3000">
                <a:solidFill>
                  <a:srgbClr val="C9DAF8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02" name="Google Shape;102;p16"/>
          <p:cNvSpPr/>
          <p:nvPr/>
        </p:nvSpPr>
        <p:spPr>
          <a:xfrm>
            <a:off x="0" y="522900"/>
            <a:ext cx="1338900" cy="437400"/>
          </a:xfrm>
          <a:prstGeom prst="homePlate">
            <a:avLst>
              <a:gd fmla="val 40664" name="adj"/>
            </a:avLst>
          </a:prstGeom>
          <a:gradFill>
            <a:gsLst>
              <a:gs pos="0">
                <a:srgbClr val="666666"/>
              </a:gs>
              <a:gs pos="100000">
                <a:srgbClr val="000000"/>
              </a:gs>
            </a:gsLst>
            <a:lin ang="10800025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</a:t>
            </a:r>
            <a:endParaRPr b="1" i="1" sz="1800">
              <a:solidFill>
                <a:srgbClr val="6D9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2266059" y="390350"/>
            <a:ext cx="60444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ℝ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let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                                                . Write this quadratic form as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1508850" y="322225"/>
            <a:ext cx="757200" cy="933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b="1" sz="3000">
              <a:solidFill>
                <a:srgbClr val="DD7E6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505" y="439541"/>
            <a:ext cx="2828543" cy="34401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3357038" y="1318000"/>
            <a:ext cx="1835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 entries: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4942372" y="1355875"/>
            <a:ext cx="1717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5, 3, and 2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359625" y="1962975"/>
            <a:ext cx="2611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 2)- and (2, 1)-entries: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5385000" y="1962975"/>
            <a:ext cx="1374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1/2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359625" y="2639075"/>
            <a:ext cx="2611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(2, 3)- and (3, 2)-entries: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5315525" y="2639075"/>
            <a:ext cx="1374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2075" y="3315175"/>
            <a:ext cx="1858750" cy="889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3750" y="4353075"/>
            <a:ext cx="3669455" cy="93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13413" y="1355873"/>
            <a:ext cx="548074" cy="9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5409900" y="4683025"/>
            <a:ext cx="720000" cy="316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442950" y="148525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of Variable in a Quadratic Form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2920575" y="649025"/>
            <a:ext cx="1835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4755975" y="649025"/>
            <a:ext cx="1835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30000" i="1"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554125" y="1118225"/>
            <a:ext cx="3949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×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invertible matrix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5055650" y="1118225"/>
            <a:ext cx="2902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[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⋯  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2412320" y="1714850"/>
            <a:ext cx="4775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⋯ +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1" i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1223850" y="2455025"/>
            <a:ext cx="66963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coordinate vector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relative to 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basis of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ℝ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determined by the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columns of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i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1754750" y="3330075"/>
            <a:ext cx="2600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symmetric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4477300" y="3330075"/>
            <a:ext cx="3559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orthogonally diagonalizable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2042700" y="3885075"/>
            <a:ext cx="2902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PDP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PDP</a:t>
            </a:r>
            <a:r>
              <a:rPr baseline="30000"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30000">
              <a:solidFill>
                <a:srgbClr val="FFF2CC"/>
              </a:solidFill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5409900" y="3857775"/>
            <a:ext cx="16914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i="1"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113" y="4649850"/>
            <a:ext cx="533400" cy="264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0988" y="4649847"/>
            <a:ext cx="1344168" cy="31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0613" y="4652759"/>
            <a:ext cx="1094034" cy="310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3513" y="4652734"/>
            <a:ext cx="1270395" cy="31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/>
        </p:nvSpPr>
        <p:spPr>
          <a:xfrm>
            <a:off x="6424750" y="4480627"/>
            <a:ext cx="19743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cross-product terms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/>
          <p:nvPr/>
        </p:nvSpPr>
        <p:spPr>
          <a:xfrm>
            <a:off x="2693875" y="3746300"/>
            <a:ext cx="682800" cy="27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vb</a:t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4768650" y="3724472"/>
            <a:ext cx="935400" cy="27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vb</a:t>
            </a:r>
            <a:endParaRPr/>
          </a:p>
        </p:txBody>
      </p:sp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145" name="Google Shape;145;p18"/>
          <p:cNvGrpSpPr/>
          <p:nvPr/>
        </p:nvGrpSpPr>
        <p:grpSpPr>
          <a:xfrm>
            <a:off x="1508881" y="321632"/>
            <a:ext cx="7099258" cy="1716789"/>
            <a:chOff x="1163615" y="497026"/>
            <a:chExt cx="7776599" cy="766800"/>
          </a:xfrm>
        </p:grpSpPr>
        <p:sp>
          <p:nvSpPr>
            <p:cNvPr id="146" name="Google Shape;146;p18"/>
            <p:cNvSpPr/>
            <p:nvPr/>
          </p:nvSpPr>
          <p:spPr>
            <a:xfrm>
              <a:off x="1993114" y="497478"/>
              <a:ext cx="6947100" cy="766200"/>
            </a:xfrm>
            <a:prstGeom prst="snip1Rect">
              <a:avLst>
                <a:gd fmla="val 5102" name="adj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1163615" y="497026"/>
              <a:ext cx="829500" cy="7668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3000">
                  <a:solidFill>
                    <a:srgbClr val="C9DAF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?</a:t>
              </a:r>
              <a:endParaRPr b="1" sz="3000">
                <a:solidFill>
                  <a:srgbClr val="C9DAF8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0" y="522900"/>
            <a:ext cx="1338900" cy="437400"/>
          </a:xfrm>
          <a:prstGeom prst="homePlate">
            <a:avLst>
              <a:gd fmla="val 40664" name="adj"/>
            </a:avLst>
          </a:prstGeom>
          <a:gradFill>
            <a:gsLst>
              <a:gs pos="0">
                <a:srgbClr val="666666"/>
              </a:gs>
              <a:gs pos="100000">
                <a:srgbClr val="000000"/>
              </a:gs>
            </a:gsLst>
            <a:lin ang="10800025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3</a:t>
            </a:r>
            <a:endParaRPr b="1" i="1" sz="1800">
              <a:solidFill>
                <a:srgbClr val="6D9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2266050" y="390350"/>
            <a:ext cx="6342000" cy="15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 change of variable that transforms the quadratic form 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into a quadratic form with no cross-product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term.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1508850" y="322225"/>
            <a:ext cx="757200" cy="171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b="1" sz="3000">
              <a:solidFill>
                <a:srgbClr val="DD7E6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325" y="823625"/>
            <a:ext cx="2005584" cy="67044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 txBox="1"/>
          <p:nvPr/>
        </p:nvSpPr>
        <p:spPr>
          <a:xfrm>
            <a:off x="3675500" y="2171925"/>
            <a:ext cx="27660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orthogonally diagonalize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1350" y="2792025"/>
            <a:ext cx="4534316" cy="67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9700" y="3692500"/>
            <a:ext cx="1395984" cy="316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2825" y="3692501"/>
            <a:ext cx="3212670" cy="3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23650" y="4328447"/>
            <a:ext cx="3101507" cy="67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57275" y="4480700"/>
            <a:ext cx="2615184" cy="32949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/>
        </p:nvSpPr>
        <p:spPr>
          <a:xfrm>
            <a:off x="777119" y="4453575"/>
            <a:ext cx="1514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(2, </a:t>
            </a: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13413" y="2209898"/>
            <a:ext cx="548074" cy="9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165" name="Google Shape;165;p19"/>
          <p:cNvGrpSpPr/>
          <p:nvPr/>
        </p:nvGrpSpPr>
        <p:grpSpPr>
          <a:xfrm>
            <a:off x="1844825" y="559800"/>
            <a:ext cx="2437500" cy="1373325"/>
            <a:chOff x="1844825" y="559800"/>
            <a:chExt cx="2437500" cy="1373325"/>
          </a:xfrm>
        </p:grpSpPr>
        <p:sp>
          <p:nvSpPr>
            <p:cNvPr id="166" name="Google Shape;166;p19"/>
            <p:cNvSpPr/>
            <p:nvPr/>
          </p:nvSpPr>
          <p:spPr>
            <a:xfrm>
              <a:off x="1844825" y="891225"/>
              <a:ext cx="2437500" cy="1041900"/>
            </a:xfrm>
            <a:prstGeom prst="parallelogram">
              <a:avLst>
                <a:gd fmla="val 60610" name="adj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9"/>
            <p:cNvSpPr txBox="1"/>
            <p:nvPr/>
          </p:nvSpPr>
          <p:spPr>
            <a:xfrm>
              <a:off x="1951325" y="1418925"/>
              <a:ext cx="631500" cy="5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ℝ</a:t>
              </a:r>
              <a:r>
                <a:rPr baseline="30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68" name="Google Shape;168;p19"/>
            <p:cNvSpPr txBox="1"/>
            <p:nvPr/>
          </p:nvSpPr>
          <p:spPr>
            <a:xfrm>
              <a:off x="2583219" y="1274546"/>
              <a:ext cx="631500" cy="5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 b="1"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3088409" y="1387246"/>
              <a:ext cx="75900" cy="75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0" name="Google Shape;17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36675" y="559800"/>
              <a:ext cx="481584" cy="6705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" name="Google Shape;171;p19"/>
          <p:cNvGrpSpPr/>
          <p:nvPr/>
        </p:nvGrpSpPr>
        <p:grpSpPr>
          <a:xfrm>
            <a:off x="885800" y="2936550"/>
            <a:ext cx="2997825" cy="1974425"/>
            <a:chOff x="885800" y="2936550"/>
            <a:chExt cx="2997825" cy="1974425"/>
          </a:xfrm>
        </p:grpSpPr>
        <p:sp>
          <p:nvSpPr>
            <p:cNvPr id="172" name="Google Shape;172;p19"/>
            <p:cNvSpPr/>
            <p:nvPr/>
          </p:nvSpPr>
          <p:spPr>
            <a:xfrm>
              <a:off x="1446125" y="3302700"/>
              <a:ext cx="2437500" cy="1041900"/>
            </a:xfrm>
            <a:prstGeom prst="parallelogram">
              <a:avLst>
                <a:gd fmla="val 60610" name="adj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9"/>
            <p:cNvSpPr txBox="1"/>
            <p:nvPr/>
          </p:nvSpPr>
          <p:spPr>
            <a:xfrm>
              <a:off x="1548025" y="3882575"/>
              <a:ext cx="631500" cy="5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ℝ</a:t>
              </a:r>
              <a:r>
                <a:rPr baseline="30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74" name="Google Shape;174;p19"/>
            <p:cNvSpPr txBox="1"/>
            <p:nvPr/>
          </p:nvSpPr>
          <p:spPr>
            <a:xfrm>
              <a:off x="885800" y="4396775"/>
              <a:ext cx="2966400" cy="5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spanned by the columns of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endParaRPr i="1"/>
            </a:p>
          </p:txBody>
        </p:sp>
        <p:sp>
          <p:nvSpPr>
            <p:cNvPr id="175" name="Google Shape;175;p19"/>
            <p:cNvSpPr txBox="1"/>
            <p:nvPr/>
          </p:nvSpPr>
          <p:spPr>
            <a:xfrm>
              <a:off x="2582825" y="3681350"/>
              <a:ext cx="631500" cy="5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 b="1"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3088000" y="3703225"/>
              <a:ext cx="75900" cy="75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7" name="Google Shape;177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40550" y="2936550"/>
              <a:ext cx="914400" cy="773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" name="Google Shape;178;p19"/>
          <p:cNvGrpSpPr/>
          <p:nvPr/>
        </p:nvGrpSpPr>
        <p:grpSpPr>
          <a:xfrm>
            <a:off x="2456900" y="1452300"/>
            <a:ext cx="675300" cy="2235600"/>
            <a:chOff x="2456900" y="1452300"/>
            <a:chExt cx="675300" cy="2235600"/>
          </a:xfrm>
        </p:grpSpPr>
        <p:cxnSp>
          <p:nvCxnSpPr>
            <p:cNvPr id="179" name="Google Shape;179;p19"/>
            <p:cNvCxnSpPr/>
            <p:nvPr/>
          </p:nvCxnSpPr>
          <p:spPr>
            <a:xfrm rot="10800000">
              <a:off x="3132200" y="1452300"/>
              <a:ext cx="0" cy="2235600"/>
            </a:xfrm>
            <a:prstGeom prst="straightConnector1">
              <a:avLst/>
            </a:prstGeom>
            <a:noFill/>
            <a:ln cap="flat" cmpd="sng" w="19050">
              <a:solidFill>
                <a:srgbClr val="DD7E6B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0" name="Google Shape;180;p19"/>
            <p:cNvSpPr txBox="1"/>
            <p:nvPr/>
          </p:nvSpPr>
          <p:spPr>
            <a:xfrm>
              <a:off x="2456900" y="2327025"/>
              <a:ext cx="6315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endParaRPr/>
            </a:p>
          </p:txBody>
        </p:sp>
      </p:grpSp>
      <p:grpSp>
        <p:nvGrpSpPr>
          <p:cNvPr id="181" name="Google Shape;181;p19"/>
          <p:cNvGrpSpPr/>
          <p:nvPr/>
        </p:nvGrpSpPr>
        <p:grpSpPr>
          <a:xfrm>
            <a:off x="4679350" y="2243600"/>
            <a:ext cx="3127625" cy="815300"/>
            <a:chOff x="4679350" y="2243600"/>
            <a:chExt cx="3127625" cy="815300"/>
          </a:xfrm>
        </p:grpSpPr>
        <p:sp>
          <p:nvSpPr>
            <p:cNvPr id="182" name="Google Shape;182;p19"/>
            <p:cNvSpPr txBox="1"/>
            <p:nvPr/>
          </p:nvSpPr>
          <p:spPr>
            <a:xfrm>
              <a:off x="7175475" y="2243600"/>
              <a:ext cx="631500" cy="5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ℝ</a:t>
              </a:r>
              <a:endParaRPr/>
            </a:p>
          </p:txBody>
        </p:sp>
        <p:cxnSp>
          <p:nvCxnSpPr>
            <p:cNvPr id="183" name="Google Shape;183;p19"/>
            <p:cNvCxnSpPr/>
            <p:nvPr/>
          </p:nvCxnSpPr>
          <p:spPr>
            <a:xfrm>
              <a:off x="4679350" y="2500700"/>
              <a:ext cx="2614500" cy="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4" name="Google Shape;184;p19"/>
            <p:cNvSpPr txBox="1"/>
            <p:nvPr/>
          </p:nvSpPr>
          <p:spPr>
            <a:xfrm>
              <a:off x="4750074" y="2544700"/>
              <a:ext cx="548700" cy="5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185" name="Google Shape;185;p19"/>
            <p:cNvCxnSpPr/>
            <p:nvPr/>
          </p:nvCxnSpPr>
          <p:spPr>
            <a:xfrm>
              <a:off x="5020350" y="2424925"/>
              <a:ext cx="0" cy="1515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6" name="Google Shape;186;p19"/>
          <p:cNvGrpSpPr/>
          <p:nvPr/>
        </p:nvGrpSpPr>
        <p:grpSpPr>
          <a:xfrm>
            <a:off x="6556974" y="2424950"/>
            <a:ext cx="548700" cy="621525"/>
            <a:chOff x="6556974" y="2424950"/>
            <a:chExt cx="548700" cy="621525"/>
          </a:xfrm>
        </p:grpSpPr>
        <p:sp>
          <p:nvSpPr>
            <p:cNvPr id="187" name="Google Shape;187;p19"/>
            <p:cNvSpPr txBox="1"/>
            <p:nvPr/>
          </p:nvSpPr>
          <p:spPr>
            <a:xfrm>
              <a:off x="6556974" y="2532275"/>
              <a:ext cx="548700" cy="5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</a:t>
              </a:r>
              <a:endParaRPr/>
            </a:p>
          </p:txBody>
        </p:sp>
        <p:cxnSp>
          <p:nvCxnSpPr>
            <p:cNvPr id="188" name="Google Shape;188;p19"/>
            <p:cNvCxnSpPr/>
            <p:nvPr/>
          </p:nvCxnSpPr>
          <p:spPr>
            <a:xfrm>
              <a:off x="6717650" y="2424950"/>
              <a:ext cx="0" cy="1515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9" name="Google Shape;189;p19"/>
          <p:cNvGrpSpPr/>
          <p:nvPr/>
        </p:nvGrpSpPr>
        <p:grpSpPr>
          <a:xfrm>
            <a:off x="3151150" y="1010375"/>
            <a:ext cx="3548975" cy="1458742"/>
            <a:chOff x="3151150" y="1010375"/>
            <a:chExt cx="3548975" cy="1458742"/>
          </a:xfrm>
        </p:grpSpPr>
        <p:sp>
          <p:nvSpPr>
            <p:cNvPr id="190" name="Google Shape;190;p19"/>
            <p:cNvSpPr/>
            <p:nvPr/>
          </p:nvSpPr>
          <p:spPr>
            <a:xfrm>
              <a:off x="3151150" y="1380417"/>
              <a:ext cx="3548975" cy="1088700"/>
            </a:xfrm>
            <a:custGeom>
              <a:rect b="b" l="l" r="r" t="t"/>
              <a:pathLst>
                <a:path extrusionOk="0" h="43548" w="141959">
                  <a:moveTo>
                    <a:pt x="0" y="1365"/>
                  </a:moveTo>
                  <a:cubicBezTo>
                    <a:pt x="33596" y="-2000"/>
                    <a:pt x="68756" y="788"/>
                    <a:pt x="100786" y="11469"/>
                  </a:cubicBezTo>
                  <a:cubicBezTo>
                    <a:pt x="112745" y="15457"/>
                    <a:pt x="125171" y="21091"/>
                    <a:pt x="133371" y="30666"/>
                  </a:cubicBezTo>
                  <a:cubicBezTo>
                    <a:pt x="136728" y="34586"/>
                    <a:pt x="141959" y="38387"/>
                    <a:pt x="141959" y="43548"/>
                  </a:cubicBezTo>
                </a:path>
              </a:pathLst>
            </a:custGeom>
            <a:noFill/>
            <a:ln cap="flat" cmpd="sng" w="19050">
              <a:solidFill>
                <a:srgbClr val="DD7E6B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191" name="Google Shape;191;p19"/>
            <p:cNvSpPr txBox="1"/>
            <p:nvPr/>
          </p:nvSpPr>
          <p:spPr>
            <a:xfrm>
              <a:off x="4831750" y="1010375"/>
              <a:ext cx="745200" cy="6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</p:grpSp>
      <p:grpSp>
        <p:nvGrpSpPr>
          <p:cNvPr id="192" name="Google Shape;192;p19"/>
          <p:cNvGrpSpPr/>
          <p:nvPr/>
        </p:nvGrpSpPr>
        <p:grpSpPr>
          <a:xfrm>
            <a:off x="3176400" y="2500665"/>
            <a:ext cx="3511001" cy="1808585"/>
            <a:chOff x="3176400" y="2500665"/>
            <a:chExt cx="3511001" cy="1808585"/>
          </a:xfrm>
        </p:grpSpPr>
        <p:sp>
          <p:nvSpPr>
            <p:cNvPr id="193" name="Google Shape;193;p19"/>
            <p:cNvSpPr/>
            <p:nvPr/>
          </p:nvSpPr>
          <p:spPr>
            <a:xfrm flipH="1" rot="10800000">
              <a:off x="3176400" y="2500665"/>
              <a:ext cx="3511001" cy="1278460"/>
            </a:xfrm>
            <a:custGeom>
              <a:rect b="b" l="l" r="r" t="t"/>
              <a:pathLst>
                <a:path extrusionOk="0" h="43548" w="141959">
                  <a:moveTo>
                    <a:pt x="0" y="1365"/>
                  </a:moveTo>
                  <a:cubicBezTo>
                    <a:pt x="33596" y="-2000"/>
                    <a:pt x="68756" y="788"/>
                    <a:pt x="100786" y="11469"/>
                  </a:cubicBezTo>
                  <a:cubicBezTo>
                    <a:pt x="112745" y="15457"/>
                    <a:pt x="125171" y="21091"/>
                    <a:pt x="133371" y="30666"/>
                  </a:cubicBezTo>
                  <a:cubicBezTo>
                    <a:pt x="136728" y="34586"/>
                    <a:pt x="141959" y="38387"/>
                    <a:pt x="141959" y="43548"/>
                  </a:cubicBezTo>
                </a:path>
              </a:pathLst>
            </a:custGeom>
            <a:noFill/>
            <a:ln cap="flat" cmpd="sng" w="19050">
              <a:solidFill>
                <a:srgbClr val="DD7E6B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194" name="Google Shape;194;p19"/>
            <p:cNvSpPr txBox="1"/>
            <p:nvPr/>
          </p:nvSpPr>
          <p:spPr>
            <a:xfrm>
              <a:off x="4831750" y="3681350"/>
              <a:ext cx="745200" cy="6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0" name="Google Shape;200;p20"/>
          <p:cNvSpPr txBox="1"/>
          <p:nvPr/>
        </p:nvSpPr>
        <p:spPr>
          <a:xfrm>
            <a:off x="442950" y="861875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4.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Principal Axes Theorem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01" name="Google Shape;201;p20"/>
          <p:cNvGrpSpPr/>
          <p:nvPr/>
        </p:nvGrpSpPr>
        <p:grpSpPr>
          <a:xfrm>
            <a:off x="1618950" y="1489722"/>
            <a:ext cx="5906080" cy="1720461"/>
            <a:chOff x="1723499" y="910368"/>
            <a:chExt cx="5697000" cy="377700"/>
          </a:xfrm>
        </p:grpSpPr>
        <p:sp>
          <p:nvSpPr>
            <p:cNvPr id="202" name="Google Shape;202;p20"/>
            <p:cNvSpPr/>
            <p:nvPr/>
          </p:nvSpPr>
          <p:spPr>
            <a:xfrm>
              <a:off x="1723499" y="910368"/>
              <a:ext cx="5697000" cy="3777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0"/>
            <p:cNvSpPr txBox="1"/>
            <p:nvPr/>
          </p:nvSpPr>
          <p:spPr>
            <a:xfrm>
              <a:off x="1957197" y="939168"/>
              <a:ext cx="52296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Let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be an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×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symmetric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matrix. 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Then there is an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orthogonal change of variable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that transforms the quadratic form 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30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into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 quadratic form 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baseline="30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with </a:t>
              </a:r>
              <a:r>
                <a:rPr i="1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cross-product term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04" name="Google Shape;204;p20"/>
          <p:cNvSpPr txBox="1"/>
          <p:nvPr/>
        </p:nvSpPr>
        <p:spPr>
          <a:xfrm>
            <a:off x="1951650" y="3419550"/>
            <a:ext cx="5240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columns of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called the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principal axes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1951650" y="3995200"/>
            <a:ext cx="5240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orthonormal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basis of ℝ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aseline="30000" i="1">
              <a:solidFill>
                <a:srgbClr val="F1C23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1" name="Google Shape;211;p21"/>
          <p:cNvSpPr txBox="1"/>
          <p:nvPr/>
        </p:nvSpPr>
        <p:spPr>
          <a:xfrm>
            <a:off x="442950" y="148525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Geometric View of Principal Axes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1"/>
          <p:cNvSpPr txBox="1"/>
          <p:nvPr/>
        </p:nvSpPr>
        <p:spPr>
          <a:xfrm>
            <a:off x="5532713" y="676225"/>
            <a:ext cx="2327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i="1"/>
          </a:p>
        </p:txBody>
      </p:sp>
      <p:sp>
        <p:nvSpPr>
          <p:cNvPr id="213" name="Google Shape;213;p21"/>
          <p:cNvSpPr txBox="1"/>
          <p:nvPr/>
        </p:nvSpPr>
        <p:spPr>
          <a:xfrm>
            <a:off x="1436488" y="676225"/>
            <a:ext cx="3815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2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 2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invertible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symmetric matrix </a:t>
            </a:r>
            <a:endParaRPr/>
          </a:p>
        </p:txBody>
      </p:sp>
      <p:sp>
        <p:nvSpPr>
          <p:cNvPr id="214" name="Google Shape;214;p21"/>
          <p:cNvSpPr txBox="1"/>
          <p:nvPr/>
        </p:nvSpPr>
        <p:spPr>
          <a:xfrm>
            <a:off x="3101100" y="1927163"/>
            <a:ext cx="2941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diagonal matrix</a:t>
            </a:r>
            <a:endParaRPr/>
          </a:p>
        </p:txBody>
      </p:sp>
      <p:sp>
        <p:nvSpPr>
          <p:cNvPr id="215" name="Google Shape;215;p21"/>
          <p:cNvSpPr txBox="1"/>
          <p:nvPr/>
        </p:nvSpPr>
        <p:spPr>
          <a:xfrm>
            <a:off x="814625" y="1262050"/>
            <a:ext cx="977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ellipse</a:t>
            </a:r>
            <a:endParaRPr/>
          </a:p>
        </p:txBody>
      </p:sp>
      <p:sp>
        <p:nvSpPr>
          <p:cNvPr id="216" name="Google Shape;216;p21"/>
          <p:cNvSpPr txBox="1"/>
          <p:nvPr/>
        </p:nvSpPr>
        <p:spPr>
          <a:xfrm>
            <a:off x="1747525" y="1262050"/>
            <a:ext cx="1218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hyperbola</a:t>
            </a:r>
            <a:endParaRPr/>
          </a:p>
        </p:txBody>
      </p:sp>
      <p:sp>
        <p:nvSpPr>
          <p:cNvPr id="217" name="Google Shape;217;p21"/>
          <p:cNvSpPr txBox="1"/>
          <p:nvPr/>
        </p:nvSpPr>
        <p:spPr>
          <a:xfrm>
            <a:off x="3035650" y="1262050"/>
            <a:ext cx="2256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intersecting lines</a:t>
            </a:r>
            <a:endParaRPr/>
          </a:p>
        </p:txBody>
      </p:sp>
      <p:sp>
        <p:nvSpPr>
          <p:cNvPr id="218" name="Google Shape;218;p21"/>
          <p:cNvSpPr txBox="1"/>
          <p:nvPr/>
        </p:nvSpPr>
        <p:spPr>
          <a:xfrm>
            <a:off x="5246725" y="1262050"/>
            <a:ext cx="1491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single point</a:t>
            </a:r>
            <a:endParaRPr/>
          </a:p>
        </p:txBody>
      </p:sp>
      <p:sp>
        <p:nvSpPr>
          <p:cNvPr id="219" name="Google Shape;219;p21"/>
          <p:cNvSpPr txBox="1"/>
          <p:nvPr/>
        </p:nvSpPr>
        <p:spPr>
          <a:xfrm>
            <a:off x="6927325" y="1262050"/>
            <a:ext cx="1773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points at all</a:t>
            </a:r>
            <a:endParaRPr/>
          </a:p>
        </p:txBody>
      </p:sp>
      <p:sp>
        <p:nvSpPr>
          <p:cNvPr id="220" name="Google Shape;220;p21"/>
          <p:cNvSpPr txBox="1"/>
          <p:nvPr/>
        </p:nvSpPr>
        <p:spPr>
          <a:xfrm>
            <a:off x="770425" y="2375563"/>
            <a:ext cx="977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ellipse</a:t>
            </a:r>
            <a:endParaRPr/>
          </a:p>
        </p:txBody>
      </p:sp>
      <p:sp>
        <p:nvSpPr>
          <p:cNvPr id="221" name="Google Shape;221;p21"/>
          <p:cNvSpPr txBox="1"/>
          <p:nvPr/>
        </p:nvSpPr>
        <p:spPr>
          <a:xfrm>
            <a:off x="7396463" y="2259825"/>
            <a:ext cx="1218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hyperbola</a:t>
            </a:r>
            <a:endParaRPr/>
          </a:p>
        </p:txBody>
      </p:sp>
      <p:grpSp>
        <p:nvGrpSpPr>
          <p:cNvPr id="222" name="Google Shape;222;p21"/>
          <p:cNvGrpSpPr/>
          <p:nvPr/>
        </p:nvGrpSpPr>
        <p:grpSpPr>
          <a:xfrm>
            <a:off x="694612" y="2138200"/>
            <a:ext cx="3846763" cy="3368498"/>
            <a:chOff x="694612" y="2138200"/>
            <a:chExt cx="3846763" cy="3368498"/>
          </a:xfrm>
        </p:grpSpPr>
        <p:pic>
          <p:nvPicPr>
            <p:cNvPr id="223" name="Google Shape;223;p21"/>
            <p:cNvPicPr preferRelativeResize="0"/>
            <p:nvPr/>
          </p:nvPicPr>
          <p:blipFill rotWithShape="1">
            <a:blip r:embed="rId3">
              <a:alphaModFix/>
            </a:blip>
            <a:srcRect b="11437" l="8788" r="7515" t="10112"/>
            <a:stretch/>
          </p:blipFill>
          <p:spPr>
            <a:xfrm>
              <a:off x="694612" y="2421771"/>
              <a:ext cx="3542675" cy="24903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10950" y="4912138"/>
              <a:ext cx="1993392" cy="5945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" name="Google Shape;225;p21"/>
            <p:cNvSpPr txBox="1"/>
            <p:nvPr/>
          </p:nvSpPr>
          <p:spPr>
            <a:xfrm>
              <a:off x="3482489" y="3676625"/>
              <a:ext cx="4191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226" name="Google Shape;226;p21"/>
            <p:cNvSpPr txBox="1"/>
            <p:nvPr/>
          </p:nvSpPr>
          <p:spPr>
            <a:xfrm>
              <a:off x="2504539" y="2686025"/>
              <a:ext cx="4191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227" name="Google Shape;227;p21"/>
            <p:cNvSpPr txBox="1"/>
            <p:nvPr/>
          </p:nvSpPr>
          <p:spPr>
            <a:xfrm>
              <a:off x="4122275" y="3425600"/>
              <a:ext cx="419100" cy="5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aseline="-25000">
                <a:solidFill>
                  <a:srgbClr val="C9DAF8"/>
                </a:solidFill>
              </a:endParaRPr>
            </a:p>
          </p:txBody>
        </p:sp>
        <p:sp>
          <p:nvSpPr>
            <p:cNvPr id="228" name="Google Shape;228;p21"/>
            <p:cNvSpPr txBox="1"/>
            <p:nvPr/>
          </p:nvSpPr>
          <p:spPr>
            <a:xfrm>
              <a:off x="2298100" y="2138200"/>
              <a:ext cx="419100" cy="5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aseline="-25000">
                <a:solidFill>
                  <a:srgbClr val="C9DAF8"/>
                </a:solidFill>
              </a:endParaRPr>
            </a:p>
          </p:txBody>
        </p:sp>
      </p:grpSp>
      <p:grpSp>
        <p:nvGrpSpPr>
          <p:cNvPr id="229" name="Google Shape;229;p21"/>
          <p:cNvGrpSpPr/>
          <p:nvPr/>
        </p:nvGrpSpPr>
        <p:grpSpPr>
          <a:xfrm>
            <a:off x="4762038" y="2138200"/>
            <a:ext cx="3790163" cy="3358729"/>
            <a:chOff x="4762038" y="2138200"/>
            <a:chExt cx="3790163" cy="3358729"/>
          </a:xfrm>
        </p:grpSpPr>
        <p:pic>
          <p:nvPicPr>
            <p:cNvPr id="230" name="Google Shape;230;p21"/>
            <p:cNvPicPr preferRelativeResize="0"/>
            <p:nvPr/>
          </p:nvPicPr>
          <p:blipFill rotWithShape="1">
            <a:blip r:embed="rId5">
              <a:alphaModFix/>
            </a:blip>
            <a:srcRect b="12298" l="10019" r="7315" t="13258"/>
            <a:stretch/>
          </p:blipFill>
          <p:spPr>
            <a:xfrm>
              <a:off x="4762038" y="2533300"/>
              <a:ext cx="3504826" cy="2367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517750" y="4921913"/>
              <a:ext cx="1993392" cy="5750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Google Shape;232;p21"/>
            <p:cNvSpPr/>
            <p:nvPr/>
          </p:nvSpPr>
          <p:spPr>
            <a:xfrm>
              <a:off x="5974450" y="3447950"/>
              <a:ext cx="1080000" cy="549900"/>
            </a:xfrm>
            <a:prstGeom prst="rect">
              <a:avLst/>
            </a:prstGeom>
            <a:noFill/>
            <a:ln cap="flat" cmpd="sng" w="9525">
              <a:solidFill>
                <a:srgbClr val="CFE2F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1"/>
            <p:cNvSpPr txBox="1"/>
            <p:nvPr/>
          </p:nvSpPr>
          <p:spPr>
            <a:xfrm>
              <a:off x="8133100" y="3425600"/>
              <a:ext cx="419100" cy="5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aseline="-25000">
                <a:solidFill>
                  <a:srgbClr val="C9DAF8"/>
                </a:solidFill>
              </a:endParaRPr>
            </a:p>
          </p:txBody>
        </p:sp>
        <p:sp>
          <p:nvSpPr>
            <p:cNvPr id="234" name="Google Shape;234;p21"/>
            <p:cNvSpPr txBox="1"/>
            <p:nvPr/>
          </p:nvSpPr>
          <p:spPr>
            <a:xfrm>
              <a:off x="6304900" y="2138200"/>
              <a:ext cx="419100" cy="5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aseline="-25000">
                <a:solidFill>
                  <a:srgbClr val="C9DAF8"/>
                </a:solidFill>
              </a:endParaRPr>
            </a:p>
          </p:txBody>
        </p:sp>
        <p:sp>
          <p:nvSpPr>
            <p:cNvPr id="235" name="Google Shape;235;p21"/>
            <p:cNvSpPr txBox="1"/>
            <p:nvPr/>
          </p:nvSpPr>
          <p:spPr>
            <a:xfrm>
              <a:off x="6801164" y="3358363"/>
              <a:ext cx="4191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236" name="Google Shape;236;p21"/>
            <p:cNvSpPr txBox="1"/>
            <p:nvPr/>
          </p:nvSpPr>
          <p:spPr>
            <a:xfrm>
              <a:off x="6275389" y="3081250"/>
              <a:ext cx="4191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