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dba60bc9_0_5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dba60b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edba60bc9_0_12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edba60b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dba60bc9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dba60bc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dba60bc9_0_10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dba60bc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edba60bc9_0_18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edba60bc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edba60bc9_0_20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edba60bc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Relationship Id="rId4" Type="http://schemas.openxmlformats.org/officeDocument/2006/relationships/image" Target="../media/image2.gif"/><Relationship Id="rId5" Type="http://schemas.openxmlformats.org/officeDocument/2006/relationships/image" Target="../media/image7.gif"/><Relationship Id="rId6" Type="http://schemas.openxmlformats.org/officeDocument/2006/relationships/image" Target="../media/image6.gif"/><Relationship Id="rId7" Type="http://schemas.openxmlformats.org/officeDocument/2006/relationships/image" Target="../media/image3.gif"/><Relationship Id="rId8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1.gif"/><Relationship Id="rId5" Type="http://schemas.openxmlformats.org/officeDocument/2006/relationships/image" Target="../media/image15.png"/><Relationship Id="rId6" Type="http://schemas.openxmlformats.org/officeDocument/2006/relationships/image" Target="../media/image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gif"/><Relationship Id="rId4" Type="http://schemas.openxmlformats.org/officeDocument/2006/relationships/image" Target="../media/image14.gif"/><Relationship Id="rId5" Type="http://schemas.openxmlformats.org/officeDocument/2006/relationships/image" Target="../media/image13.gif"/><Relationship Id="rId6" Type="http://schemas.openxmlformats.org/officeDocument/2006/relationships/image" Target="../media/image1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gif"/><Relationship Id="rId4" Type="http://schemas.openxmlformats.org/officeDocument/2006/relationships/image" Target="../media/image1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513394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보너스</a:t>
            </a:r>
            <a:endParaRPr sz="3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B6D7A8"/>
                </a:solidFill>
              </a:rPr>
              <a:t>Matrix 분류와 적합한 Inverse 알고리즘</a:t>
            </a:r>
            <a:endParaRPr baseline="30000" i="1"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3333700"/>
            <a:ext cx="3442201" cy="238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04247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Matrix의 성질로 분류해보자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47463"/>
            <a:ext cx="3368400" cy="22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ko">
                <a:solidFill>
                  <a:srgbClr val="FFF2CC"/>
                </a:solidFill>
              </a:rPr>
              <a:t>Symmetric</a:t>
            </a:r>
            <a:endParaRPr>
              <a:solidFill>
                <a:srgbClr val="FFF2CC"/>
              </a:solidFill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ko" sz="1800">
                <a:solidFill>
                  <a:srgbClr val="F1C232"/>
                </a:solidFill>
              </a:rPr>
              <a:t>Positive definite</a:t>
            </a:r>
            <a:endParaRPr sz="1800">
              <a:solidFill>
                <a:srgbClr val="F1C232"/>
              </a:solidFill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○"/>
            </a:pPr>
            <a:r>
              <a:rPr lang="ko" sz="1800">
                <a:solidFill>
                  <a:srgbClr val="FFF2CC"/>
                </a:solidFill>
              </a:rPr>
              <a:t>Negative definite</a:t>
            </a:r>
            <a:endParaRPr sz="1800">
              <a:solidFill>
                <a:srgbClr val="FFF2CC"/>
              </a:solidFill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○"/>
            </a:pPr>
            <a:r>
              <a:rPr lang="ko" sz="1800">
                <a:solidFill>
                  <a:srgbClr val="FFF2CC"/>
                </a:solidFill>
              </a:rPr>
              <a:t>Indefinite</a:t>
            </a:r>
            <a:endParaRPr sz="1800">
              <a:solidFill>
                <a:srgbClr val="FFF2C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ko">
                <a:solidFill>
                  <a:srgbClr val="FFF2CC"/>
                </a:solidFill>
              </a:rPr>
              <a:t>Non-symmetric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676400" y="1190400"/>
            <a:ext cx="3708900" cy="20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ko" sz="1800">
                <a:solidFill>
                  <a:srgbClr val="FFF2CC"/>
                </a:solidFill>
              </a:rPr>
              <a:t>Hermitian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endParaRPr baseline="30000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Char char="○"/>
            </a:pPr>
            <a:r>
              <a:rPr lang="ko" sz="1800">
                <a:solidFill>
                  <a:srgbClr val="F1C232"/>
                </a:solidFill>
              </a:rPr>
              <a:t>P</a:t>
            </a:r>
            <a:r>
              <a:rPr lang="ko" sz="1800">
                <a:solidFill>
                  <a:srgbClr val="F1C232"/>
                </a:solidFill>
              </a:rPr>
              <a:t>ositive definite</a:t>
            </a:r>
            <a:br>
              <a:rPr lang="ko" sz="1800">
                <a:solidFill>
                  <a:srgbClr val="F1C232"/>
                </a:solidFill>
              </a:rPr>
            </a:br>
            <a:endParaRPr sz="1800">
              <a:solidFill>
                <a:srgbClr val="F1C23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○"/>
            </a:pPr>
            <a:r>
              <a:rPr lang="ko" sz="1800">
                <a:solidFill>
                  <a:srgbClr val="FFF2CC"/>
                </a:solidFill>
              </a:rPr>
              <a:t>...</a:t>
            </a:r>
            <a:endParaRPr sz="1800">
              <a:solidFill>
                <a:srgbClr val="FFF2C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Char char="●"/>
            </a:pPr>
            <a:r>
              <a:rPr lang="ko" sz="1800">
                <a:solidFill>
                  <a:srgbClr val="FFF2CC"/>
                </a:solidFill>
              </a:rPr>
              <a:t>Non-Hermitian</a:t>
            </a:r>
            <a:endParaRPr sz="1800">
              <a:solidFill>
                <a:srgbClr val="FFF2CC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9800" y="1250225"/>
            <a:ext cx="742400" cy="3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9050" y="2136600"/>
            <a:ext cx="997102" cy="3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135663" y="3191663"/>
            <a:ext cx="33684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</a:rPr>
              <a:t>Cholesky decomposition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6038" y="3614588"/>
            <a:ext cx="1721811" cy="32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880" y="3614580"/>
            <a:ext cx="1642164" cy="3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917863" y="5186600"/>
            <a:ext cx="35862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</a:rPr>
              <a:t>LU decomposition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993375" y="352250"/>
            <a:ext cx="30000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양자역학, 동역학, ...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278000" y="3788900"/>
            <a:ext cx="2872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</a:rPr>
              <a:t>Diagonal pivoting method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715773" y="1929892"/>
            <a:ext cx="568974" cy="1527312"/>
          </a:xfrm>
          <a:custGeom>
            <a:rect b="b" l="l" r="r" t="t"/>
            <a:pathLst>
              <a:path extrusionOk="0" h="77499" w="30321">
                <a:moveTo>
                  <a:pt x="21815" y="0"/>
                </a:moveTo>
                <a:cubicBezTo>
                  <a:pt x="16183" y="4505"/>
                  <a:pt x="10075" y="8721"/>
                  <a:pt x="5748" y="14491"/>
                </a:cubicBezTo>
                <a:cubicBezTo>
                  <a:pt x="1312" y="20406"/>
                  <a:pt x="1829" y="28852"/>
                  <a:pt x="1337" y="36229"/>
                </a:cubicBezTo>
                <a:cubicBezTo>
                  <a:pt x="841" y="43669"/>
                  <a:pt x="-1474" y="51827"/>
                  <a:pt x="1652" y="58597"/>
                </a:cubicBezTo>
                <a:cubicBezTo>
                  <a:pt x="6450" y="68989"/>
                  <a:pt x="18875" y="77499"/>
                  <a:pt x="30321" y="77499"/>
                </a:cubicBezTo>
              </a:path>
            </a:pathLst>
          </a:cu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3" name="Google Shape;73;p14"/>
          <p:cNvSpPr/>
          <p:nvPr/>
        </p:nvSpPr>
        <p:spPr>
          <a:xfrm>
            <a:off x="3489050" y="1917000"/>
            <a:ext cx="1795725" cy="1634809"/>
          </a:xfrm>
          <a:custGeom>
            <a:rect b="b" l="l" r="r" t="t"/>
            <a:pathLst>
              <a:path extrusionOk="0" h="80020" w="71829">
                <a:moveTo>
                  <a:pt x="0" y="0"/>
                </a:moveTo>
                <a:cubicBezTo>
                  <a:pt x="7076" y="10619"/>
                  <a:pt x="18165" y="18402"/>
                  <a:pt x="24258" y="29614"/>
                </a:cubicBezTo>
                <a:cubicBezTo>
                  <a:pt x="31173" y="42338"/>
                  <a:pt x="30333" y="58785"/>
                  <a:pt x="38750" y="70569"/>
                </a:cubicBezTo>
                <a:cubicBezTo>
                  <a:pt x="45415" y="79901"/>
                  <a:pt x="60361" y="80020"/>
                  <a:pt x="71829" y="80020"/>
                </a:cubicBezTo>
              </a:path>
            </a:pathLst>
          </a:cu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921825" y="3716238"/>
            <a:ext cx="1560300" cy="431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물리적 현상</a:t>
            </a:r>
            <a:endParaRPr>
              <a:solidFill>
                <a:srgbClr val="FFF2CC"/>
              </a:solidFill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2039875" y="1460200"/>
            <a:ext cx="2811725" cy="2425800"/>
            <a:chOff x="2039875" y="1460200"/>
            <a:chExt cx="2811725" cy="2425800"/>
          </a:xfrm>
        </p:grpSpPr>
        <p:sp>
          <p:nvSpPr>
            <p:cNvPr id="76" name="Google Shape;76;p14"/>
            <p:cNvSpPr/>
            <p:nvPr/>
          </p:nvSpPr>
          <p:spPr>
            <a:xfrm>
              <a:off x="3055875" y="1483825"/>
              <a:ext cx="1795725" cy="2402175"/>
            </a:xfrm>
            <a:custGeom>
              <a:rect b="b" l="l" r="r" t="t"/>
              <a:pathLst>
                <a:path extrusionOk="0" h="96087" w="71829">
                  <a:moveTo>
                    <a:pt x="71829" y="0"/>
                  </a:moveTo>
                  <a:cubicBezTo>
                    <a:pt x="64516" y="12540"/>
                    <a:pt x="54780" y="23797"/>
                    <a:pt x="49146" y="37175"/>
                  </a:cubicBezTo>
                  <a:cubicBezTo>
                    <a:pt x="45111" y="46757"/>
                    <a:pt x="41192" y="56392"/>
                    <a:pt x="36860" y="65843"/>
                  </a:cubicBezTo>
                  <a:cubicBezTo>
                    <a:pt x="34130" y="71799"/>
                    <a:pt x="33674" y="78973"/>
                    <a:pt x="29614" y="84116"/>
                  </a:cubicBezTo>
                  <a:cubicBezTo>
                    <a:pt x="23016" y="92473"/>
                    <a:pt x="10647" y="96087"/>
                    <a:pt x="0" y="96087"/>
                  </a:cubicBezTo>
                </a:path>
              </a:pathLst>
            </a:custGeom>
            <a:noFill/>
            <a:ln cap="flat" cmpd="sng" w="19050">
              <a:solidFill>
                <a:srgbClr val="B6D7A8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2039875" y="1460200"/>
              <a:ext cx="1548850" cy="2323425"/>
            </a:xfrm>
            <a:custGeom>
              <a:rect b="b" l="l" r="r" t="t"/>
              <a:pathLst>
                <a:path extrusionOk="0" h="92937" w="61954">
                  <a:moveTo>
                    <a:pt x="0" y="0"/>
                  </a:moveTo>
                  <a:cubicBezTo>
                    <a:pt x="17767" y="0"/>
                    <a:pt x="39622" y="2508"/>
                    <a:pt x="50721" y="16382"/>
                  </a:cubicBezTo>
                  <a:cubicBezTo>
                    <a:pt x="62383" y="30959"/>
                    <a:pt x="64810" y="54225"/>
                    <a:pt x="58597" y="71829"/>
                  </a:cubicBezTo>
                  <a:cubicBezTo>
                    <a:pt x="57127" y="75994"/>
                    <a:pt x="57151" y="80897"/>
                    <a:pt x="54502" y="84431"/>
                  </a:cubicBezTo>
                  <a:cubicBezTo>
                    <a:pt x="51717" y="88145"/>
                    <a:pt x="47339" y="90364"/>
                    <a:pt x="43475" y="92937"/>
                  </a:cubicBezTo>
                </a:path>
              </a:pathLst>
            </a:custGeom>
            <a:noFill/>
            <a:ln cap="flat" cmpd="sng" w="19050">
              <a:solidFill>
                <a:srgbClr val="B6D7A8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grpSp>
        <p:nvGrpSpPr>
          <p:cNvPr id="78" name="Google Shape;78;p14"/>
          <p:cNvGrpSpPr/>
          <p:nvPr/>
        </p:nvGrpSpPr>
        <p:grpSpPr>
          <a:xfrm>
            <a:off x="167325" y="4370075"/>
            <a:ext cx="2069425" cy="798125"/>
            <a:chOff x="167325" y="4370075"/>
            <a:chExt cx="2069425" cy="798125"/>
          </a:xfrm>
        </p:grpSpPr>
        <p:pic>
          <p:nvPicPr>
            <p:cNvPr id="79" name="Google Shape;79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67326" y="4370075"/>
              <a:ext cx="2069424" cy="3480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67325" y="4820104"/>
              <a:ext cx="2008221" cy="3480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1858425" y="4331125"/>
            <a:ext cx="3489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block symmetric diagonal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1737350" y="4782325"/>
            <a:ext cx="3663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block Hermitian diagonal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5284750" y="3999661"/>
            <a:ext cx="5691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or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3414" y="4353596"/>
            <a:ext cx="2069424" cy="348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4025" y="4770100"/>
            <a:ext cx="2008221" cy="34809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7612874" y="4470546"/>
            <a:ext cx="1452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tridiagonal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544200" y="795725"/>
            <a:ext cx="29034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3C47D"/>
                </a:solidFill>
              </a:rPr>
              <a:t>Real matrix</a:t>
            </a:r>
            <a:endParaRPr sz="1800">
              <a:solidFill>
                <a:srgbClr val="93C47D"/>
              </a:solidFill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5178138" y="828675"/>
            <a:ext cx="3000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3C47D"/>
                </a:solidFill>
              </a:rPr>
              <a:t>Complex matrix</a:t>
            </a:r>
            <a:endParaRPr sz="1800">
              <a:solidFill>
                <a:srgbClr val="93C47D"/>
              </a:solidFill>
            </a:endParaRPr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5526050" y="3989221"/>
            <a:ext cx="26430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</a:rPr>
              <a:t>LDL decomposition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331663" y="5186600"/>
            <a:ext cx="35862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</a:rPr>
              <a:t>Gauss elimination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2399250" y="469725"/>
            <a:ext cx="30000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3C47D"/>
                </a:solidFill>
              </a:rPr>
              <a:t>Complex symmetric</a:t>
            </a:r>
            <a:r>
              <a:rPr lang="ko" sz="1800">
                <a:solidFill>
                  <a:srgbClr val="93C47D"/>
                </a:solidFill>
              </a:rPr>
              <a:t> matrix</a:t>
            </a:r>
            <a:endParaRPr sz="1800">
              <a:solidFill>
                <a:srgbClr val="93C47D"/>
              </a:solidFill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1525650" y="1279675"/>
            <a:ext cx="46338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1C232"/>
                </a:solidFill>
              </a:rPr>
              <a:t>boundary integral equations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462988" y="3072875"/>
            <a:ext cx="2872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</a:rPr>
              <a:t>Diagonal pivoting method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839" y="3764400"/>
            <a:ext cx="2069424" cy="3480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051188" y="3708663"/>
            <a:ext cx="3489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block symmetric diagonal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525" y="4399529"/>
            <a:ext cx="2008221" cy="34809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2916850" y="4399525"/>
            <a:ext cx="36633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block Hermitian diagonal</a:t>
            </a:r>
            <a:endParaRPr>
              <a:solidFill>
                <a:srgbClr val="FFF2CC"/>
              </a:solidFill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1218350" y="4623727"/>
            <a:ext cx="4936200" cy="0"/>
          </a:xfrm>
          <a:prstGeom prst="straightConnector1">
            <a:avLst/>
          </a:prstGeom>
          <a:noFill/>
          <a:ln cap="flat" cmpd="sng" w="38100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8763" y="1064649"/>
            <a:ext cx="2008225" cy="20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1336688" y="1931675"/>
            <a:ext cx="2872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non-Hermitian matrix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002150" y="1931675"/>
            <a:ext cx="21072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definiteness?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4739" y="2492225"/>
            <a:ext cx="995615" cy="3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 rot="-5399229">
            <a:off x="7038425" y="3511175"/>
            <a:ext cx="1336800" cy="3111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-5398181">
            <a:off x="6366300" y="3706850"/>
            <a:ext cx="1701000" cy="2952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 rot="-5398927">
            <a:off x="7722700" y="3338775"/>
            <a:ext cx="960900" cy="307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rot="-5398446">
            <a:off x="6099225" y="3892625"/>
            <a:ext cx="1326900" cy="2898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900" y="2985500"/>
            <a:ext cx="2005400" cy="17473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6"/>
          <p:cNvGrpSpPr/>
          <p:nvPr/>
        </p:nvGrpSpPr>
        <p:grpSpPr>
          <a:xfrm>
            <a:off x="2994149" y="1382533"/>
            <a:ext cx="2127975" cy="1532717"/>
            <a:chOff x="2994149" y="1382533"/>
            <a:chExt cx="2127975" cy="1532717"/>
          </a:xfrm>
        </p:grpSpPr>
        <p:sp>
          <p:nvSpPr>
            <p:cNvPr id="119" name="Google Shape;119;p16"/>
            <p:cNvSpPr/>
            <p:nvPr/>
          </p:nvSpPr>
          <p:spPr>
            <a:xfrm rot="2084883">
              <a:off x="2836792" y="2057142"/>
              <a:ext cx="2383814" cy="193816"/>
            </a:xfrm>
            <a:prstGeom prst="roundRect">
              <a:avLst>
                <a:gd fmla="val 16667" name="adj"/>
              </a:avLst>
            </a:prstGeom>
            <a:solidFill>
              <a:srgbClr val="274E1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 rot="2085059">
              <a:off x="3310996" y="1914725"/>
              <a:ext cx="1927858" cy="193816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 rot="2084874">
              <a:off x="2921491" y="2215942"/>
              <a:ext cx="1834318" cy="193816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rot="2085003">
              <a:off x="3807575" y="1755942"/>
              <a:ext cx="1326848" cy="193816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00" y="1416188"/>
            <a:ext cx="1931151" cy="14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274125" y="262897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Matrix의 모양로 분류해보자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71775" y="923450"/>
            <a:ext cx="2163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3C47D"/>
                </a:solidFill>
              </a:rPr>
              <a:t>Full matrix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2958525" y="923438"/>
            <a:ext cx="2163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3C47D"/>
                </a:solidFill>
              </a:rPr>
              <a:t>Band </a:t>
            </a:r>
            <a:r>
              <a:rPr lang="ko">
                <a:solidFill>
                  <a:srgbClr val="93C47D"/>
                </a:solidFill>
              </a:rPr>
              <a:t>matrix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 rot="1430">
            <a:off x="6379174" y="2097250"/>
            <a:ext cx="2163600" cy="1938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 rot="1730">
            <a:off x="6748525" y="1773125"/>
            <a:ext cx="1788900" cy="193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 rot="1687">
            <a:off x="6380566" y="2385923"/>
            <a:ext cx="1834200" cy="1938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 rot="1626">
            <a:off x="7268650" y="1449150"/>
            <a:ext cx="1268700" cy="193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6382788" y="946321"/>
            <a:ext cx="21636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1C232"/>
                </a:solidFill>
              </a:rPr>
              <a:t>저장용량 아끼기!</a:t>
            </a:r>
            <a:endParaRPr>
              <a:solidFill>
                <a:srgbClr val="F1C232"/>
              </a:solidFill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>
            <a:off x="5182400" y="940600"/>
            <a:ext cx="319100" cy="1622425"/>
            <a:chOff x="5182400" y="940600"/>
            <a:chExt cx="319100" cy="1622425"/>
          </a:xfrm>
        </p:grpSpPr>
        <p:sp>
          <p:nvSpPr>
            <p:cNvPr id="133" name="Google Shape;133;p16"/>
            <p:cNvSpPr/>
            <p:nvPr/>
          </p:nvSpPr>
          <p:spPr>
            <a:xfrm>
              <a:off x="5182400" y="2240125"/>
              <a:ext cx="74875" cy="322900"/>
            </a:xfrm>
            <a:custGeom>
              <a:rect b="b" l="l" r="r" t="t"/>
              <a:pathLst>
                <a:path extrusionOk="0" h="12916" w="2995">
                  <a:moveTo>
                    <a:pt x="1575" y="0"/>
                  </a:moveTo>
                  <a:cubicBezTo>
                    <a:pt x="3981" y="3609"/>
                    <a:pt x="3067" y="9849"/>
                    <a:pt x="0" y="12916"/>
                  </a:cubicBezTo>
                </a:path>
              </a:pathLst>
            </a:cu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4" name="Google Shape;134;p16"/>
            <p:cNvSpPr/>
            <p:nvPr/>
          </p:nvSpPr>
          <p:spPr>
            <a:xfrm>
              <a:off x="5261150" y="940600"/>
              <a:ext cx="240350" cy="1472800"/>
            </a:xfrm>
            <a:custGeom>
              <a:rect b="b" l="l" r="r" t="t"/>
              <a:pathLst>
                <a:path extrusionOk="0" h="58912" w="9614">
                  <a:moveTo>
                    <a:pt x="0" y="58912"/>
                  </a:moveTo>
                  <a:cubicBezTo>
                    <a:pt x="3045" y="58912"/>
                    <a:pt x="4678" y="54873"/>
                    <a:pt x="6301" y="52296"/>
                  </a:cubicBezTo>
                  <a:cubicBezTo>
                    <a:pt x="15590" y="37544"/>
                    <a:pt x="1758" y="16912"/>
                    <a:pt x="5986" y="0"/>
                  </a:cubicBezTo>
                </a:path>
              </a:pathLst>
            </a:cu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4844350" y="377925"/>
            <a:ext cx="2768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upper bandwidth = 2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4654700" y="2893825"/>
            <a:ext cx="189025" cy="346550"/>
          </a:xfrm>
          <a:custGeom>
            <a:rect b="b" l="l" r="r" t="t"/>
            <a:pathLst>
              <a:path extrusionOk="0" h="13862" w="7561">
                <a:moveTo>
                  <a:pt x="0" y="0"/>
                </a:moveTo>
                <a:cubicBezTo>
                  <a:pt x="1277" y="5106"/>
                  <a:pt x="5897" y="8869"/>
                  <a:pt x="7561" y="13862"/>
                </a:cubicBezTo>
              </a:path>
            </a:pathLst>
          </a:custGeom>
          <a:noFill/>
          <a:ln cap="flat" cmpd="sng" w="9525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688500" y="3244925"/>
            <a:ext cx="2768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lower</a:t>
            </a:r>
            <a:r>
              <a:rPr lang="ko">
                <a:solidFill>
                  <a:srgbClr val="FFF2CC"/>
                </a:solidFill>
              </a:rPr>
              <a:t> bandwidth = 1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588000" y="3881225"/>
            <a:ext cx="4475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upper bandwidth = </a:t>
            </a:r>
            <a:r>
              <a:rPr lang="ko">
                <a:solidFill>
                  <a:srgbClr val="FFF2CC"/>
                </a:solidFill>
              </a:rPr>
              <a:t>lower bandwidth = 1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895125" y="4395923"/>
            <a:ext cx="22620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3C47D"/>
                </a:solidFill>
              </a:rPr>
              <a:t>tridiagonal matrix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2790625" y="4411675"/>
            <a:ext cx="13404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1D FDM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3634" y="1358732"/>
            <a:ext cx="2261914" cy="125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4150" y="1369337"/>
            <a:ext cx="2163600" cy="151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311700" y="18732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특별한 Matrix</a:t>
            </a:r>
            <a:endParaRPr/>
          </a:p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038" y="1428298"/>
            <a:ext cx="2958875" cy="193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5591926" y="886525"/>
            <a:ext cx="2375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3C47D"/>
                </a:solidFill>
              </a:rPr>
              <a:t>Circulant matrix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1341676" y="757850"/>
            <a:ext cx="2375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3C47D"/>
                </a:solidFill>
              </a:rPr>
              <a:t>Toeplitz matrix</a:t>
            </a:r>
            <a:endParaRPr>
              <a:solidFill>
                <a:srgbClr val="93C47D"/>
              </a:solidFill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450" y="1299623"/>
            <a:ext cx="3223551" cy="2066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259163" y="3622438"/>
            <a:ext cx="2768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digital image processing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2856088" y="3622438"/>
            <a:ext cx="2768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signal processing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311688" y="4189600"/>
            <a:ext cx="35619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Levinson-Durbin recursion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3417663" y="4189600"/>
            <a:ext cx="8784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~</a:t>
            </a:r>
            <a:r>
              <a:rPr i="1" lang="ko">
                <a:solidFill>
                  <a:srgbClr val="FFF2CC"/>
                </a:solidFill>
              </a:rPr>
              <a:t>n</a:t>
            </a:r>
            <a:r>
              <a:rPr baseline="30000" lang="ko">
                <a:solidFill>
                  <a:srgbClr val="FFF2CC"/>
                </a:solidFill>
              </a:rPr>
              <a:t>2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4780425" y="4077825"/>
            <a:ext cx="39981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circular convolution theorem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851300" y="4481250"/>
            <a:ext cx="36921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discrete Fourier transform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5197822" y="3605675"/>
            <a:ext cx="21930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cryptography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7390824" y="3553300"/>
            <a:ext cx="10530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… 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435673" y="4918650"/>
            <a:ext cx="30339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fast</a:t>
            </a:r>
            <a:r>
              <a:rPr lang="ko">
                <a:solidFill>
                  <a:srgbClr val="FFF2CC"/>
                </a:solidFill>
              </a:rPr>
              <a:t> Fourier transform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6994825" y="4918650"/>
            <a:ext cx="14490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~</a:t>
            </a:r>
            <a:r>
              <a:rPr i="1" lang="ko">
                <a:solidFill>
                  <a:srgbClr val="FFF2CC"/>
                </a:solidFill>
              </a:rPr>
              <a:t>n </a:t>
            </a:r>
            <a:r>
              <a:rPr lang="ko">
                <a:solidFill>
                  <a:srgbClr val="FFF2CC"/>
                </a:solidFill>
              </a:rPr>
              <a:t>log(</a:t>
            </a:r>
            <a:r>
              <a:rPr i="1" lang="ko">
                <a:solidFill>
                  <a:srgbClr val="FFF2CC"/>
                </a:solidFill>
              </a:rPr>
              <a:t>n</a:t>
            </a:r>
            <a:r>
              <a:rPr lang="ko">
                <a:solidFill>
                  <a:srgbClr val="FFF2CC"/>
                </a:solidFill>
              </a:rPr>
              <a:t>)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465300" y="4712150"/>
            <a:ext cx="23229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Bareiss algorithm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2674938" y="4712150"/>
            <a:ext cx="8784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2CC"/>
                </a:solidFill>
              </a:rPr>
              <a:t>~</a:t>
            </a:r>
            <a:r>
              <a:rPr i="1" lang="ko">
                <a:solidFill>
                  <a:srgbClr val="FFF2CC"/>
                </a:solidFill>
              </a:rPr>
              <a:t>n</a:t>
            </a:r>
            <a:r>
              <a:rPr baseline="30000" lang="ko">
                <a:solidFill>
                  <a:srgbClr val="FFF2CC"/>
                </a:solidFill>
              </a:rPr>
              <a:t>2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1" name="Google Shape;171;p18"/>
          <p:cNvSpPr txBox="1"/>
          <p:nvPr>
            <p:ph type="title"/>
          </p:nvPr>
        </p:nvSpPr>
        <p:spPr>
          <a:xfrm>
            <a:off x="311700" y="18732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Iterative Methods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3860550" y="923225"/>
            <a:ext cx="14229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3C47D"/>
                </a:solidFill>
              </a:rPr>
              <a:t>Jacobi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3291000" y="1666338"/>
            <a:ext cx="25620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3C47D"/>
                </a:solidFill>
              </a:rPr>
              <a:t>Gauss-Seidel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2404500" y="2326250"/>
            <a:ext cx="43350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3C47D"/>
                </a:solidFill>
              </a:rPr>
              <a:t>Successive over-relaxation (SOR)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2404500" y="2989700"/>
            <a:ext cx="43350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3C47D"/>
                </a:solidFill>
              </a:rPr>
              <a:t>Conjugate Gradient (CG)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2719050" y="3650500"/>
            <a:ext cx="2246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3C47D"/>
                </a:solidFill>
              </a:rPr>
              <a:t>BiCG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4178850" y="3650500"/>
            <a:ext cx="2246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3C47D"/>
                </a:solidFill>
              </a:rPr>
              <a:t>BiCG-Stab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1851150" y="4324725"/>
            <a:ext cx="5441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3C47D"/>
                </a:solidFill>
              </a:rPr>
              <a:t>generalized minimal residual method (GMRES)</a:t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700" y="609200"/>
            <a:ext cx="3974601" cy="401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