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2613d18d_0_18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2613d18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2613d18d_0_19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2613d18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c2613d18d_0_23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c2613d18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2613d18d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2613d18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2613d18d_0_6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2613d18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2613d18d_0_8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2613d18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2613d18d_0_10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2613d18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2613d18d_0_11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2613d18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c2613d18d_0_13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c2613d18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2613d18d_0_1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2613d1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c2613d18d_0_16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c2613d18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Relationship Id="rId4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Relationship Id="rId4" Type="http://schemas.openxmlformats.org/officeDocument/2006/relationships/image" Target="../media/image1.gif"/><Relationship Id="rId5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Eigenvalues and Eigenvectors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Vector Spaces</a:t>
            </a:r>
            <a:endParaRPr sz="2600">
              <a:solidFill>
                <a:srgbClr val="B6D7A8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1261200" y="545811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1" name="Google Shape;171;p22"/>
          <p:cNvGrpSpPr/>
          <p:nvPr/>
        </p:nvGrpSpPr>
        <p:grpSpPr>
          <a:xfrm>
            <a:off x="1674275" y="1095923"/>
            <a:ext cx="5707973" cy="1203682"/>
            <a:chOff x="1674275" y="1248323"/>
            <a:chExt cx="5707973" cy="1203682"/>
          </a:xfrm>
        </p:grpSpPr>
        <p:grpSp>
          <p:nvGrpSpPr>
            <p:cNvPr id="172" name="Google Shape;172;p22"/>
            <p:cNvGrpSpPr/>
            <p:nvPr/>
          </p:nvGrpSpPr>
          <p:grpSpPr>
            <a:xfrm>
              <a:off x="1674275" y="1248323"/>
              <a:ext cx="5707973" cy="1203682"/>
              <a:chOff x="1674275" y="1248323"/>
              <a:chExt cx="5707973" cy="1203682"/>
            </a:xfrm>
          </p:grpSpPr>
          <p:grpSp>
            <p:nvGrpSpPr>
              <p:cNvPr id="173" name="Google Shape;173;p22"/>
              <p:cNvGrpSpPr/>
              <p:nvPr/>
            </p:nvGrpSpPr>
            <p:grpSpPr>
              <a:xfrm>
                <a:off x="1674275" y="1248323"/>
                <a:ext cx="5707973" cy="1203682"/>
                <a:chOff x="2177434" y="819669"/>
                <a:chExt cx="4242900" cy="528000"/>
              </a:xfrm>
            </p:grpSpPr>
            <p:sp>
              <p:nvSpPr>
                <p:cNvPr id="174" name="Google Shape;174;p22"/>
                <p:cNvSpPr/>
                <p:nvPr/>
              </p:nvSpPr>
              <p:spPr>
                <a:xfrm>
                  <a:off x="2177434" y="819669"/>
                  <a:ext cx="4242900" cy="5280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0000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22"/>
                <p:cNvSpPr txBox="1"/>
                <p:nvPr/>
              </p:nvSpPr>
              <p:spPr>
                <a:xfrm>
                  <a:off x="2356372" y="819670"/>
                  <a:ext cx="3807000" cy="484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Let</a:t>
                  </a:r>
                  <a:r>
                    <a:rPr lang="ko" sz="1800">
                      <a:solidFill>
                        <a:srgbClr val="434343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r>
                    <a:rPr i="1" lang="ko" sz="1800">
                      <a:solidFill>
                        <a:srgbClr val="434343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= {</a:t>
                  </a:r>
                  <a:r>
                    <a:rPr b="1"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</a:t>
                  </a:r>
                  <a:r>
                    <a:rPr baseline="-25000"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,… , </a:t>
                  </a:r>
                  <a:r>
                    <a:rPr b="1"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</a:t>
                  </a:r>
                  <a:r>
                    <a:rPr baseline="-25000" i="1"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} be a basis for a vector space </a:t>
                  </a:r>
                  <a:r>
                    <a:rPr i="1"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 Then the </a:t>
                  </a:r>
                  <a:r>
                    <a:rPr lang="ko" sz="1800">
                      <a:solidFill>
                        <a:srgbClr val="DD7E6B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coordinate mapping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r>
                    <a:rPr b="1"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↦ [</a:t>
                  </a:r>
                  <a:r>
                    <a:rPr b="1"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]</a:t>
                  </a:r>
                  <a:r>
                    <a:rPr baseline="-25000" lang="ko" sz="1800">
                      <a:solidFill>
                        <a:srgbClr val="434343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 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is a </a:t>
                  </a:r>
                  <a:r>
                    <a:rPr lang="ko" sz="1800">
                      <a:solidFill>
                        <a:srgbClr val="F1C23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one-to-one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linear transformation from </a:t>
                  </a:r>
                  <a:r>
                    <a:rPr i="1"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V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r>
                    <a:rPr lang="ko" sz="1800">
                      <a:solidFill>
                        <a:srgbClr val="F1C23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onto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ℝ</a:t>
                  </a:r>
                  <a:r>
                    <a:rPr baseline="30000" i="1"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</a:t>
                  </a:r>
                  <a:endParaRPr baseline="30000" i="1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pic>
            <p:nvPicPr>
              <p:cNvPr id="176" name="Google Shape;176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6121" y="1361576"/>
                <a:ext cx="211625" cy="240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7" name="Google Shape;17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37948" y="1797750"/>
              <a:ext cx="152650" cy="173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22"/>
          <p:cNvGrpSpPr/>
          <p:nvPr/>
        </p:nvGrpSpPr>
        <p:grpSpPr>
          <a:xfrm>
            <a:off x="1967450" y="2524376"/>
            <a:ext cx="5121600" cy="612000"/>
            <a:chOff x="1967450" y="2752976"/>
            <a:chExt cx="5121600" cy="612000"/>
          </a:xfrm>
        </p:grpSpPr>
        <p:sp>
          <p:nvSpPr>
            <p:cNvPr id="179" name="Google Shape;179;p22"/>
            <p:cNvSpPr txBox="1"/>
            <p:nvPr/>
          </p:nvSpPr>
          <p:spPr>
            <a:xfrm>
              <a:off x="1967450" y="2752976"/>
              <a:ext cx="5121600" cy="6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↦ [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r>
                <a:rPr baseline="-25000" lang="ko" sz="18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isomorphism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from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onto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80" name="Google Shape;18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4098" y="3009550"/>
              <a:ext cx="152650" cy="173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349" y="3273325"/>
            <a:ext cx="4507325" cy="82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22"/>
          <p:cNvGrpSpPr/>
          <p:nvPr/>
        </p:nvGrpSpPr>
        <p:grpSpPr>
          <a:xfrm>
            <a:off x="1820563" y="4319100"/>
            <a:ext cx="5502900" cy="889800"/>
            <a:chOff x="1779625" y="4155200"/>
            <a:chExt cx="5502900" cy="889800"/>
          </a:xfrm>
        </p:grpSpPr>
        <p:sp>
          <p:nvSpPr>
            <p:cNvPr id="183" name="Google Shape;183;p22"/>
            <p:cNvSpPr txBox="1"/>
            <p:nvPr/>
          </p:nvSpPr>
          <p:spPr>
            <a:xfrm>
              <a:off x="1779625" y="4155200"/>
              <a:ext cx="5502900" cy="8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-coordinate vector of a linear combination of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,… 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the same linear combination of their coordinate vectors</a:t>
              </a:r>
              <a:endParaRPr baseline="30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84" name="Google Shape;18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1146" y="4276901"/>
              <a:ext cx="211625" cy="240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90" name="Google Shape;190;p23"/>
          <p:cNvGrpSpPr/>
          <p:nvPr/>
        </p:nvGrpSpPr>
        <p:grpSpPr>
          <a:xfrm>
            <a:off x="1668250" y="2545150"/>
            <a:ext cx="5708100" cy="1533600"/>
            <a:chOff x="1668250" y="2545150"/>
            <a:chExt cx="5708100" cy="1533600"/>
          </a:xfrm>
        </p:grpSpPr>
        <p:sp>
          <p:nvSpPr>
            <p:cNvPr id="191" name="Google Shape;191;p23"/>
            <p:cNvSpPr/>
            <p:nvPr/>
          </p:nvSpPr>
          <p:spPr>
            <a:xfrm>
              <a:off x="1668250" y="2545150"/>
              <a:ext cx="5708100" cy="15336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2" name="Google Shape;19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0175" y="2660825"/>
              <a:ext cx="1024250" cy="1302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23"/>
          <p:cNvGrpSpPr/>
          <p:nvPr/>
        </p:nvGrpSpPr>
        <p:grpSpPr>
          <a:xfrm>
            <a:off x="1668395" y="539878"/>
            <a:ext cx="5707973" cy="1870562"/>
            <a:chOff x="1668395" y="692278"/>
            <a:chExt cx="5707973" cy="1870562"/>
          </a:xfrm>
        </p:grpSpPr>
        <p:grpSp>
          <p:nvGrpSpPr>
            <p:cNvPr id="194" name="Google Shape;194;p23"/>
            <p:cNvGrpSpPr/>
            <p:nvPr/>
          </p:nvGrpSpPr>
          <p:grpSpPr>
            <a:xfrm>
              <a:off x="1668395" y="692278"/>
              <a:ext cx="5707973" cy="1870562"/>
              <a:chOff x="2177432" y="819671"/>
              <a:chExt cx="4242900" cy="378902"/>
            </a:xfrm>
          </p:grpSpPr>
          <p:sp>
            <p:nvSpPr>
              <p:cNvPr id="195" name="Google Shape;195;p23"/>
              <p:cNvSpPr/>
              <p:nvPr/>
            </p:nvSpPr>
            <p:spPr>
              <a:xfrm>
                <a:off x="2177432" y="819673"/>
                <a:ext cx="4242900" cy="378900"/>
              </a:xfrm>
              <a:prstGeom prst="rect">
                <a:avLst/>
              </a:prstGeom>
              <a:solidFill>
                <a:srgbClr val="434343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 txBox="1"/>
              <p:nvPr/>
            </p:nvSpPr>
            <p:spPr>
              <a:xfrm>
                <a:off x="2356380" y="819671"/>
                <a:ext cx="3807000" cy="37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Let </a:t>
                </a:r>
                <a:r>
                  <a:rPr i="1" lang="ko" sz="1800">
                    <a:solidFill>
                      <a:srgbClr val="43434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be the standard basis of the space 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ℙ</a:t>
                </a:r>
                <a:r>
                  <a:rPr baseline="-25000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of polynomials; that is, let </a:t>
                </a:r>
                <a:r>
                  <a:rPr i="1" lang="ko" sz="1800">
                    <a:solidFill>
                      <a:srgbClr val="43434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{1,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baseline="30000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2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baseline="30000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}.</a:t>
                </a:r>
                <a:endParaRPr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 typical element </a:t>
                </a:r>
                <a:r>
                  <a:rPr b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of ℙ</a:t>
                </a:r>
                <a:r>
                  <a:rPr baseline="-25000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has the form</a:t>
                </a:r>
                <a:endParaRPr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 =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aseline="-25000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+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aseline="-25000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+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aseline="-25000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baseline="30000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2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+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aseline="-25000"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baseline="30000"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aseline="30000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197" name="Google Shape;19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31971" y="816951"/>
              <a:ext cx="211625" cy="2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64496" y="1215226"/>
              <a:ext cx="211625" cy="240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23"/>
          <p:cNvGrpSpPr/>
          <p:nvPr/>
        </p:nvGrpSpPr>
        <p:grpSpPr>
          <a:xfrm>
            <a:off x="1668250" y="4213450"/>
            <a:ext cx="5708100" cy="688200"/>
            <a:chOff x="1668250" y="4213450"/>
            <a:chExt cx="5708100" cy="688200"/>
          </a:xfrm>
        </p:grpSpPr>
        <p:sp>
          <p:nvSpPr>
            <p:cNvPr id="200" name="Google Shape;200;p23"/>
            <p:cNvSpPr/>
            <p:nvPr/>
          </p:nvSpPr>
          <p:spPr>
            <a:xfrm>
              <a:off x="1668250" y="4213450"/>
              <a:ext cx="5708100" cy="6882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1" name="Google Shape;20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46725" y="4348225"/>
              <a:ext cx="836950" cy="343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23"/>
            <p:cNvSpPr txBox="1"/>
            <p:nvPr/>
          </p:nvSpPr>
          <p:spPr>
            <a:xfrm>
              <a:off x="3114350" y="4289575"/>
              <a:ext cx="3383700" cy="6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aseline="-25000" lang="ko" sz="18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isomorphism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from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ℙ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onto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space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space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528888" y="1821575"/>
            <a:ext cx="579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108188" y="1821575"/>
            <a:ext cx="579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35813" y="1821575"/>
            <a:ext cx="579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solidFill>
                <a:srgbClr val="FFF2CC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43638" y="1859975"/>
            <a:ext cx="705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⋯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188100" y="2803400"/>
            <a:ext cx="276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of vector spaces!!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 rot="10800000">
            <a:off x="854850" y="2024575"/>
            <a:ext cx="7434300" cy="3395100"/>
          </a:xfrm>
          <a:prstGeom prst="round2SameRect">
            <a:avLst>
              <a:gd fmla="val 8773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854815" y="521875"/>
            <a:ext cx="7434357" cy="1402828"/>
            <a:chOff x="1701025" y="819673"/>
            <a:chExt cx="5790900" cy="610801"/>
          </a:xfrm>
        </p:grpSpPr>
        <p:sp>
          <p:nvSpPr>
            <p:cNvPr id="72" name="Google Shape;72;p15"/>
            <p:cNvSpPr/>
            <p:nvPr/>
          </p:nvSpPr>
          <p:spPr>
            <a:xfrm>
              <a:off x="1701025" y="819674"/>
              <a:ext cx="5790900" cy="610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1836334" y="819673"/>
              <a:ext cx="55203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vector space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nonempty set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objects, called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vectors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on which are defined two operations, called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addition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multiplication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by scalars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subject to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ten axioms listed below.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axioms must hold for all vectors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for all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scalars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11700" y="728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Space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028550" y="2000830"/>
            <a:ext cx="708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sum of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denoted by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028550" y="2305467"/>
            <a:ext cx="708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028550" y="2635092"/>
            <a:ext cx="708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028550" y="2951792"/>
            <a:ext cx="708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There is a zero vector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that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028550" y="3268917"/>
            <a:ext cx="708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For each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there is a vector 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that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028550" y="3598130"/>
            <a:ext cx="708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scalar multiple of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denoted by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1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028550" y="3912942"/>
            <a:ext cx="708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1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028550" y="4244455"/>
            <a:ext cx="708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028550" y="4556980"/>
            <a:ext cx="708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005125" y="4890780"/>
            <a:ext cx="708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6737350" y="4244450"/>
            <a:ext cx="1265100" cy="102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 rot="10800000">
            <a:off x="1466425" y="2220325"/>
            <a:ext cx="6211200" cy="870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11700" y="594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Space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1466437" y="1230700"/>
            <a:ext cx="6211153" cy="870220"/>
            <a:chOff x="2177440" y="819673"/>
            <a:chExt cx="4838100" cy="378900"/>
          </a:xfrm>
        </p:grpSpPr>
        <p:sp>
          <p:nvSpPr>
            <p:cNvPr id="95" name="Google Shape;95;p16"/>
            <p:cNvSpPr/>
            <p:nvPr/>
          </p:nvSpPr>
          <p:spPr>
            <a:xfrm>
              <a:off x="2177440" y="819673"/>
              <a:ext cx="4838100" cy="378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2299831" y="819673"/>
              <a:ext cx="45933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≥ 0, the set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ℙ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polynomials of degree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 most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consists of all polynomials of the form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7" name="Google Shape;97;p16"/>
          <p:cNvSpPr txBox="1"/>
          <p:nvPr/>
        </p:nvSpPr>
        <p:spPr>
          <a:xfrm>
            <a:off x="1784100" y="2329200"/>
            <a:ext cx="5575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endParaRPr baseline="30000"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072025" y="3417550"/>
            <a:ext cx="30000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ℙ</a:t>
            </a:r>
            <a:r>
              <a:rPr baseline="-25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vector space !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11700" y="6992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Subspace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7"/>
          <p:cNvSpPr/>
          <p:nvPr/>
        </p:nvSpPr>
        <p:spPr>
          <a:xfrm rot="10800000">
            <a:off x="1667738" y="2230100"/>
            <a:ext cx="5736900" cy="2241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1674287" y="1248275"/>
            <a:ext cx="5707973" cy="870224"/>
            <a:chOff x="2177432" y="819671"/>
            <a:chExt cx="4242900" cy="378902"/>
          </a:xfrm>
        </p:grpSpPr>
        <p:sp>
          <p:nvSpPr>
            <p:cNvPr id="107" name="Google Shape;107;p17"/>
            <p:cNvSpPr/>
            <p:nvPr/>
          </p:nvSpPr>
          <p:spPr>
            <a:xfrm>
              <a:off x="2177432" y="819673"/>
              <a:ext cx="4242900" cy="378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2356380" y="819671"/>
              <a:ext cx="38070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subspace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a vector space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subset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that has three properties: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9" name="Google Shape;109;p17"/>
          <p:cNvSpPr txBox="1"/>
          <p:nvPr/>
        </p:nvSpPr>
        <p:spPr>
          <a:xfrm>
            <a:off x="1900450" y="2386638"/>
            <a:ext cx="55758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The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 vector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900463" y="2692363"/>
            <a:ext cx="51705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 under vector addition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That is, for each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sum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i="1"/>
          </a:p>
        </p:txBody>
      </p:sp>
      <p:sp>
        <p:nvSpPr>
          <p:cNvPr id="111" name="Google Shape;111;p17"/>
          <p:cNvSpPr txBox="1"/>
          <p:nvPr/>
        </p:nvSpPr>
        <p:spPr>
          <a:xfrm>
            <a:off x="1900463" y="3480763"/>
            <a:ext cx="5310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 under multiplication by scalars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That is, for each u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each scalar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vector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11700" y="594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Transformation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/>
          <p:nvPr/>
        </p:nvSpPr>
        <p:spPr>
          <a:xfrm rot="10800000">
            <a:off x="1667675" y="2575775"/>
            <a:ext cx="5708400" cy="103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1674280" y="1248310"/>
            <a:ext cx="5707973" cy="1162433"/>
            <a:chOff x="2177432" y="819671"/>
            <a:chExt cx="4242900" cy="378902"/>
          </a:xfrm>
        </p:grpSpPr>
        <p:sp>
          <p:nvSpPr>
            <p:cNvPr id="120" name="Google Shape;120;p18"/>
            <p:cNvSpPr/>
            <p:nvPr/>
          </p:nvSpPr>
          <p:spPr>
            <a:xfrm>
              <a:off x="2177432" y="819673"/>
              <a:ext cx="4242900" cy="378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2356380" y="819671"/>
              <a:ext cx="38070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linear transformation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from a vector space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into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 vector space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rule that assigns to each vector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 unique vector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in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such that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2" name="Google Shape;122;p18"/>
          <p:cNvSpPr txBox="1"/>
          <p:nvPr/>
        </p:nvSpPr>
        <p:spPr>
          <a:xfrm>
            <a:off x="2052649" y="2732025"/>
            <a:ext cx="52065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052663" y="3037746"/>
            <a:ext cx="51705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11700" y="594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Dependency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1674273" y="1248327"/>
            <a:ext cx="5707973" cy="863782"/>
            <a:chOff x="2177432" y="819671"/>
            <a:chExt cx="4242900" cy="378902"/>
          </a:xfrm>
        </p:grpSpPr>
        <p:sp>
          <p:nvSpPr>
            <p:cNvPr id="131" name="Google Shape;131;p19"/>
            <p:cNvSpPr/>
            <p:nvPr/>
          </p:nvSpPr>
          <p:spPr>
            <a:xfrm>
              <a:off x="2177432" y="819673"/>
              <a:ext cx="4242900" cy="378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2356380" y="819671"/>
              <a:ext cx="38070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indexed set of vectors {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,… 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 in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said to be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linearly independent </a:t>
              </a:r>
              <a:endParaRPr i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3" name="Google Shape;133;p19"/>
          <p:cNvGrpSpPr/>
          <p:nvPr/>
        </p:nvGrpSpPr>
        <p:grpSpPr>
          <a:xfrm>
            <a:off x="1674277" y="2237136"/>
            <a:ext cx="5707973" cy="1334376"/>
            <a:chOff x="2177427" y="846524"/>
            <a:chExt cx="4242900" cy="352050"/>
          </a:xfrm>
        </p:grpSpPr>
        <p:sp>
          <p:nvSpPr>
            <p:cNvPr id="134" name="Google Shape;134;p19"/>
            <p:cNvSpPr/>
            <p:nvPr/>
          </p:nvSpPr>
          <p:spPr>
            <a:xfrm rot="10800000">
              <a:off x="2177427" y="848475"/>
              <a:ext cx="4242900" cy="3501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2395397" y="846524"/>
              <a:ext cx="38070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the vector equation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⋯ +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</a:t>
              </a:r>
              <a:r>
                <a:rPr baseline="-25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has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only the trivial solution</a:t>
              </a:r>
              <a:endParaRPr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11700" y="6705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</a:t>
            </a:r>
            <a:endParaRPr baseline="30000" i="1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/>
          <p:nvPr/>
        </p:nvSpPr>
        <p:spPr>
          <a:xfrm rot="10800000">
            <a:off x="1667675" y="2271025"/>
            <a:ext cx="5708400" cy="1561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20"/>
          <p:cNvGrpSpPr/>
          <p:nvPr/>
        </p:nvGrpSpPr>
        <p:grpSpPr>
          <a:xfrm>
            <a:off x="1674273" y="1248327"/>
            <a:ext cx="5707973" cy="863782"/>
            <a:chOff x="1674273" y="1248327"/>
            <a:chExt cx="5707973" cy="863782"/>
          </a:xfrm>
        </p:grpSpPr>
        <p:grpSp>
          <p:nvGrpSpPr>
            <p:cNvPr id="144" name="Google Shape;144;p20"/>
            <p:cNvGrpSpPr/>
            <p:nvPr/>
          </p:nvGrpSpPr>
          <p:grpSpPr>
            <a:xfrm>
              <a:off x="1674273" y="1248327"/>
              <a:ext cx="5707973" cy="863782"/>
              <a:chOff x="2177432" y="819671"/>
              <a:chExt cx="4242900" cy="378902"/>
            </a:xfrm>
          </p:grpSpPr>
          <p:sp>
            <p:nvSpPr>
              <p:cNvPr id="145" name="Google Shape;145;p20"/>
              <p:cNvSpPr/>
              <p:nvPr/>
            </p:nvSpPr>
            <p:spPr>
              <a:xfrm>
                <a:off x="2177432" y="819673"/>
                <a:ext cx="4242900" cy="3789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434343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0"/>
              <p:cNvSpPr txBox="1"/>
              <p:nvPr/>
            </p:nvSpPr>
            <p:spPr>
              <a:xfrm>
                <a:off x="2356380" y="819671"/>
                <a:ext cx="3807000" cy="37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Let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be a subspace of a vector space V. An indexed set of vectors </a:t>
                </a:r>
                <a:r>
                  <a:rPr lang="ko" sz="1800">
                    <a:solidFill>
                      <a:srgbClr val="43434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{</a:t>
                </a:r>
                <a:r>
                  <a:rPr b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baseline="-25000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,… , </a:t>
                </a:r>
                <a:r>
                  <a:rPr b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baseline="-25000"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} in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a </a:t>
                </a:r>
                <a:r>
                  <a:rPr lang="ko" sz="18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basis 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for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if</a:t>
                </a:r>
                <a:endParaRPr i="1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147" name="Google Shape;14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68596" y="1683526"/>
              <a:ext cx="211625" cy="240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20"/>
          <p:cNvGrpSpPr/>
          <p:nvPr/>
        </p:nvGrpSpPr>
        <p:grpSpPr>
          <a:xfrm>
            <a:off x="1936637" y="2420743"/>
            <a:ext cx="5206500" cy="474932"/>
            <a:chOff x="1936637" y="2344543"/>
            <a:chExt cx="5206500" cy="474932"/>
          </a:xfrm>
        </p:grpSpPr>
        <p:sp>
          <p:nvSpPr>
            <p:cNvPr id="149" name="Google Shape;149;p20"/>
            <p:cNvSpPr txBox="1"/>
            <p:nvPr/>
          </p:nvSpPr>
          <p:spPr>
            <a:xfrm>
              <a:off x="1936637" y="2356875"/>
              <a:ext cx="5206500" cy="46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</a:t>
              </a:r>
              <a:r>
                <a:rPr lang="ko" sz="18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linearly independent set, and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0" name="Google Shape;15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0930" y="2344543"/>
              <a:ext cx="211625" cy="240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20"/>
          <p:cNvGrpSpPr/>
          <p:nvPr/>
        </p:nvGrpSpPr>
        <p:grpSpPr>
          <a:xfrm>
            <a:off x="1936650" y="2895675"/>
            <a:ext cx="5270700" cy="863700"/>
            <a:chOff x="1936650" y="2819475"/>
            <a:chExt cx="5270700" cy="863700"/>
          </a:xfrm>
        </p:grpSpPr>
        <p:sp>
          <p:nvSpPr>
            <p:cNvPr id="152" name="Google Shape;152;p20"/>
            <p:cNvSpPr txBox="1"/>
            <p:nvPr/>
          </p:nvSpPr>
          <p:spPr>
            <a:xfrm>
              <a:off x="1936650" y="2819475"/>
              <a:ext cx="5270700" cy="8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the subspace spanned by </a:t>
              </a:r>
              <a:r>
                <a:rPr lang="ko" sz="1800">
                  <a:solidFill>
                    <a:srgbClr val="43434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coincides with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that is,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Span {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,… ,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3" name="Google Shape;15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33471" y="2877651"/>
              <a:ext cx="211625" cy="240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1261200" y="545811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0" name="Google Shape;160;p21"/>
          <p:cNvGrpSpPr/>
          <p:nvPr/>
        </p:nvGrpSpPr>
        <p:grpSpPr>
          <a:xfrm>
            <a:off x="1674273" y="1248327"/>
            <a:ext cx="5707973" cy="863782"/>
            <a:chOff x="2177432" y="819671"/>
            <a:chExt cx="4242900" cy="378902"/>
          </a:xfrm>
        </p:grpSpPr>
        <p:sp>
          <p:nvSpPr>
            <p:cNvPr id="161" name="Google Shape;161;p21"/>
            <p:cNvSpPr/>
            <p:nvPr/>
          </p:nvSpPr>
          <p:spPr>
            <a:xfrm>
              <a:off x="2177432" y="819673"/>
              <a:ext cx="4242900" cy="3789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2356380" y="819671"/>
              <a:ext cx="38070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{1,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…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}. Verify that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basis for ℙ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this basis is called the standard basis for ℙ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3" name="Google Shape;163;p21"/>
          <p:cNvSpPr txBox="1"/>
          <p:nvPr/>
        </p:nvSpPr>
        <p:spPr>
          <a:xfrm>
            <a:off x="1967463" y="2249551"/>
            <a:ext cx="51216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spans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ℙ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072000" y="2861550"/>
            <a:ext cx="3000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⋅1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⋯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