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68" r:id="rId5"/>
    <p:sldId id="272" r:id="rId6"/>
    <p:sldId id="273" r:id="rId7"/>
    <p:sldId id="278" r:id="rId8"/>
    <p:sldId id="279" r:id="rId9"/>
    <p:sldId id="280" r:id="rId10"/>
    <p:sldId id="270" r:id="rId11"/>
    <p:sldId id="269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A"/>
    <a:srgbClr val="D8E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2785"/>
  </p:normalViewPr>
  <p:slideViewPr>
    <p:cSldViewPr snapToGrid="0" snapToObjects="1">
      <p:cViewPr>
        <p:scale>
          <a:sx n="106" d="100"/>
          <a:sy n="106" d="100"/>
        </p:scale>
        <p:origin x="1352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6C3FD-7B5A-9A40-9822-7D872EF2DF8B}" type="datetimeFigureOut">
              <a:rPr lang="en-KR" smtClean="0"/>
              <a:t>2021/07/19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6337-9E52-764B-BEA8-1595B7DDFC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016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5688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121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556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586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815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015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927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977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F7E5-85CB-B144-9DC3-8423F50D4C16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561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715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857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6337-9E52-764B-BEA8-1595B7DDFC65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81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3B42-95FB-FF4F-8620-A851C35A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652E-6A7F-7146-8EBB-1C78670F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2761-7427-B54E-B32F-5286BD28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BC8B-31D1-A741-AC63-A839D15D545D}" type="datetime1">
              <a:rPr lang="en-US" smtClean="0"/>
              <a:t>7/19/21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24E2-D2BB-B142-BEC5-B1C82B4A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1BAC-9D45-A942-9538-F14AAD2B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79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0CEB-58D7-364B-8AD6-E314C278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E3F4-B1EC-B340-857B-1EF7A28B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1090-DFAC-1E42-B692-F6526637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C544-EADB-7F4B-8266-5E2506C81C01}" type="datetime1">
              <a:rPr lang="en-US" smtClean="0"/>
              <a:t>7/19/21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00BA-44A8-D142-AAF3-18D2C516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AA4-4534-B844-A2D8-7B8F696D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55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6E4F2-D967-BF44-AF5D-F888B2371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21CD9-FF53-2F41-BA51-D09D6C88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92B7-F363-D345-B010-922E30C3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4DF9-577E-9A41-AB51-EBD217CA8372}" type="datetime1">
              <a:rPr lang="en-US" smtClean="0"/>
              <a:t>7/19/21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3C47-6EB7-624C-B2BC-92961337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D776-C9EC-8443-9863-0F54BDC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21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08B4-D537-EA41-947E-20BB73B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82F-5D95-AD4A-AC6B-EB5502ED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7D31-B6CC-C443-AD9A-76A5F8CF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A4A-05BE-9B43-8277-D069D65891F6}" type="datetime1">
              <a:rPr lang="en-US" smtClean="0"/>
              <a:t>7/19/21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2970-3DDB-DD43-8858-3FFE0B45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2B2D-A852-C247-8EB7-64E64949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635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CFCC-FD5D-764F-AD77-57BC85A9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4E28-2B77-0040-9C4B-3F07012C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4341-48F2-674C-BC5D-C8887CEA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CC2-FDA1-DC4F-B10D-E34CFC0EE496}" type="datetime1">
              <a:rPr lang="en-US" smtClean="0"/>
              <a:t>7/19/21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05A0-A7F4-AE49-9BB0-C3F6401B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296A-0433-6B4E-9E1F-2B2C745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61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672C-7B6B-AA4E-9DE3-EA7CB7FF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5195-2BF4-C847-83AA-693C59B95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CCDB9-0E28-9343-B6CA-CC45DBB45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81E76-53DF-6643-ACC9-15714A7D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7947-796F-5F41-B845-A90B955D73BC}" type="datetime1">
              <a:rPr lang="en-US" smtClean="0"/>
              <a:t>7/19/21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4D4E-DA4F-5143-8BE4-AB8CB791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5DCCF-2E14-DA41-AD70-06BAE1BA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97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134C-58A7-2D49-B0EF-DAC1737F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35A8-09DF-A141-BBCC-DF89C8C5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59D5A-F52A-BD41-BEF0-2B82B1D97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ACDB0-87FE-C149-BA0F-FE5FA04A0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5265-6A94-EB4C-8DA8-930EC9405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39EAE-8313-0344-8267-6BE09B84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9BC9-044F-684F-87B5-A04D91EA26E5}" type="datetime1">
              <a:rPr lang="en-US" smtClean="0"/>
              <a:t>7/19/21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99CE8-60EE-3F40-9729-4D9A4BC4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4F720-E699-9D48-BE35-7467C31E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82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FE60-3A90-1745-8A76-943A9DEB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17494-A09E-6449-88FF-3C31BBE9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B232-3E4F-C54A-A1DA-701239E68869}" type="datetime1">
              <a:rPr lang="en-US" smtClean="0"/>
              <a:t>7/19/21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3CBA8-813B-4149-AEAD-82905BC6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9A56E-8881-4048-808F-BE67F9A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38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79AB0-698A-F941-9C5A-95F69149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F5-D492-B247-8390-63873A762376}" type="datetime1">
              <a:rPr lang="en-US" smtClean="0"/>
              <a:t>7/19/21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5A2E-87D7-884D-88C7-F25D1703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9B28-97D6-C240-81C5-4555DAD5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20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F12F-A5EA-5540-8A8C-64DE6412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E46D-EE25-BA4A-BA59-69F068B3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A34EA-5D43-874F-818E-41DFDFF8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26482-5C6E-574A-B21B-F5C98CE2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5D5F-0823-6F4A-A63E-D22DC29FD9A1}" type="datetime1">
              <a:rPr lang="en-US" smtClean="0"/>
              <a:t>7/19/21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2FC8B-2683-AB4A-B3C3-82CB167E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28FA-5BE8-9F4D-AAC4-B3750017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77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BD9A-F59D-2B49-909F-45D84EA5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C943-7C1D-8349-B457-02BC6D66D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723F-53C3-304A-97F7-AFAC99B6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F66A-3247-274F-8B04-4E0214F3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5F26-F1D2-6240-A479-8F290895B240}" type="datetime1">
              <a:rPr lang="en-US" smtClean="0"/>
              <a:t>7/19/21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80E7-8416-F84D-B0EA-15CE4327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F6E65-A15E-4545-82C0-DB9074E0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95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C6694-4365-4E46-A128-76E30E6F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CFAF-F9C2-DE44-B148-C8EA479E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3444-1DED-0143-A892-650982D5B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5E0D-1A64-094F-B689-0D0578DF2B9C}" type="datetime1">
              <a:rPr lang="en-US" smtClean="0"/>
              <a:t>7/19/21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D616-A437-4845-9FD7-658B6282C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1C5C-6C29-9F4F-BF3E-D8BA9FF52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310F-8005-E54F-918C-5D1BA741656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93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5762-F6C0-3644-8AB3-9C72AA60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4800" dirty="0"/>
              <a:t>논문 주제 구체화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9A2C3-012E-DE45-8A9E-310FEB21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620" y="3717651"/>
            <a:ext cx="1786759" cy="665162"/>
          </a:xfrm>
        </p:spPr>
        <p:txBody>
          <a:bodyPr/>
          <a:lstStyle/>
          <a:p>
            <a:r>
              <a:rPr lang="en-KR" dirty="0"/>
              <a:t>조성운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8291-7555-3440-996B-6CCF15D2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811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F138-2D7A-0644-98A6-201169B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</a:t>
            </a:r>
            <a:r>
              <a:rPr lang="en-KR" altLang="ko-KR" dirty="0"/>
              <a:t> </a:t>
            </a:r>
            <a:endParaRPr lang="en-K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77147D-AEAF-AF4F-8BCA-8D20F0B8DAB7}"/>
              </a:ext>
            </a:extLst>
          </p:cNvPr>
          <p:cNvGrpSpPr/>
          <p:nvPr/>
        </p:nvGrpSpPr>
        <p:grpSpPr>
          <a:xfrm>
            <a:off x="1421610" y="1827760"/>
            <a:ext cx="9348780" cy="1550165"/>
            <a:chOff x="1094874" y="2315021"/>
            <a:chExt cx="9348780" cy="15501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A8DA3C-F03C-DD40-90C5-2BF21F993024}"/>
                </a:ext>
              </a:extLst>
            </p:cNvPr>
            <p:cNvSpPr/>
            <p:nvPr/>
          </p:nvSpPr>
          <p:spPr>
            <a:xfrm>
              <a:off x="5518245" y="2315021"/>
              <a:ext cx="884551" cy="49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AOF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BEA9AA-566D-314C-AF0C-F1D84115D10C}"/>
                </a:ext>
              </a:extLst>
            </p:cNvPr>
            <p:cNvGrpSpPr/>
            <p:nvPr/>
          </p:nvGrpSpPr>
          <p:grpSpPr>
            <a:xfrm>
              <a:off x="1094874" y="3369105"/>
              <a:ext cx="9348780" cy="496081"/>
              <a:chOff x="1094874" y="3369105"/>
              <a:chExt cx="9348780" cy="49608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C9D20C5-71FC-7B44-8208-A6175B8DEC46}"/>
                  </a:ext>
                </a:extLst>
              </p:cNvPr>
              <p:cNvSpPr/>
              <p:nvPr/>
            </p:nvSpPr>
            <p:spPr>
              <a:xfrm>
                <a:off x="3601209" y="3369107"/>
                <a:ext cx="1112205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GENERAL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3F616A4-2A74-5846-BEE9-EBAE3858F397}"/>
                  </a:ext>
                </a:extLst>
              </p:cNvPr>
              <p:cNvSpPr/>
              <p:nvPr/>
            </p:nvSpPr>
            <p:spPr>
              <a:xfrm>
                <a:off x="4960617" y="3369106"/>
                <a:ext cx="1654749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MEMORY</a:t>
                </a:r>
                <a:br>
                  <a:rPr lang="en-KR" dirty="0">
                    <a:solidFill>
                      <a:schemeClr val="tx1"/>
                    </a:solidFill>
                  </a:rPr>
                </a:br>
                <a:r>
                  <a:rPr lang="en-KR" dirty="0">
                    <a:solidFill>
                      <a:schemeClr val="tx1"/>
                    </a:solidFill>
                  </a:rPr>
                  <a:t>MANAGEMENT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C684908-46AE-1146-8820-01CC51413B2B}"/>
                  </a:ext>
                </a:extLst>
              </p:cNvPr>
              <p:cNvSpPr/>
              <p:nvPr/>
            </p:nvSpPr>
            <p:spPr>
              <a:xfrm>
                <a:off x="6886953" y="3369106"/>
                <a:ext cx="1167069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LAZY</a:t>
                </a:r>
                <a:br>
                  <a:rPr lang="en-KR" dirty="0">
                    <a:solidFill>
                      <a:schemeClr val="tx1"/>
                    </a:solidFill>
                  </a:rPr>
                </a:br>
                <a:r>
                  <a:rPr lang="en-KR" dirty="0">
                    <a:solidFill>
                      <a:schemeClr val="tx1"/>
                    </a:solidFill>
                  </a:rPr>
                  <a:t>FREEING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47D3958-F0D8-7543-B33F-21D01A43C052}"/>
                  </a:ext>
                </a:extLst>
              </p:cNvPr>
              <p:cNvSpPr/>
              <p:nvPr/>
            </p:nvSpPr>
            <p:spPr>
              <a:xfrm>
                <a:off x="8322248" y="3369105"/>
                <a:ext cx="2121406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ACTIVE</a:t>
                </a:r>
                <a:br>
                  <a:rPr lang="en-KR" dirty="0">
                    <a:solidFill>
                      <a:schemeClr val="tx1"/>
                    </a:solidFill>
                  </a:rPr>
                </a:br>
                <a:r>
                  <a:rPr lang="en-KR" dirty="0">
                    <a:solidFill>
                      <a:schemeClr val="tx1"/>
                    </a:solidFill>
                  </a:rPr>
                  <a:t>DEFRAGMENTATION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A8B6B5-3199-994A-96DE-D4389AAE8C04}"/>
                  </a:ext>
                </a:extLst>
              </p:cNvPr>
              <p:cNvSpPr/>
              <p:nvPr/>
            </p:nvSpPr>
            <p:spPr>
              <a:xfrm>
                <a:off x="1094874" y="3369105"/>
                <a:ext cx="2259133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APPEND ONLY MODE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ED1F2E-557A-BC46-8134-E3EB44F21FA3}"/>
                </a:ext>
              </a:extLst>
            </p:cNvPr>
            <p:cNvGrpSpPr/>
            <p:nvPr/>
          </p:nvGrpSpPr>
          <p:grpSpPr>
            <a:xfrm>
              <a:off x="2224441" y="2811100"/>
              <a:ext cx="7158510" cy="558007"/>
              <a:chOff x="2224441" y="2811100"/>
              <a:chExt cx="7158510" cy="55800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C39FA5C-EBC6-7149-8CF5-CAC3605B395F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 flipH="1">
                <a:off x="4157312" y="2811100"/>
                <a:ext cx="1803209" cy="5580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1A763E-B2F7-DE43-842F-CBB569D43AF8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 flipH="1">
                <a:off x="5787992" y="2811100"/>
                <a:ext cx="172529" cy="5580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6AF28F3-CDD6-D345-A33C-BC2D928CCB6D}"/>
                  </a:ext>
                </a:extLst>
              </p:cNvPr>
              <p:cNvCxnSpPr>
                <a:cxnSpLocks/>
                <a:stCxn id="45" idx="2"/>
                <a:endCxn id="50" idx="0"/>
              </p:cNvCxnSpPr>
              <p:nvPr/>
            </p:nvCxnSpPr>
            <p:spPr>
              <a:xfrm>
                <a:off x="5960521" y="2811100"/>
                <a:ext cx="3422430" cy="5580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01F323-6975-124A-BBF1-3E52A4E33674}"/>
                  </a:ext>
                </a:extLst>
              </p:cNvPr>
              <p:cNvCxnSpPr>
                <a:stCxn id="45" idx="2"/>
                <a:endCxn id="49" idx="0"/>
              </p:cNvCxnSpPr>
              <p:nvPr/>
            </p:nvCxnSpPr>
            <p:spPr>
              <a:xfrm>
                <a:off x="5960521" y="2811100"/>
                <a:ext cx="1509967" cy="5580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932615-11D2-D84C-9296-64EE62B9DE58}"/>
                  </a:ext>
                </a:extLst>
              </p:cNvPr>
              <p:cNvCxnSpPr>
                <a:stCxn id="45" idx="2"/>
                <a:endCxn id="34" idx="0"/>
              </p:cNvCxnSpPr>
              <p:nvPr/>
            </p:nvCxnSpPr>
            <p:spPr>
              <a:xfrm flipH="1">
                <a:off x="2224441" y="2811100"/>
                <a:ext cx="3736080" cy="5580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ADC31-16ED-0A49-8888-EEB92A037608}"/>
              </a:ext>
            </a:extLst>
          </p:cNvPr>
          <p:cNvGrpSpPr/>
          <p:nvPr/>
        </p:nvGrpSpPr>
        <p:grpSpPr>
          <a:xfrm>
            <a:off x="1526602" y="4297050"/>
            <a:ext cx="9348780" cy="1550165"/>
            <a:chOff x="1094874" y="2315021"/>
            <a:chExt cx="9348780" cy="15501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2644640-6A83-6F4D-A134-E03CE73E8034}"/>
                </a:ext>
              </a:extLst>
            </p:cNvPr>
            <p:cNvSpPr/>
            <p:nvPr/>
          </p:nvSpPr>
          <p:spPr>
            <a:xfrm>
              <a:off x="5518245" y="2315021"/>
              <a:ext cx="884551" cy="49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RDB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FCB68D-1751-2241-9519-03965B747D99}"/>
                </a:ext>
              </a:extLst>
            </p:cNvPr>
            <p:cNvGrpSpPr/>
            <p:nvPr/>
          </p:nvGrpSpPr>
          <p:grpSpPr>
            <a:xfrm>
              <a:off x="1094874" y="3369105"/>
              <a:ext cx="9348780" cy="496081"/>
              <a:chOff x="1094874" y="3369105"/>
              <a:chExt cx="9348780" cy="49608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F2D7181-A4CD-9F47-B55C-7DD2C91C9694}"/>
                  </a:ext>
                </a:extLst>
              </p:cNvPr>
              <p:cNvSpPr/>
              <p:nvPr/>
            </p:nvSpPr>
            <p:spPr>
              <a:xfrm>
                <a:off x="3601209" y="3369107"/>
                <a:ext cx="1112205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GENERAL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FF07995-BA7A-2C49-829A-60C516FC0D24}"/>
                  </a:ext>
                </a:extLst>
              </p:cNvPr>
              <p:cNvSpPr/>
              <p:nvPr/>
            </p:nvSpPr>
            <p:spPr>
              <a:xfrm>
                <a:off x="4960617" y="3369106"/>
                <a:ext cx="1654749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MEMORY</a:t>
                </a:r>
                <a:br>
                  <a:rPr lang="en-KR" dirty="0">
                    <a:solidFill>
                      <a:schemeClr val="tx1"/>
                    </a:solidFill>
                  </a:rPr>
                </a:br>
                <a:r>
                  <a:rPr lang="en-KR" dirty="0">
                    <a:solidFill>
                      <a:schemeClr val="tx1"/>
                    </a:solidFill>
                  </a:rPr>
                  <a:t>MANAGEMENT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B7DE52-5162-1E4D-BF9D-BFCBA60FD58E}"/>
                  </a:ext>
                </a:extLst>
              </p:cNvPr>
              <p:cNvSpPr/>
              <p:nvPr/>
            </p:nvSpPr>
            <p:spPr>
              <a:xfrm>
                <a:off x="6886953" y="3369106"/>
                <a:ext cx="1167069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LAZY</a:t>
                </a:r>
                <a:br>
                  <a:rPr lang="en-KR" dirty="0">
                    <a:solidFill>
                      <a:schemeClr val="tx1"/>
                    </a:solidFill>
                  </a:rPr>
                </a:br>
                <a:r>
                  <a:rPr lang="en-KR" dirty="0">
                    <a:solidFill>
                      <a:schemeClr val="tx1"/>
                    </a:solidFill>
                  </a:rPr>
                  <a:t>FREEING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E09F8D2-9787-5442-933B-226451B93F3A}"/>
                  </a:ext>
                </a:extLst>
              </p:cNvPr>
              <p:cNvSpPr/>
              <p:nvPr/>
            </p:nvSpPr>
            <p:spPr>
              <a:xfrm>
                <a:off x="8322248" y="3369105"/>
                <a:ext cx="2121406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ACTIVE</a:t>
                </a:r>
                <a:br>
                  <a:rPr lang="en-KR" dirty="0">
                    <a:solidFill>
                      <a:schemeClr val="tx1"/>
                    </a:solidFill>
                  </a:rPr>
                </a:br>
                <a:r>
                  <a:rPr lang="en-KR" dirty="0">
                    <a:solidFill>
                      <a:schemeClr val="tx1"/>
                    </a:solidFill>
                  </a:rPr>
                  <a:t>DEFRAGMENTATION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EE248E4-6EB3-9D4E-823E-75C5363DE558}"/>
                  </a:ext>
                </a:extLst>
              </p:cNvPr>
              <p:cNvSpPr/>
              <p:nvPr/>
            </p:nvSpPr>
            <p:spPr>
              <a:xfrm>
                <a:off x="1094874" y="3369105"/>
                <a:ext cx="2259133" cy="496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>
                    <a:solidFill>
                      <a:schemeClr val="tx1"/>
                    </a:solidFill>
                  </a:rPr>
                  <a:t>SNAPINGSHOTTING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51BE25C-757E-0A43-B246-DB0CB06E9EE5}"/>
                </a:ext>
              </a:extLst>
            </p:cNvPr>
            <p:cNvGrpSpPr/>
            <p:nvPr/>
          </p:nvGrpSpPr>
          <p:grpSpPr>
            <a:xfrm>
              <a:off x="2224441" y="2811100"/>
              <a:ext cx="7158510" cy="558007"/>
              <a:chOff x="2224441" y="2811100"/>
              <a:chExt cx="7158510" cy="5580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AE7815F-DF29-4443-9E57-B872FA2B76AE}"/>
                  </a:ext>
                </a:extLst>
              </p:cNvPr>
              <p:cNvCxnSpPr>
                <a:stCxn id="52" idx="2"/>
                <a:endCxn id="60" idx="0"/>
              </p:cNvCxnSpPr>
              <p:nvPr/>
            </p:nvCxnSpPr>
            <p:spPr>
              <a:xfrm flipH="1">
                <a:off x="4157312" y="2811100"/>
                <a:ext cx="1803209" cy="5580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C305A82-84FE-174A-981C-0B35FF517498}"/>
                  </a:ext>
                </a:extLst>
              </p:cNvPr>
              <p:cNvCxnSpPr>
                <a:stCxn id="52" idx="2"/>
                <a:endCxn id="61" idx="0"/>
              </p:cNvCxnSpPr>
              <p:nvPr/>
            </p:nvCxnSpPr>
            <p:spPr>
              <a:xfrm flipH="1">
                <a:off x="5787992" y="2811100"/>
                <a:ext cx="172529" cy="5580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A49DF26-4E5C-DE4F-A49C-9B6325CAE460}"/>
                  </a:ext>
                </a:extLst>
              </p:cNvPr>
              <p:cNvCxnSpPr>
                <a:cxnSpLocks/>
                <a:stCxn id="52" idx="2"/>
                <a:endCxn id="63" idx="0"/>
              </p:cNvCxnSpPr>
              <p:nvPr/>
            </p:nvCxnSpPr>
            <p:spPr>
              <a:xfrm>
                <a:off x="5960521" y="2811100"/>
                <a:ext cx="3422430" cy="5580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121E1E4-98DA-5343-BB10-4DC32AA9C5D2}"/>
                  </a:ext>
                </a:extLst>
              </p:cNvPr>
              <p:cNvCxnSpPr>
                <a:stCxn id="52" idx="2"/>
                <a:endCxn id="62" idx="0"/>
              </p:cNvCxnSpPr>
              <p:nvPr/>
            </p:nvCxnSpPr>
            <p:spPr>
              <a:xfrm>
                <a:off x="5960521" y="2811100"/>
                <a:ext cx="1509967" cy="5580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7B6CA6-7BAD-8A4E-9FBF-11803D21C537}"/>
                  </a:ext>
                </a:extLst>
              </p:cNvPr>
              <p:cNvCxnSpPr>
                <a:stCxn id="52" idx="2"/>
                <a:endCxn id="64" idx="0"/>
              </p:cNvCxnSpPr>
              <p:nvPr/>
            </p:nvCxnSpPr>
            <p:spPr>
              <a:xfrm flipH="1">
                <a:off x="2224441" y="2811100"/>
                <a:ext cx="3736080" cy="5580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197B7E-F324-CF4D-847B-294B181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457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4EB696A-BE31-B242-A2D7-089FFE3D73A6}"/>
              </a:ext>
            </a:extLst>
          </p:cNvPr>
          <p:cNvGrpSpPr/>
          <p:nvPr/>
        </p:nvGrpSpPr>
        <p:grpSpPr>
          <a:xfrm>
            <a:off x="441120" y="170092"/>
            <a:ext cx="11255827" cy="3040605"/>
            <a:chOff x="195944" y="660538"/>
            <a:chExt cx="11255827" cy="304060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898CA4-135C-4E4A-9C54-235EF351F019}"/>
                </a:ext>
              </a:extLst>
            </p:cNvPr>
            <p:cNvGrpSpPr/>
            <p:nvPr/>
          </p:nvGrpSpPr>
          <p:grpSpPr>
            <a:xfrm>
              <a:off x="5566165" y="1710828"/>
              <a:ext cx="1241763" cy="891947"/>
              <a:chOff x="5566165" y="1931629"/>
              <a:chExt cx="1241763" cy="891947"/>
            </a:xfrm>
          </p:grpSpPr>
          <p:sp>
            <p:nvSpPr>
              <p:cNvPr id="24" name="화살표: 오른쪽 6">
                <a:extLst>
                  <a:ext uri="{FF2B5EF4-FFF2-40B4-BE49-F238E27FC236}">
                    <a16:creationId xmlns:a16="http://schemas.microsoft.com/office/drawing/2014/main" id="{D3BE5C85-DD95-8942-802C-6221660EB2AB}"/>
                  </a:ext>
                </a:extLst>
              </p:cNvPr>
              <p:cNvSpPr/>
              <p:nvPr/>
            </p:nvSpPr>
            <p:spPr>
              <a:xfrm>
                <a:off x="5689779" y="2166533"/>
                <a:ext cx="1118149" cy="657043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F9C8FF-580B-2841-BEC9-586439B2E232}"/>
                  </a:ext>
                </a:extLst>
              </p:cNvPr>
              <p:cNvSpPr txBox="1"/>
              <p:nvPr/>
            </p:nvSpPr>
            <p:spPr>
              <a:xfrm>
                <a:off x="5566165" y="1931629"/>
                <a:ext cx="1118148" cy="23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Training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B1B3BC2-B06E-8D43-8945-0B18B2776891}"/>
                </a:ext>
              </a:extLst>
            </p:cNvPr>
            <p:cNvGrpSpPr/>
            <p:nvPr/>
          </p:nvGrpSpPr>
          <p:grpSpPr>
            <a:xfrm>
              <a:off x="195944" y="708615"/>
              <a:ext cx="5188130" cy="2992528"/>
              <a:chOff x="195944" y="708615"/>
              <a:chExt cx="5188130" cy="2992528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AE88DD1-B36A-EB43-90E0-E52AB80764DD}"/>
                  </a:ext>
                </a:extLst>
              </p:cNvPr>
              <p:cNvSpPr/>
              <p:nvPr/>
            </p:nvSpPr>
            <p:spPr>
              <a:xfrm>
                <a:off x="195944" y="708615"/>
                <a:ext cx="5188130" cy="299252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C27F4ED-8C64-C24A-8F11-94CEE19E3E3E}"/>
                  </a:ext>
                </a:extLst>
              </p:cNvPr>
              <p:cNvGrpSpPr/>
              <p:nvPr/>
            </p:nvGrpSpPr>
            <p:grpSpPr>
              <a:xfrm>
                <a:off x="3381253" y="890751"/>
                <a:ext cx="1639255" cy="2538249"/>
                <a:chOff x="3381253" y="890751"/>
                <a:chExt cx="1639255" cy="253824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D11937D-8B67-3E4D-A4E8-292BB85368B0}"/>
                    </a:ext>
                  </a:extLst>
                </p:cNvPr>
                <p:cNvSpPr/>
                <p:nvPr/>
              </p:nvSpPr>
              <p:spPr>
                <a:xfrm>
                  <a:off x="3381253" y="890751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F38CD0A-25FE-6042-BD62-602297AD65CB}"/>
                    </a:ext>
                  </a:extLst>
                </p:cNvPr>
                <p:cNvSpPr/>
                <p:nvPr/>
              </p:nvSpPr>
              <p:spPr>
                <a:xfrm>
                  <a:off x="3381253" y="1424970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5D6AA47-FA4D-9844-9985-5E79521C7DAF}"/>
                    </a:ext>
                  </a:extLst>
                </p:cNvPr>
                <p:cNvSpPr/>
                <p:nvPr/>
              </p:nvSpPr>
              <p:spPr>
                <a:xfrm>
                  <a:off x="3381254" y="1962515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6C102DD-1163-0A4E-B1AD-93970F6C9ECD}"/>
                    </a:ext>
                  </a:extLst>
                </p:cNvPr>
                <p:cNvSpPr/>
                <p:nvPr/>
              </p:nvSpPr>
              <p:spPr>
                <a:xfrm>
                  <a:off x="3381253" y="2500706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505B55-45D2-CC4E-A9B2-BEB3E7F7801F}"/>
                    </a:ext>
                  </a:extLst>
                </p:cNvPr>
                <p:cNvSpPr/>
                <p:nvPr/>
              </p:nvSpPr>
              <p:spPr>
                <a:xfrm>
                  <a:off x="3381254" y="3038251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4E240F8-4B8E-1045-A005-112B056A5995}"/>
                  </a:ext>
                </a:extLst>
              </p:cNvPr>
              <p:cNvGrpSpPr/>
              <p:nvPr/>
            </p:nvGrpSpPr>
            <p:grpSpPr>
              <a:xfrm>
                <a:off x="426671" y="934029"/>
                <a:ext cx="2934940" cy="2494971"/>
                <a:chOff x="426671" y="934029"/>
                <a:chExt cx="2934940" cy="249497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3AB30D7-15CC-7C49-B710-96E784023A11}"/>
                    </a:ext>
                  </a:extLst>
                </p:cNvPr>
                <p:cNvSpPr txBox="1"/>
                <p:nvPr/>
              </p:nvSpPr>
              <p:spPr>
                <a:xfrm>
                  <a:off x="740228" y="934029"/>
                  <a:ext cx="2307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APPEND ONLY MODE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F60326-E447-E34B-8C9A-3BE176035875}"/>
                    </a:ext>
                  </a:extLst>
                </p:cNvPr>
                <p:cNvSpPr txBox="1"/>
                <p:nvPr/>
              </p:nvSpPr>
              <p:spPr>
                <a:xfrm>
                  <a:off x="1354229" y="1402379"/>
                  <a:ext cx="1079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GENERAL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1F25E7D-383D-C94A-8B80-697CB8FB043B}"/>
                    </a:ext>
                  </a:extLst>
                </p:cNvPr>
                <p:cNvSpPr txBox="1"/>
                <p:nvPr/>
              </p:nvSpPr>
              <p:spPr>
                <a:xfrm>
                  <a:off x="426671" y="1973222"/>
                  <a:ext cx="2934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MEMORY MANAGEMENT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D1BA33-0855-5E45-B261-B67B92B79E3C}"/>
                    </a:ext>
                  </a:extLst>
                </p:cNvPr>
                <p:cNvSpPr txBox="1"/>
                <p:nvPr/>
              </p:nvSpPr>
              <p:spPr>
                <a:xfrm>
                  <a:off x="1035902" y="2522123"/>
                  <a:ext cx="1716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LAZY FREEING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BB0227-2145-5245-A5E9-F4B0FB768907}"/>
                    </a:ext>
                  </a:extLst>
                </p:cNvPr>
                <p:cNvSpPr txBox="1"/>
                <p:nvPr/>
              </p:nvSpPr>
              <p:spPr>
                <a:xfrm>
                  <a:off x="496658" y="3059668"/>
                  <a:ext cx="2794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ACTIVE DEFRAMENTATION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AE4180-95A7-B440-8975-6EBD60B98CC2}"/>
                </a:ext>
              </a:extLst>
            </p:cNvPr>
            <p:cNvGrpSpPr/>
            <p:nvPr/>
          </p:nvGrpSpPr>
          <p:grpSpPr>
            <a:xfrm>
              <a:off x="7153425" y="660538"/>
              <a:ext cx="4298346" cy="2992528"/>
              <a:chOff x="7153425" y="660538"/>
              <a:chExt cx="4298346" cy="29925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B3BC95-B580-3240-9C80-2F2FF6565F3C}"/>
                  </a:ext>
                </a:extLst>
              </p:cNvPr>
              <p:cNvGrpSpPr/>
              <p:nvPr/>
            </p:nvGrpSpPr>
            <p:grpSpPr>
              <a:xfrm>
                <a:off x="7153425" y="660538"/>
                <a:ext cx="2043271" cy="2992528"/>
                <a:chOff x="7153425" y="660538"/>
                <a:chExt cx="2043271" cy="299252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83107AD-6232-6F49-BC74-846EC94C97A5}"/>
                    </a:ext>
                  </a:extLst>
                </p:cNvPr>
                <p:cNvSpPr/>
                <p:nvPr/>
              </p:nvSpPr>
              <p:spPr>
                <a:xfrm>
                  <a:off x="7153425" y="660538"/>
                  <a:ext cx="2043271" cy="299252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A6574BE7-3E03-0242-BB22-A781E75889AE}"/>
                    </a:ext>
                  </a:extLst>
                </p:cNvPr>
                <p:cNvGrpSpPr/>
                <p:nvPr/>
              </p:nvGrpSpPr>
              <p:grpSpPr>
                <a:xfrm>
                  <a:off x="7552400" y="897769"/>
                  <a:ext cx="1274976" cy="2511412"/>
                  <a:chOff x="7552400" y="897769"/>
                  <a:chExt cx="1274976" cy="2511412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E67D372-0570-6145-9B21-590DAC3FDAE0}"/>
                      </a:ext>
                    </a:extLst>
                  </p:cNvPr>
                  <p:cNvSpPr/>
                  <p:nvPr/>
                </p:nvSpPr>
                <p:spPr>
                  <a:xfrm>
                    <a:off x="7552401" y="897769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DCA82F63-8FB8-AF4E-A9FA-27B088BA9C9C}"/>
                      </a:ext>
                    </a:extLst>
                  </p:cNvPr>
                  <p:cNvSpPr/>
                  <p:nvPr/>
                </p:nvSpPr>
                <p:spPr>
                  <a:xfrm>
                    <a:off x="7552400" y="1429228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8A02E4A0-4CB4-7F4C-893D-4E3B053958C2}"/>
                      </a:ext>
                    </a:extLst>
                  </p:cNvPr>
                  <p:cNvSpPr/>
                  <p:nvPr/>
                </p:nvSpPr>
                <p:spPr>
                  <a:xfrm>
                    <a:off x="7552400" y="1972424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882DD45-1475-2D4C-B718-B0600F301739}"/>
                      </a:ext>
                    </a:extLst>
                  </p:cNvPr>
                  <p:cNvSpPr/>
                  <p:nvPr/>
                </p:nvSpPr>
                <p:spPr>
                  <a:xfrm>
                    <a:off x="7552400" y="2495055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663177B-D67A-4D43-8923-AAA1D77DE8A8}"/>
                      </a:ext>
                    </a:extLst>
                  </p:cNvPr>
                  <p:cNvSpPr/>
                  <p:nvPr/>
                </p:nvSpPr>
                <p:spPr>
                  <a:xfrm>
                    <a:off x="7552400" y="3038251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50DE96C-CD8C-404F-9929-31249EC24D99}"/>
                  </a:ext>
                </a:extLst>
              </p:cNvPr>
              <p:cNvGrpSpPr/>
              <p:nvPr/>
            </p:nvGrpSpPr>
            <p:grpSpPr>
              <a:xfrm>
                <a:off x="9047079" y="934029"/>
                <a:ext cx="1037174" cy="2442409"/>
                <a:chOff x="9047079" y="934029"/>
                <a:chExt cx="1037174" cy="2442409"/>
              </a:xfrm>
            </p:grpSpPr>
            <p:sp>
              <p:nvSpPr>
                <p:cNvPr id="18" name="화살표: 오른쪽 6">
                  <a:extLst>
                    <a:ext uri="{FF2B5EF4-FFF2-40B4-BE49-F238E27FC236}">
                      <a16:creationId xmlns:a16="http://schemas.microsoft.com/office/drawing/2014/main" id="{A23F1327-11E2-924F-83F2-5836F89659A3}"/>
                    </a:ext>
                  </a:extLst>
                </p:cNvPr>
                <p:cNvSpPr/>
                <p:nvPr/>
              </p:nvSpPr>
              <p:spPr>
                <a:xfrm>
                  <a:off x="9063718" y="934029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오른쪽 6">
                  <a:extLst>
                    <a:ext uri="{FF2B5EF4-FFF2-40B4-BE49-F238E27FC236}">
                      <a16:creationId xmlns:a16="http://schemas.microsoft.com/office/drawing/2014/main" id="{3698B101-425B-8748-8517-D2104EAC1A08}"/>
                    </a:ext>
                  </a:extLst>
                </p:cNvPr>
                <p:cNvSpPr/>
                <p:nvPr/>
              </p:nvSpPr>
              <p:spPr>
                <a:xfrm>
                  <a:off x="9063718" y="1482401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화살표: 오른쪽 6">
                  <a:extLst>
                    <a:ext uri="{FF2B5EF4-FFF2-40B4-BE49-F238E27FC236}">
                      <a16:creationId xmlns:a16="http://schemas.microsoft.com/office/drawing/2014/main" id="{DB904C6C-782F-3741-82E2-16E6A54E52F5}"/>
                    </a:ext>
                  </a:extLst>
                </p:cNvPr>
                <p:cNvSpPr/>
                <p:nvPr/>
              </p:nvSpPr>
              <p:spPr>
                <a:xfrm>
                  <a:off x="9063718" y="2005166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화살표: 오른쪽 6">
                  <a:extLst>
                    <a:ext uri="{FF2B5EF4-FFF2-40B4-BE49-F238E27FC236}">
                      <a16:creationId xmlns:a16="http://schemas.microsoft.com/office/drawing/2014/main" id="{77680470-C3B4-9D40-97B0-3829E6E1EDFF}"/>
                    </a:ext>
                  </a:extLst>
                </p:cNvPr>
                <p:cNvSpPr/>
                <p:nvPr/>
              </p:nvSpPr>
              <p:spPr>
                <a:xfrm>
                  <a:off x="9047079" y="2530156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화살표: 오른쪽 6">
                  <a:extLst>
                    <a:ext uri="{FF2B5EF4-FFF2-40B4-BE49-F238E27FC236}">
                      <a16:creationId xmlns:a16="http://schemas.microsoft.com/office/drawing/2014/main" id="{BC9BBF73-F143-614C-861E-8D698E1ECC12}"/>
                    </a:ext>
                  </a:extLst>
                </p:cNvPr>
                <p:cNvSpPr/>
                <p:nvPr/>
              </p:nvSpPr>
              <p:spPr>
                <a:xfrm>
                  <a:off x="9063718" y="3070993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CBDE829-D265-FD40-ACD3-4A8EE568CE7C}"/>
                  </a:ext>
                </a:extLst>
              </p:cNvPr>
              <p:cNvGrpSpPr/>
              <p:nvPr/>
            </p:nvGrpSpPr>
            <p:grpSpPr>
              <a:xfrm>
                <a:off x="10240415" y="965782"/>
                <a:ext cx="1211356" cy="2441801"/>
                <a:chOff x="10240415" y="965782"/>
                <a:chExt cx="1211356" cy="2441801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F240EA-976A-A744-8412-6609F7317BF5}"/>
                    </a:ext>
                  </a:extLst>
                </p:cNvPr>
                <p:cNvSpPr txBox="1"/>
                <p:nvPr/>
              </p:nvSpPr>
              <p:spPr>
                <a:xfrm>
                  <a:off x="10246183" y="965782"/>
                  <a:ext cx="1205588" cy="23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766030-E833-9841-AFDB-D987275E6BD1}"/>
                    </a:ext>
                  </a:extLst>
                </p:cNvPr>
                <p:cNvSpPr txBox="1"/>
                <p:nvPr/>
              </p:nvSpPr>
              <p:spPr>
                <a:xfrm>
                  <a:off x="10240415" y="1488584"/>
                  <a:ext cx="1205588" cy="23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29EDE5-5AB7-5641-A813-7CD132A2CB6C}"/>
                    </a:ext>
                  </a:extLst>
                </p:cNvPr>
                <p:cNvSpPr txBox="1"/>
                <p:nvPr/>
              </p:nvSpPr>
              <p:spPr>
                <a:xfrm>
                  <a:off x="10240415" y="1972424"/>
                  <a:ext cx="1205588" cy="23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Output3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763157B-DF6B-1B43-B9C7-85F8CAC6E936}"/>
                    </a:ext>
                  </a:extLst>
                </p:cNvPr>
                <p:cNvSpPr txBox="1"/>
                <p:nvPr/>
              </p:nvSpPr>
              <p:spPr>
                <a:xfrm>
                  <a:off x="10240415" y="2530156"/>
                  <a:ext cx="1205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Output4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C5FED17-DD5A-5949-9F54-CDDAD61DBF52}"/>
                    </a:ext>
                  </a:extLst>
                </p:cNvPr>
                <p:cNvSpPr txBox="1"/>
                <p:nvPr/>
              </p:nvSpPr>
              <p:spPr>
                <a:xfrm>
                  <a:off x="10240415" y="3038251"/>
                  <a:ext cx="1205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Output5</a:t>
                  </a: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A3555B-22AD-D942-AFDA-C5268D879FBD}"/>
              </a:ext>
            </a:extLst>
          </p:cNvPr>
          <p:cNvGrpSpPr/>
          <p:nvPr/>
        </p:nvGrpSpPr>
        <p:grpSpPr>
          <a:xfrm>
            <a:off x="468086" y="3611293"/>
            <a:ext cx="11255827" cy="3040605"/>
            <a:chOff x="195944" y="660538"/>
            <a:chExt cx="11255827" cy="304060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D8DF60B-3AA3-3049-A067-69AE3F28DDFF}"/>
                </a:ext>
              </a:extLst>
            </p:cNvPr>
            <p:cNvGrpSpPr/>
            <p:nvPr/>
          </p:nvGrpSpPr>
          <p:grpSpPr>
            <a:xfrm>
              <a:off x="5566165" y="1710828"/>
              <a:ext cx="1241763" cy="891947"/>
              <a:chOff x="5566165" y="1931629"/>
              <a:chExt cx="1241763" cy="891947"/>
            </a:xfrm>
          </p:grpSpPr>
          <p:sp>
            <p:nvSpPr>
              <p:cNvPr id="95" name="화살표: 오른쪽 6">
                <a:extLst>
                  <a:ext uri="{FF2B5EF4-FFF2-40B4-BE49-F238E27FC236}">
                    <a16:creationId xmlns:a16="http://schemas.microsoft.com/office/drawing/2014/main" id="{9CD872F2-E92A-0E40-8616-770FEB03B941}"/>
                  </a:ext>
                </a:extLst>
              </p:cNvPr>
              <p:cNvSpPr/>
              <p:nvPr/>
            </p:nvSpPr>
            <p:spPr>
              <a:xfrm>
                <a:off x="5689779" y="2166533"/>
                <a:ext cx="1118149" cy="657043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01A143-F9A5-7645-861A-1E771130B753}"/>
                  </a:ext>
                </a:extLst>
              </p:cNvPr>
              <p:cNvSpPr txBox="1"/>
              <p:nvPr/>
            </p:nvSpPr>
            <p:spPr>
              <a:xfrm>
                <a:off x="5566165" y="1931629"/>
                <a:ext cx="1118148" cy="23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Training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5D70BF-1407-3347-BA93-1669FD80306D}"/>
                </a:ext>
              </a:extLst>
            </p:cNvPr>
            <p:cNvGrpSpPr/>
            <p:nvPr/>
          </p:nvGrpSpPr>
          <p:grpSpPr>
            <a:xfrm>
              <a:off x="195944" y="708615"/>
              <a:ext cx="5188130" cy="2992528"/>
              <a:chOff x="195944" y="708615"/>
              <a:chExt cx="5188130" cy="299252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6F4780FD-B721-6642-83D3-67ACBD0DC63B}"/>
                  </a:ext>
                </a:extLst>
              </p:cNvPr>
              <p:cNvSpPr/>
              <p:nvPr/>
            </p:nvSpPr>
            <p:spPr>
              <a:xfrm>
                <a:off x="195944" y="708615"/>
                <a:ext cx="5188130" cy="299252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30E03D5-F061-EB42-914D-8A5ECB93D347}"/>
                  </a:ext>
                </a:extLst>
              </p:cNvPr>
              <p:cNvGrpSpPr/>
              <p:nvPr/>
            </p:nvGrpSpPr>
            <p:grpSpPr>
              <a:xfrm>
                <a:off x="3381253" y="890751"/>
                <a:ext cx="1639255" cy="2538249"/>
                <a:chOff x="3381253" y="890751"/>
                <a:chExt cx="1639255" cy="253824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F4B8638-2887-C944-8C27-5FC38325644F}"/>
                    </a:ext>
                  </a:extLst>
                </p:cNvPr>
                <p:cNvSpPr/>
                <p:nvPr/>
              </p:nvSpPr>
              <p:spPr>
                <a:xfrm>
                  <a:off x="3381253" y="890751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97CB3B7-EB1B-5140-8768-40557E6190EB}"/>
                    </a:ext>
                  </a:extLst>
                </p:cNvPr>
                <p:cNvSpPr/>
                <p:nvPr/>
              </p:nvSpPr>
              <p:spPr>
                <a:xfrm>
                  <a:off x="3381253" y="1424970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CF2BDD2-F6DF-2D4F-8A01-B8D5068D45B2}"/>
                    </a:ext>
                  </a:extLst>
                </p:cNvPr>
                <p:cNvSpPr/>
                <p:nvPr/>
              </p:nvSpPr>
              <p:spPr>
                <a:xfrm>
                  <a:off x="3381254" y="1962515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545DBE7-2BE7-684C-B083-C9E530A209F3}"/>
                    </a:ext>
                  </a:extLst>
                </p:cNvPr>
                <p:cNvSpPr/>
                <p:nvPr/>
              </p:nvSpPr>
              <p:spPr>
                <a:xfrm>
                  <a:off x="3381253" y="2500706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A398842-6C62-EE42-8837-0BC26E2FD66E}"/>
                    </a:ext>
                  </a:extLst>
                </p:cNvPr>
                <p:cNvSpPr/>
                <p:nvPr/>
              </p:nvSpPr>
              <p:spPr>
                <a:xfrm>
                  <a:off x="3381254" y="3038251"/>
                  <a:ext cx="1639254" cy="390749"/>
                </a:xfrm>
                <a:prstGeom prst="rect">
                  <a:avLst/>
                </a:prstGeom>
                <a:solidFill>
                  <a:srgbClr val="FFF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Training Data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6AA797D-B17E-2B4E-ACC7-C97690D5D583}"/>
                  </a:ext>
                </a:extLst>
              </p:cNvPr>
              <p:cNvGrpSpPr/>
              <p:nvPr/>
            </p:nvGrpSpPr>
            <p:grpSpPr>
              <a:xfrm>
                <a:off x="426671" y="932292"/>
                <a:ext cx="2934940" cy="2496708"/>
                <a:chOff x="426671" y="932292"/>
                <a:chExt cx="2934940" cy="2496708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E71973D-02E3-C946-B641-1D4D2A7B87CE}"/>
                    </a:ext>
                  </a:extLst>
                </p:cNvPr>
                <p:cNvSpPr txBox="1"/>
                <p:nvPr/>
              </p:nvSpPr>
              <p:spPr>
                <a:xfrm>
                  <a:off x="740228" y="932292"/>
                  <a:ext cx="2307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SNAPINGSHOTTING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3AAEEE8-C47A-2D49-9662-87B3D1A3CCC9}"/>
                    </a:ext>
                  </a:extLst>
                </p:cNvPr>
                <p:cNvSpPr txBox="1"/>
                <p:nvPr/>
              </p:nvSpPr>
              <p:spPr>
                <a:xfrm>
                  <a:off x="1354229" y="1402379"/>
                  <a:ext cx="1079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GENERAL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3DEF67-A4DE-1C48-B618-F80368EA800C}"/>
                    </a:ext>
                  </a:extLst>
                </p:cNvPr>
                <p:cNvSpPr txBox="1"/>
                <p:nvPr/>
              </p:nvSpPr>
              <p:spPr>
                <a:xfrm>
                  <a:off x="426671" y="1973222"/>
                  <a:ext cx="2934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MEMORY MANAGEMENT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1139C87-C5D2-BE4F-A9EE-B832988A329A}"/>
                    </a:ext>
                  </a:extLst>
                </p:cNvPr>
                <p:cNvSpPr txBox="1"/>
                <p:nvPr/>
              </p:nvSpPr>
              <p:spPr>
                <a:xfrm>
                  <a:off x="1035902" y="2522123"/>
                  <a:ext cx="1716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LAZY FREEING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CAA759A-3ADF-9A42-BC64-B7F067D38F23}"/>
                    </a:ext>
                  </a:extLst>
                </p:cNvPr>
                <p:cNvSpPr txBox="1"/>
                <p:nvPr/>
              </p:nvSpPr>
              <p:spPr>
                <a:xfrm>
                  <a:off x="496658" y="3059668"/>
                  <a:ext cx="2794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ACTIVE DEFRAMENTATION</a:t>
                  </a: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330A7-5830-4C45-9021-1B09DE122410}"/>
                </a:ext>
              </a:extLst>
            </p:cNvPr>
            <p:cNvGrpSpPr/>
            <p:nvPr/>
          </p:nvGrpSpPr>
          <p:grpSpPr>
            <a:xfrm>
              <a:off x="7153425" y="660538"/>
              <a:ext cx="4298346" cy="2992528"/>
              <a:chOff x="7153425" y="660538"/>
              <a:chExt cx="4298346" cy="299252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614208A-FC32-2C48-BA4E-4D8C139626F7}"/>
                  </a:ext>
                </a:extLst>
              </p:cNvPr>
              <p:cNvGrpSpPr/>
              <p:nvPr/>
            </p:nvGrpSpPr>
            <p:grpSpPr>
              <a:xfrm>
                <a:off x="7153425" y="660538"/>
                <a:ext cx="2043271" cy="2992528"/>
                <a:chOff x="7153425" y="660538"/>
                <a:chExt cx="2043271" cy="2992528"/>
              </a:xfrm>
            </p:grpSpPr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321810F3-0854-4245-B064-25FD51166677}"/>
                    </a:ext>
                  </a:extLst>
                </p:cNvPr>
                <p:cNvSpPr/>
                <p:nvPr/>
              </p:nvSpPr>
              <p:spPr>
                <a:xfrm>
                  <a:off x="7153425" y="660538"/>
                  <a:ext cx="2043271" cy="299252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9D292F2-6838-7D4D-B6BE-3F047A0561E3}"/>
                    </a:ext>
                  </a:extLst>
                </p:cNvPr>
                <p:cNvGrpSpPr/>
                <p:nvPr/>
              </p:nvGrpSpPr>
              <p:grpSpPr>
                <a:xfrm>
                  <a:off x="7552400" y="897769"/>
                  <a:ext cx="1274976" cy="2511412"/>
                  <a:chOff x="7552400" y="897769"/>
                  <a:chExt cx="1274976" cy="2511412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1C1D77F-B0B4-684D-94C5-BFBED2EB59C5}"/>
                      </a:ext>
                    </a:extLst>
                  </p:cNvPr>
                  <p:cNvSpPr/>
                  <p:nvPr/>
                </p:nvSpPr>
                <p:spPr>
                  <a:xfrm>
                    <a:off x="7552401" y="897769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A10F1F5-BE71-7F43-A471-4AECE5BC9DD3}"/>
                      </a:ext>
                    </a:extLst>
                  </p:cNvPr>
                  <p:cNvSpPr/>
                  <p:nvPr/>
                </p:nvSpPr>
                <p:spPr>
                  <a:xfrm>
                    <a:off x="7552400" y="1429228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259E2A5C-B690-1244-B1BB-E514C5AD205B}"/>
                      </a:ext>
                    </a:extLst>
                  </p:cNvPr>
                  <p:cNvSpPr/>
                  <p:nvPr/>
                </p:nvSpPr>
                <p:spPr>
                  <a:xfrm>
                    <a:off x="7552400" y="1972424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6F0307A-D970-F743-A61F-EC1E9E99CB70}"/>
                      </a:ext>
                    </a:extLst>
                  </p:cNvPr>
                  <p:cNvSpPr/>
                  <p:nvPr/>
                </p:nvSpPr>
                <p:spPr>
                  <a:xfrm>
                    <a:off x="7552400" y="2495055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74DA28C9-13F8-1B40-A661-1050A6FA5683}"/>
                      </a:ext>
                    </a:extLst>
                  </p:cNvPr>
                  <p:cNvSpPr/>
                  <p:nvPr/>
                </p:nvSpPr>
                <p:spPr>
                  <a:xfrm>
                    <a:off x="7552400" y="3038251"/>
                    <a:ext cx="1274975" cy="370930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AA724D1-415B-AF44-A92E-FEFB4DD02B58}"/>
                  </a:ext>
                </a:extLst>
              </p:cNvPr>
              <p:cNvGrpSpPr/>
              <p:nvPr/>
            </p:nvGrpSpPr>
            <p:grpSpPr>
              <a:xfrm>
                <a:off x="9047079" y="934029"/>
                <a:ext cx="1037174" cy="2442409"/>
                <a:chOff x="9047079" y="934029"/>
                <a:chExt cx="1037174" cy="2442409"/>
              </a:xfrm>
            </p:grpSpPr>
            <p:sp>
              <p:nvSpPr>
                <p:cNvPr id="70" name="화살표: 오른쪽 6">
                  <a:extLst>
                    <a:ext uri="{FF2B5EF4-FFF2-40B4-BE49-F238E27FC236}">
                      <a16:creationId xmlns:a16="http://schemas.microsoft.com/office/drawing/2014/main" id="{A92DB2A5-A566-7A41-A6E0-9A85FD2EFD3B}"/>
                    </a:ext>
                  </a:extLst>
                </p:cNvPr>
                <p:cNvSpPr/>
                <p:nvPr/>
              </p:nvSpPr>
              <p:spPr>
                <a:xfrm>
                  <a:off x="9063718" y="934029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화살표: 오른쪽 6">
                  <a:extLst>
                    <a:ext uri="{FF2B5EF4-FFF2-40B4-BE49-F238E27FC236}">
                      <a16:creationId xmlns:a16="http://schemas.microsoft.com/office/drawing/2014/main" id="{88333D23-252B-ED4B-AB48-CCB0E59C35E4}"/>
                    </a:ext>
                  </a:extLst>
                </p:cNvPr>
                <p:cNvSpPr/>
                <p:nvPr/>
              </p:nvSpPr>
              <p:spPr>
                <a:xfrm>
                  <a:off x="9063718" y="1482401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화살표: 오른쪽 6">
                  <a:extLst>
                    <a:ext uri="{FF2B5EF4-FFF2-40B4-BE49-F238E27FC236}">
                      <a16:creationId xmlns:a16="http://schemas.microsoft.com/office/drawing/2014/main" id="{8C04ACE3-F14E-8949-8810-D7E81116917E}"/>
                    </a:ext>
                  </a:extLst>
                </p:cNvPr>
                <p:cNvSpPr/>
                <p:nvPr/>
              </p:nvSpPr>
              <p:spPr>
                <a:xfrm>
                  <a:off x="9063718" y="2005166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화살표: 오른쪽 6">
                  <a:extLst>
                    <a:ext uri="{FF2B5EF4-FFF2-40B4-BE49-F238E27FC236}">
                      <a16:creationId xmlns:a16="http://schemas.microsoft.com/office/drawing/2014/main" id="{20CACBF5-668E-1941-8D2D-6835151E4402}"/>
                    </a:ext>
                  </a:extLst>
                </p:cNvPr>
                <p:cNvSpPr/>
                <p:nvPr/>
              </p:nvSpPr>
              <p:spPr>
                <a:xfrm>
                  <a:off x="9047079" y="2530156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화살표: 오른쪽 6">
                  <a:extLst>
                    <a:ext uri="{FF2B5EF4-FFF2-40B4-BE49-F238E27FC236}">
                      <a16:creationId xmlns:a16="http://schemas.microsoft.com/office/drawing/2014/main" id="{654DEB3E-3494-7E4B-9747-828A16E65ECB}"/>
                    </a:ext>
                  </a:extLst>
                </p:cNvPr>
                <p:cNvSpPr/>
                <p:nvPr/>
              </p:nvSpPr>
              <p:spPr>
                <a:xfrm>
                  <a:off x="9063718" y="3070993"/>
                  <a:ext cx="1020535" cy="305445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AA1740E-E186-3149-AE41-8C32CE66221F}"/>
                  </a:ext>
                </a:extLst>
              </p:cNvPr>
              <p:cNvGrpSpPr/>
              <p:nvPr/>
            </p:nvGrpSpPr>
            <p:grpSpPr>
              <a:xfrm>
                <a:off x="10240415" y="965782"/>
                <a:ext cx="1211356" cy="2441801"/>
                <a:chOff x="10240415" y="965782"/>
                <a:chExt cx="1211356" cy="2441801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3DEAE43-3740-5548-A4F3-8425FAF1F79E}"/>
                    </a:ext>
                  </a:extLst>
                </p:cNvPr>
                <p:cNvSpPr txBox="1"/>
                <p:nvPr/>
              </p:nvSpPr>
              <p:spPr>
                <a:xfrm>
                  <a:off x="10246183" y="965782"/>
                  <a:ext cx="1205588" cy="23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Output1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4CAB8D-C950-3441-AB78-577081A5AC31}"/>
                    </a:ext>
                  </a:extLst>
                </p:cNvPr>
                <p:cNvSpPr txBox="1"/>
                <p:nvPr/>
              </p:nvSpPr>
              <p:spPr>
                <a:xfrm>
                  <a:off x="10240415" y="1488584"/>
                  <a:ext cx="1205588" cy="23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Output2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C65A3E-56CE-1547-BCD1-B13176622F9E}"/>
                    </a:ext>
                  </a:extLst>
                </p:cNvPr>
                <p:cNvSpPr txBox="1"/>
                <p:nvPr/>
              </p:nvSpPr>
              <p:spPr>
                <a:xfrm>
                  <a:off x="10240415" y="1972424"/>
                  <a:ext cx="1205588" cy="23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Output3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9183A48-E8DF-C64C-8432-639515001288}"/>
                    </a:ext>
                  </a:extLst>
                </p:cNvPr>
                <p:cNvSpPr txBox="1"/>
                <p:nvPr/>
              </p:nvSpPr>
              <p:spPr>
                <a:xfrm>
                  <a:off x="10240415" y="2530156"/>
                  <a:ext cx="1205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Output4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6A6135-816E-E844-90DE-C8B579C97CC6}"/>
                    </a:ext>
                  </a:extLst>
                </p:cNvPr>
                <p:cNvSpPr txBox="1"/>
                <p:nvPr/>
              </p:nvSpPr>
              <p:spPr>
                <a:xfrm>
                  <a:off x="10240415" y="3038251"/>
                  <a:ext cx="1205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Output5</a:t>
                  </a:r>
                </a:p>
              </p:txBody>
            </p:sp>
          </p:grpSp>
        </p:grpSp>
      </p:grp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F2A843F6-2AF0-5347-9302-AA0AA5D4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424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F138-2D7A-0644-98A6-201169B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</a:t>
            </a:r>
            <a:r>
              <a:rPr lang="en-KR" altLang="ko-KR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F205-EFB4-3D43-8BB6-5A87A8A0D228}"/>
              </a:ext>
            </a:extLst>
          </p:cNvPr>
          <p:cNvSpPr txBox="1"/>
          <p:nvPr/>
        </p:nvSpPr>
        <p:spPr>
          <a:xfrm>
            <a:off x="946485" y="1690688"/>
            <a:ext cx="4836695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KR" dirty="0"/>
              <a:t>IOPS 성능과 관련있는 </a:t>
            </a:r>
            <a:r>
              <a:rPr lang="en-US" altLang="ko-KR" dirty="0"/>
              <a:t>internal Metrics</a:t>
            </a:r>
            <a:r>
              <a:rPr lang="ko-KR" altLang="en-US" dirty="0"/>
              <a:t> 선별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Metrics </a:t>
            </a:r>
            <a:r>
              <a:rPr lang="en-US" altLang="ko-KR" dirty="0" err="1"/>
              <a:t>clutering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각 클러스터와 맞는 </a:t>
            </a:r>
            <a:r>
              <a:rPr lang="ko-KR" altLang="en-US" dirty="0" err="1"/>
              <a:t>파라미터</a:t>
            </a:r>
            <a:r>
              <a:rPr lang="ko-KR" altLang="en-US" dirty="0"/>
              <a:t> 대응 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F076E-9B3B-D140-849F-0741D4FF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412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F138-2D7A-0644-98A6-201169B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</a:t>
            </a:r>
            <a:r>
              <a:rPr lang="en-KR" altLang="ko-KR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F205-EFB4-3D43-8BB6-5A87A8A0D228}"/>
              </a:ext>
            </a:extLst>
          </p:cNvPr>
          <p:cNvSpPr txBox="1"/>
          <p:nvPr/>
        </p:nvSpPr>
        <p:spPr>
          <a:xfrm>
            <a:off x="958517" y="1407437"/>
            <a:ext cx="4836695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KR" dirty="0"/>
              <a:t>1. IOPS 성능과 관련있는 </a:t>
            </a:r>
            <a:r>
              <a:rPr lang="en-US" altLang="ko-KR" dirty="0"/>
              <a:t>internal Metrics</a:t>
            </a:r>
            <a:r>
              <a:rPr lang="ko-KR" altLang="en-US" dirty="0"/>
              <a:t> 선별</a:t>
            </a:r>
            <a:endParaRPr lang="en-US" altLang="ko-K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E53F3A-8770-8A4E-BE2F-74C2E48E7D3D}"/>
              </a:ext>
            </a:extLst>
          </p:cNvPr>
          <p:cNvGrpSpPr/>
          <p:nvPr/>
        </p:nvGrpSpPr>
        <p:grpSpPr>
          <a:xfrm>
            <a:off x="1436650" y="2733000"/>
            <a:ext cx="3315824" cy="1802905"/>
            <a:chOff x="3216336" y="2602301"/>
            <a:chExt cx="6423101" cy="2469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A87022-B3A4-D344-AE34-5185E7A9F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336" y="2602301"/>
              <a:ext cx="6423101" cy="24699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9F5A08-3D3A-E245-B7E5-893C9BB0975A}"/>
                </a:ext>
              </a:extLst>
            </p:cNvPr>
            <p:cNvSpPr txBox="1"/>
            <p:nvPr/>
          </p:nvSpPr>
          <p:spPr>
            <a:xfrm>
              <a:off x="4063218" y="4571197"/>
              <a:ext cx="965983" cy="28956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4E2ED5-0190-C34B-9759-5F764A0129DD}"/>
                </a:ext>
              </a:extLst>
            </p:cNvPr>
            <p:cNvSpPr txBox="1"/>
            <p:nvPr/>
          </p:nvSpPr>
          <p:spPr>
            <a:xfrm>
              <a:off x="7464144" y="4590175"/>
              <a:ext cx="965983" cy="289561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KR" dirty="0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BC6632-B66A-7F43-99B1-7F707614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45985"/>
              </p:ext>
            </p:extLst>
          </p:nvPr>
        </p:nvGraphicFramePr>
        <p:xfrm>
          <a:off x="7890647" y="2733000"/>
          <a:ext cx="2427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58338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5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Metric(2)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6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Metric(3)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Metirc</a:t>
                      </a:r>
                      <a:r>
                        <a:rPr lang="en-US" dirty="0"/>
                        <a:t>(4)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9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563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F5198F-A5DF-9346-9969-B4390DD93DD2}"/>
              </a:ext>
            </a:extLst>
          </p:cNvPr>
          <p:cNvSpPr txBox="1"/>
          <p:nvPr/>
        </p:nvSpPr>
        <p:spPr>
          <a:xfrm>
            <a:off x="2216725" y="2265083"/>
            <a:ext cx="175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External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96571-9EB1-104D-A6D1-BE7FF3C6CF7F}"/>
              </a:ext>
            </a:extLst>
          </p:cNvPr>
          <p:cNvSpPr txBox="1"/>
          <p:nvPr/>
        </p:nvSpPr>
        <p:spPr>
          <a:xfrm>
            <a:off x="8226567" y="2265083"/>
            <a:ext cx="175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Internal Metrics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D26AD57D-45E6-8C4E-9711-39138D978315}"/>
              </a:ext>
            </a:extLst>
          </p:cNvPr>
          <p:cNvSpPr/>
          <p:nvPr/>
        </p:nvSpPr>
        <p:spPr>
          <a:xfrm>
            <a:off x="5462337" y="3429000"/>
            <a:ext cx="1491916" cy="433137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D3BF0-02E3-DA4D-8BE7-476FD42B3E33}"/>
              </a:ext>
            </a:extLst>
          </p:cNvPr>
          <p:cNvSpPr txBox="1"/>
          <p:nvPr/>
        </p:nvSpPr>
        <p:spPr>
          <a:xfrm>
            <a:off x="2421355" y="5346261"/>
            <a:ext cx="757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0.7 </a:t>
            </a:r>
            <a:r>
              <a:rPr lang="ko-KR" altLang="en-US" b="1" dirty="0"/>
              <a:t>이상의 높은 상관계수를 가지는 </a:t>
            </a:r>
            <a:r>
              <a:rPr lang="en-US" altLang="ko-KR" b="1" dirty="0"/>
              <a:t>internal metrics </a:t>
            </a:r>
            <a:r>
              <a:rPr lang="ko-KR" altLang="en-US" b="1" dirty="0"/>
              <a:t>파악</a:t>
            </a:r>
            <a:r>
              <a:rPr lang="en-US" altLang="ko-KR" b="1" dirty="0"/>
              <a:t>!!</a:t>
            </a:r>
            <a:endParaRPr lang="en-KR" b="1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2B3DF6-87D6-854B-A629-39D9E49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157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F138-2D7A-0644-98A6-201169B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</a:t>
            </a:r>
            <a:r>
              <a:rPr lang="en-KR" altLang="ko-KR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F205-EFB4-3D43-8BB6-5A87A8A0D228}"/>
              </a:ext>
            </a:extLst>
          </p:cNvPr>
          <p:cNvSpPr txBox="1"/>
          <p:nvPr/>
        </p:nvSpPr>
        <p:spPr>
          <a:xfrm>
            <a:off x="958517" y="1407437"/>
            <a:ext cx="4836695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Metrics </a:t>
            </a:r>
            <a:r>
              <a:rPr lang="en-US" altLang="ko-KR" dirty="0" err="1"/>
              <a:t>clutering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BC6632-B66A-7F43-99B1-7F7076143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42502"/>
              </p:ext>
            </p:extLst>
          </p:nvPr>
        </p:nvGraphicFramePr>
        <p:xfrm>
          <a:off x="1342033" y="3229645"/>
          <a:ext cx="2427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58338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5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Metric(2)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6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Metric(3)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Metirc</a:t>
                      </a:r>
                      <a:r>
                        <a:rPr lang="en-US" dirty="0"/>
                        <a:t>(4)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9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563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E96571-9EB1-104D-A6D1-BE7FF3C6CF7F}"/>
              </a:ext>
            </a:extLst>
          </p:cNvPr>
          <p:cNvSpPr txBox="1"/>
          <p:nvPr/>
        </p:nvSpPr>
        <p:spPr>
          <a:xfrm>
            <a:off x="1327673" y="2646919"/>
            <a:ext cx="252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선별된 Internal Metrics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F554D15F-F342-174F-AC65-F6BD1500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62431"/>
              </p:ext>
            </p:extLst>
          </p:nvPr>
        </p:nvGraphicFramePr>
        <p:xfrm>
          <a:off x="8309151" y="2866535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D0DEC5C1-15F4-F14F-B067-9676D068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90883"/>
              </p:ext>
            </p:extLst>
          </p:nvPr>
        </p:nvGraphicFramePr>
        <p:xfrm>
          <a:off x="6986538" y="4718381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2A67FA13-FAB0-044C-BC03-69158B59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7696"/>
              </p:ext>
            </p:extLst>
          </p:nvPr>
        </p:nvGraphicFramePr>
        <p:xfrm>
          <a:off x="9405119" y="4576737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F23CA-F06D-A443-B3A3-045C5CB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14</a:t>
            </a:fld>
            <a:endParaRPr lang="en-K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95DE8E-E13C-9A45-BF4A-1633A6F53D86}"/>
              </a:ext>
            </a:extLst>
          </p:cNvPr>
          <p:cNvGrpSpPr/>
          <p:nvPr/>
        </p:nvGrpSpPr>
        <p:grpSpPr>
          <a:xfrm>
            <a:off x="4668254" y="3539299"/>
            <a:ext cx="1875048" cy="824577"/>
            <a:chOff x="4166222" y="3269777"/>
            <a:chExt cx="1875048" cy="82457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FE2C17C-1372-C94D-A86B-FE49CE51FB48}"/>
                </a:ext>
              </a:extLst>
            </p:cNvPr>
            <p:cNvSpPr/>
            <p:nvPr/>
          </p:nvSpPr>
          <p:spPr>
            <a:xfrm>
              <a:off x="4166222" y="3584853"/>
              <a:ext cx="1875048" cy="50950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04A181-64E8-704B-AED4-9EAFAEBB1D59}"/>
                </a:ext>
              </a:extLst>
            </p:cNvPr>
            <p:cNvSpPr txBox="1"/>
            <p:nvPr/>
          </p:nvSpPr>
          <p:spPr>
            <a:xfrm>
              <a:off x="4366532" y="3269777"/>
              <a:ext cx="1145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Clustering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8EF501-9980-7D49-B20B-7140B0560395}"/>
              </a:ext>
            </a:extLst>
          </p:cNvPr>
          <p:cNvSpPr txBox="1"/>
          <p:nvPr/>
        </p:nvSpPr>
        <p:spPr>
          <a:xfrm>
            <a:off x="8606283" y="2225073"/>
            <a:ext cx="252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408979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F138-2D7A-0644-98A6-201169B5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</a:t>
            </a:r>
            <a:r>
              <a:rPr lang="en-KR" altLang="ko-KR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0F205-EFB4-3D43-8BB6-5A87A8A0D228}"/>
              </a:ext>
            </a:extLst>
          </p:cNvPr>
          <p:cNvSpPr txBox="1"/>
          <p:nvPr/>
        </p:nvSpPr>
        <p:spPr>
          <a:xfrm>
            <a:off x="958517" y="1407437"/>
            <a:ext cx="4836695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각 클러스터와 맞는 </a:t>
            </a:r>
            <a:r>
              <a:rPr lang="ko-KR" altLang="en-US" dirty="0" err="1"/>
              <a:t>파라미터</a:t>
            </a:r>
            <a:r>
              <a:rPr lang="ko-KR" altLang="en-US" dirty="0"/>
              <a:t> 대응 </a:t>
            </a:r>
            <a:endParaRPr lang="en-US" altLang="ko-KR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F554D15F-F342-174F-AC65-F6BD1500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65492"/>
              </p:ext>
            </p:extLst>
          </p:nvPr>
        </p:nvGraphicFramePr>
        <p:xfrm>
          <a:off x="2088321" y="2168091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D0DEC5C1-15F4-F14F-B067-9676D068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51004"/>
              </p:ext>
            </p:extLst>
          </p:nvPr>
        </p:nvGraphicFramePr>
        <p:xfrm>
          <a:off x="5421928" y="2168091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2A67FA13-FAB0-044C-BC03-69158B59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33630"/>
              </p:ext>
            </p:extLst>
          </p:nvPr>
        </p:nvGraphicFramePr>
        <p:xfrm>
          <a:off x="8755535" y="2168091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Metric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E695-8268-6749-99EE-67623DED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15</a:t>
            </a:fld>
            <a:endParaRPr lang="en-KR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999A4ED-5060-374F-A2C8-ECD8E37B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44867"/>
              </p:ext>
            </p:extLst>
          </p:nvPr>
        </p:nvGraphicFramePr>
        <p:xfrm>
          <a:off x="2088321" y="4893310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CE17F5FA-5767-B24B-AFA8-821CB06CB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24959"/>
              </p:ext>
            </p:extLst>
          </p:nvPr>
        </p:nvGraphicFramePr>
        <p:xfrm>
          <a:off x="5421929" y="4893310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C5AEE28-00C3-824A-8E45-033A03018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6581"/>
              </p:ext>
            </p:extLst>
          </p:nvPr>
        </p:nvGraphicFramePr>
        <p:xfrm>
          <a:off x="8755537" y="4893310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(2)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  <a:r>
                        <a:rPr lang="en-KR" dirty="0"/>
                        <a:t>(3)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F52F73FE-E08D-3E47-B893-EF8F8F727DBC}"/>
              </a:ext>
            </a:extLst>
          </p:cNvPr>
          <p:cNvSpPr/>
          <p:nvPr/>
        </p:nvSpPr>
        <p:spPr>
          <a:xfrm rot="5400000">
            <a:off x="2562707" y="4156913"/>
            <a:ext cx="782055" cy="409073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B77D54D7-68FE-9A42-8DCF-C01728485029}"/>
              </a:ext>
            </a:extLst>
          </p:cNvPr>
          <p:cNvSpPr/>
          <p:nvPr/>
        </p:nvSpPr>
        <p:spPr>
          <a:xfrm rot="5400000">
            <a:off x="5896314" y="4125063"/>
            <a:ext cx="782055" cy="409073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ED106F6F-588A-0844-A2F9-47479933E5A4}"/>
              </a:ext>
            </a:extLst>
          </p:cNvPr>
          <p:cNvSpPr/>
          <p:nvPr/>
        </p:nvSpPr>
        <p:spPr>
          <a:xfrm rot="5400000">
            <a:off x="9223887" y="4057684"/>
            <a:ext cx="782055" cy="409073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536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41E6-F55B-8043-82E1-7F06B1F3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414A3-CC00-444A-8F6D-08529C683775}"/>
              </a:ext>
            </a:extLst>
          </p:cNvPr>
          <p:cNvSpPr txBox="1"/>
          <p:nvPr/>
        </p:nvSpPr>
        <p:spPr>
          <a:xfrm>
            <a:off x="1022684" y="1690688"/>
            <a:ext cx="4463716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논문 주제 구체화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관련 논문 리뷰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구조화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K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7C3C-60D2-2542-A0E1-58550677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92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4EA9-81D0-DE4C-B0C0-8EB94D8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논문 주제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B94BE-F7E5-3449-85AC-7E90F0EA6B0A}"/>
              </a:ext>
            </a:extLst>
          </p:cNvPr>
          <p:cNvSpPr txBox="1"/>
          <p:nvPr/>
        </p:nvSpPr>
        <p:spPr>
          <a:xfrm>
            <a:off x="974557" y="1997242"/>
            <a:ext cx="700238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Redis Auto Tuning</a:t>
            </a:r>
            <a:r>
              <a:rPr lang="ko-KR" altLang="en-US" dirty="0"/>
              <a:t>을 통한 </a:t>
            </a:r>
            <a:r>
              <a:rPr lang="ko-KR" altLang="en-US" dirty="0" err="1"/>
              <a:t>파라미터</a:t>
            </a:r>
            <a:r>
              <a:rPr lang="ko-KR" altLang="en-US" dirty="0"/>
              <a:t> 값 추천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Bayesian Optimization과 multi-task learning을 이용한 최적화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448A-D0B3-814C-B559-9378F76A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13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A898-4577-9444-9557-8EF99CFA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5D8BC0-BA4C-064E-8265-B0375B460834}"/>
              </a:ext>
            </a:extLst>
          </p:cNvPr>
          <p:cNvSpPr txBox="1">
            <a:spLocks/>
          </p:cNvSpPr>
          <p:nvPr/>
        </p:nvSpPr>
        <p:spPr>
          <a:xfrm>
            <a:off x="927848" y="395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 dirty="0"/>
              <a:t>논문 주제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BFD89-DEC6-BE49-B6F5-A9E9B9569BEF}"/>
              </a:ext>
            </a:extLst>
          </p:cNvPr>
          <p:cNvSpPr txBox="1"/>
          <p:nvPr/>
        </p:nvSpPr>
        <p:spPr>
          <a:xfrm>
            <a:off x="990600" y="1668159"/>
            <a:ext cx="84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Redis</a:t>
            </a:r>
            <a:r>
              <a:rPr lang="ko-KR" altLang="en-US" b="1" dirty="0"/>
              <a:t> </a:t>
            </a:r>
            <a:r>
              <a:rPr lang="en-US" altLang="ko-KR" b="1" dirty="0"/>
              <a:t>knob </a:t>
            </a:r>
            <a:r>
              <a:rPr lang="ko-KR" altLang="en-US" b="1" dirty="0"/>
              <a:t>들을 독립된 분류로 나눈 후 각 </a:t>
            </a:r>
            <a:r>
              <a:rPr lang="ko-KR" altLang="en-US" b="1" dirty="0" err="1"/>
              <a:t>분류별로</a:t>
            </a:r>
            <a:r>
              <a:rPr lang="ko-KR" altLang="en-US" b="1" dirty="0"/>
              <a:t> </a:t>
            </a:r>
            <a:r>
              <a:rPr lang="en-US" altLang="ko-KR" b="1" dirty="0"/>
              <a:t>Hyperparameter </a:t>
            </a:r>
            <a:r>
              <a:rPr lang="en-US" altLang="ko-KR" b="1" dirty="0" err="1"/>
              <a:t>tuing</a:t>
            </a:r>
            <a:r>
              <a:rPr lang="en-US" altLang="ko-KR" b="1" dirty="0"/>
              <a:t> </a:t>
            </a:r>
            <a:r>
              <a:rPr lang="ko-KR" altLang="en-US" b="1" dirty="0"/>
              <a:t>진행  </a:t>
            </a:r>
            <a:endParaRPr lang="en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513CD-799B-6944-B58F-ED5F8DA014D0}"/>
              </a:ext>
            </a:extLst>
          </p:cNvPr>
          <p:cNvSpPr txBox="1"/>
          <p:nvPr/>
        </p:nvSpPr>
        <p:spPr>
          <a:xfrm>
            <a:off x="2336455" y="2871904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Redis Parameter</a:t>
            </a:r>
            <a:endParaRPr lang="en-KR" b="1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04B5810-E68C-0644-AF7E-96617FB0A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95491"/>
              </p:ext>
            </p:extLst>
          </p:nvPr>
        </p:nvGraphicFramePr>
        <p:xfrm>
          <a:off x="1967434" y="3531221"/>
          <a:ext cx="24275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179546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Param(2)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7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Param(3)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9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Param(4)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7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05816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3AB7E8C2-3B50-264C-A790-633250B41928}"/>
              </a:ext>
            </a:extLst>
          </p:cNvPr>
          <p:cNvSpPr/>
          <p:nvPr/>
        </p:nvSpPr>
        <p:spPr>
          <a:xfrm>
            <a:off x="5150412" y="3652731"/>
            <a:ext cx="1035236" cy="50950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5CAC4-7991-6740-8827-F0D8A4D5F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24822"/>
              </p:ext>
            </p:extLst>
          </p:nvPr>
        </p:nvGraphicFramePr>
        <p:xfrm>
          <a:off x="7791290" y="2800878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Param(2)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Param(3)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B4260E0F-52AC-CE42-BC9B-BBA1940C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59840"/>
              </p:ext>
            </p:extLst>
          </p:nvPr>
        </p:nvGraphicFramePr>
        <p:xfrm>
          <a:off x="6468677" y="4652724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Param(2)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Param(3)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F8B6F0C2-D6D4-B241-9517-E9E6191FE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05245"/>
              </p:ext>
            </p:extLst>
          </p:nvPr>
        </p:nvGraphicFramePr>
        <p:xfrm>
          <a:off x="8673034" y="4458321"/>
          <a:ext cx="173082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829">
                  <a:extLst>
                    <a:ext uri="{9D8B030D-6E8A-4147-A177-3AD203B41FA5}">
                      <a16:colId xmlns:a16="http://schemas.microsoft.com/office/drawing/2014/main" val="3530440890"/>
                    </a:ext>
                  </a:extLst>
                </a:gridCol>
              </a:tblGrid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24487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Param(2)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231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Param(3)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26336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195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40B54-D7D3-A949-A7C0-654375D8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943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5EF4-C194-7E4F-9D6C-4919496C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관련 논문 리뷰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54FBE-6DA2-AF43-8A80-5685517D117D}"/>
              </a:ext>
            </a:extLst>
          </p:cNvPr>
          <p:cNvSpPr txBox="1"/>
          <p:nvPr/>
        </p:nvSpPr>
        <p:spPr>
          <a:xfrm>
            <a:off x="926432" y="1696453"/>
            <a:ext cx="43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Architecture를 나누는 것이 문제</a:t>
            </a:r>
            <a:r>
              <a:rPr lang="en-US" altLang="ko-KR" b="1" dirty="0"/>
              <a:t>! (</a:t>
            </a:r>
            <a:r>
              <a:rPr lang="ko-KR" altLang="en-US" b="1" dirty="0"/>
              <a:t>구조화</a:t>
            </a:r>
            <a:r>
              <a:rPr lang="en-US" altLang="ko-KR" b="1" dirty="0"/>
              <a:t>)</a:t>
            </a:r>
            <a:endParaRPr lang="en-KR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9156BF-3FDD-8540-ACDA-27AB106D34B4}"/>
              </a:ext>
            </a:extLst>
          </p:cNvPr>
          <p:cNvGrpSpPr/>
          <p:nvPr/>
        </p:nvGrpSpPr>
        <p:grpSpPr>
          <a:xfrm>
            <a:off x="1959140" y="2538660"/>
            <a:ext cx="9184104" cy="3331377"/>
            <a:chOff x="1959140" y="2863516"/>
            <a:chExt cx="9184104" cy="333137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3935A04-A2F0-014C-990B-D3E4756A102A}"/>
                </a:ext>
              </a:extLst>
            </p:cNvPr>
            <p:cNvGrpSpPr/>
            <p:nvPr/>
          </p:nvGrpSpPr>
          <p:grpSpPr>
            <a:xfrm>
              <a:off x="3176336" y="2863516"/>
              <a:ext cx="6749715" cy="1777466"/>
              <a:chOff x="3176336" y="2863516"/>
              <a:chExt cx="6749715" cy="17774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D297C8-778D-9B45-98FE-5AD01D096826}"/>
                  </a:ext>
                </a:extLst>
              </p:cNvPr>
              <p:cNvSpPr/>
              <p:nvPr/>
            </p:nvSpPr>
            <p:spPr>
              <a:xfrm>
                <a:off x="5934574" y="2863516"/>
                <a:ext cx="1233237" cy="565484"/>
              </a:xfrm>
              <a:prstGeom prst="rect">
                <a:avLst/>
              </a:prstGeom>
              <a:solidFill>
                <a:srgbClr val="D8EA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KR" dirty="0"/>
                  <a:t>IOPS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A5CEF17-355E-B242-A2D4-0B258C9C4DB4}"/>
                  </a:ext>
                </a:extLst>
              </p:cNvPr>
              <p:cNvGrpSpPr/>
              <p:nvPr/>
            </p:nvGrpSpPr>
            <p:grpSpPr>
              <a:xfrm>
                <a:off x="3176336" y="3967214"/>
                <a:ext cx="6749715" cy="673768"/>
                <a:chOff x="3176336" y="3967214"/>
                <a:chExt cx="6749715" cy="67376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460B330-1185-E748-B9BA-4BCA9726641F}"/>
                    </a:ext>
                  </a:extLst>
                </p:cNvPr>
                <p:cNvSpPr/>
                <p:nvPr/>
              </p:nvSpPr>
              <p:spPr>
                <a:xfrm>
                  <a:off x="3176336" y="3967214"/>
                  <a:ext cx="1997242" cy="673768"/>
                </a:xfrm>
                <a:prstGeom prst="rect">
                  <a:avLst/>
                </a:prstGeom>
                <a:solidFill>
                  <a:srgbClr val="FFF3CA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/>
                    <a:t>Level0ToLevel1P99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8E9328-4F12-6042-97C4-F79F88E7999B}"/>
                    </a:ext>
                  </a:extLst>
                </p:cNvPr>
                <p:cNvSpPr/>
                <p:nvPr/>
              </p:nvSpPr>
              <p:spPr>
                <a:xfrm>
                  <a:off x="5552572" y="3967214"/>
                  <a:ext cx="1997242" cy="673768"/>
                </a:xfrm>
                <a:prstGeom prst="rect">
                  <a:avLst/>
                </a:prstGeom>
                <a:solidFill>
                  <a:srgbClr val="FFF3CA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/>
                    <a:t>ReadBlockGetP99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CF06467-EEF7-A94E-8172-91CF74AF90C0}"/>
                    </a:ext>
                  </a:extLst>
                </p:cNvPr>
                <p:cNvSpPr/>
                <p:nvPr/>
              </p:nvSpPr>
              <p:spPr>
                <a:xfrm>
                  <a:off x="7928809" y="3967214"/>
                  <a:ext cx="1997242" cy="673768"/>
                </a:xfrm>
                <a:prstGeom prst="rect">
                  <a:avLst/>
                </a:prstGeom>
                <a:solidFill>
                  <a:srgbClr val="FFF3CA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/>
                    <a:t>WriteAmp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44C35CA-67E8-9C40-B184-2BC982BAB83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4174957" y="3429000"/>
                <a:ext cx="2376236" cy="5382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9D33B12-5125-0047-898E-4612ED2212D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6551193" y="3429000"/>
                <a:ext cx="0" cy="5382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5E8ECB-807F-B345-847B-66B0B8B08A44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>
                <a:off x="6551193" y="3429000"/>
                <a:ext cx="2376237" cy="5382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72A2CE-4017-DF42-80A0-A2DB949DC4EF}"/>
                </a:ext>
              </a:extLst>
            </p:cNvPr>
            <p:cNvGrpSpPr/>
            <p:nvPr/>
          </p:nvGrpSpPr>
          <p:grpSpPr>
            <a:xfrm>
              <a:off x="1959140" y="4640982"/>
              <a:ext cx="2654968" cy="1553911"/>
              <a:chOff x="1959140" y="4640982"/>
              <a:chExt cx="2654968" cy="155391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38C4857-CB91-0F48-9BAA-0C429041B897}"/>
                  </a:ext>
                </a:extLst>
              </p:cNvPr>
              <p:cNvGrpSpPr/>
              <p:nvPr/>
            </p:nvGrpSpPr>
            <p:grpSpPr>
              <a:xfrm>
                <a:off x="1959140" y="5216158"/>
                <a:ext cx="2654968" cy="978735"/>
                <a:chOff x="2370221" y="5229559"/>
                <a:chExt cx="2654968" cy="97873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796D70-3394-274C-A15C-8A2157C0A49E}"/>
                    </a:ext>
                  </a:extLst>
                </p:cNvPr>
                <p:cNvSpPr/>
                <p:nvPr/>
              </p:nvSpPr>
              <p:spPr>
                <a:xfrm>
                  <a:off x="2370221" y="5229559"/>
                  <a:ext cx="1022684" cy="9787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ysClr val="windowText" lastClr="000000"/>
                      </a:solidFill>
                    </a:rPr>
                    <a:t>Params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633AB7C-11D8-0645-A62A-411771C2BA75}"/>
                    </a:ext>
                  </a:extLst>
                </p:cNvPr>
                <p:cNvSpPr/>
                <p:nvPr/>
              </p:nvSpPr>
              <p:spPr>
                <a:xfrm>
                  <a:off x="4002505" y="5229559"/>
                  <a:ext cx="1022684" cy="9787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ysClr val="windowText" lastClr="000000"/>
                      </a:solidFill>
                    </a:rPr>
                    <a:t>Metrics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C07043E-7EB5-9A4A-961A-3889A6254124}"/>
                  </a:ext>
                </a:extLst>
              </p:cNvPr>
              <p:cNvCxnSpPr>
                <a:stCxn id="10" idx="0"/>
                <a:endCxn id="5" idx="2"/>
              </p:cNvCxnSpPr>
              <p:nvPr/>
            </p:nvCxnSpPr>
            <p:spPr>
              <a:xfrm flipV="1">
                <a:off x="2470482" y="4640982"/>
                <a:ext cx="1704475" cy="575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1B06DC-D4DC-9148-B63A-ED83822F5F42}"/>
                  </a:ext>
                </a:extLst>
              </p:cNvPr>
              <p:cNvCxnSpPr>
                <a:stCxn id="11" idx="0"/>
                <a:endCxn id="5" idx="2"/>
              </p:cNvCxnSpPr>
              <p:nvPr/>
            </p:nvCxnSpPr>
            <p:spPr>
              <a:xfrm flipV="1">
                <a:off x="4102766" y="4640982"/>
                <a:ext cx="72191" cy="575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AFDC4-2996-DC45-89FD-7628E0787976}"/>
                </a:ext>
              </a:extLst>
            </p:cNvPr>
            <p:cNvGrpSpPr/>
            <p:nvPr/>
          </p:nvGrpSpPr>
          <p:grpSpPr>
            <a:xfrm>
              <a:off x="5223708" y="4640982"/>
              <a:ext cx="2654968" cy="1553911"/>
              <a:chOff x="5223708" y="4640982"/>
              <a:chExt cx="2654968" cy="155391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5E0816-8BAD-104A-8183-50FC92021C18}"/>
                  </a:ext>
                </a:extLst>
              </p:cNvPr>
              <p:cNvGrpSpPr/>
              <p:nvPr/>
            </p:nvGrpSpPr>
            <p:grpSpPr>
              <a:xfrm>
                <a:off x="5223708" y="5216158"/>
                <a:ext cx="2654968" cy="978735"/>
                <a:chOff x="2370221" y="5229559"/>
                <a:chExt cx="2654968" cy="97873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5930EAF-61ED-7B43-8C89-1EB912113549}"/>
                    </a:ext>
                  </a:extLst>
                </p:cNvPr>
                <p:cNvSpPr/>
                <p:nvPr/>
              </p:nvSpPr>
              <p:spPr>
                <a:xfrm>
                  <a:off x="2370221" y="5229559"/>
                  <a:ext cx="1022684" cy="9787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ysClr val="windowText" lastClr="000000"/>
                      </a:solidFill>
                    </a:rPr>
                    <a:t>Params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B58EA36-511F-F34F-AC0D-D5B0AE13EB85}"/>
                    </a:ext>
                  </a:extLst>
                </p:cNvPr>
                <p:cNvSpPr/>
                <p:nvPr/>
              </p:nvSpPr>
              <p:spPr>
                <a:xfrm>
                  <a:off x="4002505" y="5229559"/>
                  <a:ext cx="1022684" cy="9787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ysClr val="windowText" lastClr="000000"/>
                      </a:solidFill>
                    </a:rPr>
                    <a:t>Metrics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AB39D09-9C90-834A-B759-BD320CC08655}"/>
                  </a:ext>
                </a:extLst>
              </p:cNvPr>
              <p:cNvCxnSpPr>
                <a:stCxn id="17" idx="0"/>
                <a:endCxn id="6" idx="2"/>
              </p:cNvCxnSpPr>
              <p:nvPr/>
            </p:nvCxnSpPr>
            <p:spPr>
              <a:xfrm flipV="1">
                <a:off x="5735050" y="4640982"/>
                <a:ext cx="816143" cy="575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0C41D56-8E5F-834A-8C1F-9B9B4CC5EEAC}"/>
                  </a:ext>
                </a:extLst>
              </p:cNvPr>
              <p:cNvCxnSpPr>
                <a:stCxn id="18" idx="0"/>
                <a:endCxn id="6" idx="2"/>
              </p:cNvCxnSpPr>
              <p:nvPr/>
            </p:nvCxnSpPr>
            <p:spPr>
              <a:xfrm flipH="1" flipV="1">
                <a:off x="6551193" y="4640982"/>
                <a:ext cx="816141" cy="575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37D80A4-A3C8-9941-8498-959FD8DE5CCB}"/>
                </a:ext>
              </a:extLst>
            </p:cNvPr>
            <p:cNvGrpSpPr/>
            <p:nvPr/>
          </p:nvGrpSpPr>
          <p:grpSpPr>
            <a:xfrm>
              <a:off x="8488276" y="4640982"/>
              <a:ext cx="2654968" cy="1553911"/>
              <a:chOff x="8488276" y="4640982"/>
              <a:chExt cx="2654968" cy="155391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D7BE6DD-839B-B445-8E11-1724BD52BD19}"/>
                  </a:ext>
                </a:extLst>
              </p:cNvPr>
              <p:cNvGrpSpPr/>
              <p:nvPr/>
            </p:nvGrpSpPr>
            <p:grpSpPr>
              <a:xfrm>
                <a:off x="8488276" y="5216158"/>
                <a:ext cx="2654968" cy="978735"/>
                <a:chOff x="2370221" y="5229559"/>
                <a:chExt cx="2654968" cy="97873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DD458DD-7404-694D-89D5-BDCDCD2A4A5A}"/>
                    </a:ext>
                  </a:extLst>
                </p:cNvPr>
                <p:cNvSpPr/>
                <p:nvPr/>
              </p:nvSpPr>
              <p:spPr>
                <a:xfrm>
                  <a:off x="2370221" y="5229559"/>
                  <a:ext cx="1022684" cy="9787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ysClr val="windowText" lastClr="000000"/>
                      </a:solidFill>
                    </a:rPr>
                    <a:t>Params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9D7D7C0-6D65-2342-9D27-FC2EDE722272}"/>
                    </a:ext>
                  </a:extLst>
                </p:cNvPr>
                <p:cNvSpPr/>
                <p:nvPr/>
              </p:nvSpPr>
              <p:spPr>
                <a:xfrm>
                  <a:off x="4002505" y="5229559"/>
                  <a:ext cx="1022684" cy="9787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ysClr val="windowText" lastClr="000000"/>
                      </a:solidFill>
                    </a:rPr>
                    <a:t>Metrics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BB1731-2AB2-FC48-B526-47A55060AEAE}"/>
                  </a:ext>
                </a:extLst>
              </p:cNvPr>
              <p:cNvCxnSpPr>
                <a:stCxn id="14" idx="0"/>
                <a:endCxn id="7" idx="2"/>
              </p:cNvCxnSpPr>
              <p:nvPr/>
            </p:nvCxnSpPr>
            <p:spPr>
              <a:xfrm flipH="1" flipV="1">
                <a:off x="8927430" y="4640982"/>
                <a:ext cx="72188" cy="575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AFA6DC2-EA81-C141-9D37-6F225E1E23F2}"/>
                  </a:ext>
                </a:extLst>
              </p:cNvPr>
              <p:cNvCxnSpPr>
                <a:stCxn id="15" idx="0"/>
                <a:endCxn id="7" idx="2"/>
              </p:cNvCxnSpPr>
              <p:nvPr/>
            </p:nvCxnSpPr>
            <p:spPr>
              <a:xfrm flipH="1" flipV="1">
                <a:off x="8927430" y="4640982"/>
                <a:ext cx="1704472" cy="575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C8A1C54D-2036-9D41-940C-50ADF04C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4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C607-E1CF-0E45-8FE3-F3D3B001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구조화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8D2F-0AA8-DE48-BA69-54BC15DD8207}"/>
              </a:ext>
            </a:extLst>
          </p:cNvPr>
          <p:cNvSpPr txBox="1"/>
          <p:nvPr/>
        </p:nvSpPr>
        <p:spPr>
          <a:xfrm>
            <a:off x="834189" y="1900989"/>
            <a:ext cx="9785684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독립된 </a:t>
            </a:r>
            <a:r>
              <a:rPr lang="en-US" altLang="ko-KR" dirty="0"/>
              <a:t>group</a:t>
            </a:r>
            <a:r>
              <a:rPr lang="ko-KR" altLang="en-US" dirty="0"/>
              <a:t>들에 대해서는 개별적으로 </a:t>
            </a:r>
            <a:r>
              <a:rPr lang="en-US" altLang="ko-KR" dirty="0"/>
              <a:t>Bayesian Optimization </a:t>
            </a:r>
            <a:r>
              <a:rPr lang="ko-KR" altLang="en-US" dirty="0"/>
              <a:t>진행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종속적인 </a:t>
            </a:r>
            <a:r>
              <a:rPr lang="en-US" altLang="ko-KR" dirty="0"/>
              <a:t>group</a:t>
            </a:r>
            <a:r>
              <a:rPr lang="ko-KR" altLang="en-US" dirty="0"/>
              <a:t>들에 대해서는 </a:t>
            </a:r>
            <a:r>
              <a:rPr lang="en-US" altLang="ko-KR" dirty="0"/>
              <a:t>multi-task learning </a:t>
            </a:r>
            <a:r>
              <a:rPr lang="ko-KR" altLang="en-US" dirty="0"/>
              <a:t>기반의 </a:t>
            </a:r>
            <a:r>
              <a:rPr lang="en-US" altLang="ko-KR" dirty="0"/>
              <a:t>Bayesian Optimization </a:t>
            </a:r>
            <a:r>
              <a:rPr lang="ko-KR" altLang="en-US" dirty="0"/>
              <a:t>진행</a:t>
            </a:r>
            <a:endParaRPr lang="en-KR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906C308-BB17-B248-8DE0-648E202E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14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EB4B195-9CFA-4F43-B25B-B0D279025873}"/>
              </a:ext>
            </a:extLst>
          </p:cNvPr>
          <p:cNvGrpSpPr/>
          <p:nvPr/>
        </p:nvGrpSpPr>
        <p:grpSpPr>
          <a:xfrm>
            <a:off x="1160345" y="4386155"/>
            <a:ext cx="10291777" cy="2114115"/>
            <a:chOff x="885820" y="2759862"/>
            <a:chExt cx="10291777" cy="211411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0726EA0-26F1-1D48-A6D7-7543EB1E9B0B}"/>
                </a:ext>
              </a:extLst>
            </p:cNvPr>
            <p:cNvGrpSpPr/>
            <p:nvPr/>
          </p:nvGrpSpPr>
          <p:grpSpPr>
            <a:xfrm>
              <a:off x="885820" y="2835454"/>
              <a:ext cx="3628244" cy="2038523"/>
              <a:chOff x="1714500" y="2835454"/>
              <a:chExt cx="3628244" cy="2038523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2D000AAB-DC13-0F41-895D-56894B63108E}"/>
                  </a:ext>
                </a:extLst>
              </p:cNvPr>
              <p:cNvSpPr/>
              <p:nvPr/>
            </p:nvSpPr>
            <p:spPr>
              <a:xfrm>
                <a:off x="1714500" y="2835454"/>
                <a:ext cx="3628244" cy="20385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A57E891-A70D-E545-B89C-DC151A88E79F}"/>
                  </a:ext>
                </a:extLst>
              </p:cNvPr>
              <p:cNvGrpSpPr/>
              <p:nvPr/>
            </p:nvGrpSpPr>
            <p:grpSpPr>
              <a:xfrm>
                <a:off x="2014537" y="3121819"/>
                <a:ext cx="2928939" cy="1454297"/>
                <a:chOff x="2014537" y="3121819"/>
                <a:chExt cx="2928939" cy="1454297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8074B6B-EB4A-E047-BB1B-51ED6E919ADC}"/>
                    </a:ext>
                  </a:extLst>
                </p:cNvPr>
                <p:cNvGrpSpPr/>
                <p:nvPr/>
              </p:nvGrpSpPr>
              <p:grpSpPr>
                <a:xfrm>
                  <a:off x="3143251" y="3121819"/>
                  <a:ext cx="1800225" cy="1454297"/>
                  <a:chOff x="3143251" y="3121819"/>
                  <a:chExt cx="1800225" cy="145429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1310F05A-4F42-0C43-A07D-4CEE09E6BA00}"/>
                      </a:ext>
                    </a:extLst>
                  </p:cNvPr>
                  <p:cNvSpPr/>
                  <p:nvPr/>
                </p:nvSpPr>
                <p:spPr>
                  <a:xfrm>
                    <a:off x="3143251" y="3121819"/>
                    <a:ext cx="1800225" cy="614362"/>
                  </a:xfrm>
                  <a:prstGeom prst="rect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chemeClr val="tx1"/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E44FA425-5E41-334B-BE55-A04AC81DFE7F}"/>
                      </a:ext>
                    </a:extLst>
                  </p:cNvPr>
                  <p:cNvSpPr/>
                  <p:nvPr/>
                </p:nvSpPr>
                <p:spPr>
                  <a:xfrm>
                    <a:off x="3143251" y="3961754"/>
                    <a:ext cx="1800225" cy="614362"/>
                  </a:xfrm>
                  <a:prstGeom prst="rect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chemeClr val="tx1"/>
                        </a:solidFill>
                      </a:rPr>
                      <a:t>Training Data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7453B0D-ACD9-874D-A683-9B4375453D66}"/>
                    </a:ext>
                  </a:extLst>
                </p:cNvPr>
                <p:cNvGrpSpPr/>
                <p:nvPr/>
              </p:nvGrpSpPr>
              <p:grpSpPr>
                <a:xfrm>
                  <a:off x="2014537" y="3244334"/>
                  <a:ext cx="742950" cy="1204139"/>
                  <a:chOff x="2014537" y="3244334"/>
                  <a:chExt cx="742950" cy="1204139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3F82EA1-5D3F-B346-A503-89BC9074FD05}"/>
                      </a:ext>
                    </a:extLst>
                  </p:cNvPr>
                  <p:cNvSpPr txBox="1"/>
                  <p:nvPr/>
                </p:nvSpPr>
                <p:spPr>
                  <a:xfrm>
                    <a:off x="2014537" y="3244334"/>
                    <a:ext cx="7429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Task1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88730E-56E2-A342-9C32-AC2FF9142CAA}"/>
                      </a:ext>
                    </a:extLst>
                  </p:cNvPr>
                  <p:cNvSpPr txBox="1"/>
                  <p:nvPr/>
                </p:nvSpPr>
                <p:spPr>
                  <a:xfrm>
                    <a:off x="2014537" y="4079141"/>
                    <a:ext cx="7429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Task2</a:t>
                    </a:r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54526D-76A3-C647-B8A3-81C5BD2F08AC}"/>
                </a:ext>
              </a:extLst>
            </p:cNvPr>
            <p:cNvGrpSpPr/>
            <p:nvPr/>
          </p:nvGrpSpPr>
          <p:grpSpPr>
            <a:xfrm>
              <a:off x="4754581" y="3390932"/>
              <a:ext cx="1455735" cy="849573"/>
              <a:chOff x="4754581" y="3390932"/>
              <a:chExt cx="1455735" cy="849573"/>
            </a:xfrm>
          </p:grpSpPr>
          <p:sp>
            <p:nvSpPr>
              <p:cNvPr id="56" name="화살표: 오른쪽 6">
                <a:extLst>
                  <a:ext uri="{FF2B5EF4-FFF2-40B4-BE49-F238E27FC236}">
                    <a16:creationId xmlns:a16="http://schemas.microsoft.com/office/drawing/2014/main" id="{079C460E-9B8B-6F43-9BDE-255204A0C402}"/>
                  </a:ext>
                </a:extLst>
              </p:cNvPr>
              <p:cNvSpPr/>
              <p:nvPr/>
            </p:nvSpPr>
            <p:spPr>
              <a:xfrm>
                <a:off x="4754581" y="3760264"/>
                <a:ext cx="1455735" cy="480241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722600-E561-E54D-8BD1-4C27729DF6C7}"/>
                  </a:ext>
                </a:extLst>
              </p:cNvPr>
              <p:cNvSpPr txBox="1"/>
              <p:nvPr/>
            </p:nvSpPr>
            <p:spPr>
              <a:xfrm>
                <a:off x="4832344" y="3390932"/>
                <a:ext cx="1227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b="1" dirty="0"/>
                  <a:t>Training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3A49569-1BC5-FC43-AFCE-FCFA0CF12E06}"/>
                </a:ext>
              </a:extLst>
            </p:cNvPr>
            <p:cNvGrpSpPr/>
            <p:nvPr/>
          </p:nvGrpSpPr>
          <p:grpSpPr>
            <a:xfrm>
              <a:off x="6457162" y="2759862"/>
              <a:ext cx="4720435" cy="2038523"/>
              <a:chOff x="6457162" y="2759862"/>
              <a:chExt cx="4720435" cy="20385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DECE56A-DB5A-6040-9A1A-4661D8DDDC95}"/>
                  </a:ext>
                </a:extLst>
              </p:cNvPr>
              <p:cNvGrpSpPr/>
              <p:nvPr/>
            </p:nvGrpSpPr>
            <p:grpSpPr>
              <a:xfrm>
                <a:off x="6457162" y="2759862"/>
                <a:ext cx="3218630" cy="2038523"/>
                <a:chOff x="7185833" y="2759862"/>
                <a:chExt cx="3218630" cy="2038523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82132F37-AE06-1A4C-A933-8C27330C5A62}"/>
                    </a:ext>
                  </a:extLst>
                </p:cNvPr>
                <p:cNvSpPr/>
                <p:nvPr/>
              </p:nvSpPr>
              <p:spPr>
                <a:xfrm>
                  <a:off x="7185833" y="2759862"/>
                  <a:ext cx="2243917" cy="203852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97068EC-676B-D540-86C0-E5118D2F3453}"/>
                    </a:ext>
                  </a:extLst>
                </p:cNvPr>
                <p:cNvGrpSpPr/>
                <p:nvPr/>
              </p:nvGrpSpPr>
              <p:grpSpPr>
                <a:xfrm>
                  <a:off x="7623987" y="3132853"/>
                  <a:ext cx="1400176" cy="1418796"/>
                  <a:chOff x="7623987" y="3132853"/>
                  <a:chExt cx="1400176" cy="1418796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F663A486-76CA-9144-86C1-E15E4AD84550}"/>
                      </a:ext>
                    </a:extLst>
                  </p:cNvPr>
                  <p:cNvSpPr/>
                  <p:nvPr/>
                </p:nvSpPr>
                <p:spPr>
                  <a:xfrm>
                    <a:off x="7623988" y="3132853"/>
                    <a:ext cx="1400175" cy="583201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2848D02-F27F-154C-A230-C8C15EB16695}"/>
                      </a:ext>
                    </a:extLst>
                  </p:cNvPr>
                  <p:cNvSpPr/>
                  <p:nvPr/>
                </p:nvSpPr>
                <p:spPr>
                  <a:xfrm>
                    <a:off x="7623987" y="3968448"/>
                    <a:ext cx="1400175" cy="583201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4DCE74B-4EF0-CB41-A229-EFBC4E1AB34C}"/>
                    </a:ext>
                  </a:extLst>
                </p:cNvPr>
                <p:cNvGrpSpPr/>
                <p:nvPr/>
              </p:nvGrpSpPr>
              <p:grpSpPr>
                <a:xfrm>
                  <a:off x="9283713" y="3189863"/>
                  <a:ext cx="1120750" cy="1342428"/>
                  <a:chOff x="9283713" y="3189863"/>
                  <a:chExt cx="1120750" cy="1342428"/>
                </a:xfrm>
              </p:grpSpPr>
              <p:sp>
                <p:nvSpPr>
                  <p:cNvPr id="52" name="화살표: 오른쪽 6">
                    <a:extLst>
                      <a:ext uri="{FF2B5EF4-FFF2-40B4-BE49-F238E27FC236}">
                        <a16:creationId xmlns:a16="http://schemas.microsoft.com/office/drawing/2014/main" id="{398B9A16-F1AD-9E43-94A4-3A68809FA3E0}"/>
                      </a:ext>
                    </a:extLst>
                  </p:cNvPr>
                  <p:cNvSpPr/>
                  <p:nvPr/>
                </p:nvSpPr>
                <p:spPr>
                  <a:xfrm>
                    <a:off x="9283713" y="3189863"/>
                    <a:ext cx="1120750" cy="480241"/>
                  </a:xfrm>
                  <a:prstGeom prst="right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화살표: 오른쪽 6">
                    <a:extLst>
                      <a:ext uri="{FF2B5EF4-FFF2-40B4-BE49-F238E27FC236}">
                        <a16:creationId xmlns:a16="http://schemas.microsoft.com/office/drawing/2014/main" id="{16BC111B-F7BE-3A4F-9F67-CF1726E7761C}"/>
                      </a:ext>
                    </a:extLst>
                  </p:cNvPr>
                  <p:cNvSpPr/>
                  <p:nvPr/>
                </p:nvSpPr>
                <p:spPr>
                  <a:xfrm>
                    <a:off x="9283713" y="4052050"/>
                    <a:ext cx="1120750" cy="480241"/>
                  </a:xfrm>
                  <a:prstGeom prst="right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B22A690-361E-A04B-8C22-F5A674BB8644}"/>
                  </a:ext>
                </a:extLst>
              </p:cNvPr>
              <p:cNvGrpSpPr/>
              <p:nvPr/>
            </p:nvGrpSpPr>
            <p:grpSpPr>
              <a:xfrm>
                <a:off x="9847288" y="3239787"/>
                <a:ext cx="1330309" cy="1191317"/>
                <a:chOff x="9847288" y="3239787"/>
                <a:chExt cx="1330309" cy="1191317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3F53721-DC19-794D-8828-F2468C09F13E}"/>
                    </a:ext>
                  </a:extLst>
                </p:cNvPr>
                <p:cNvSpPr txBox="1"/>
                <p:nvPr/>
              </p:nvSpPr>
              <p:spPr>
                <a:xfrm>
                  <a:off x="9853622" y="3239787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F8FC2EC-44FC-1443-9C73-B9FF460AF1C4}"/>
                    </a:ext>
                  </a:extLst>
                </p:cNvPr>
                <p:cNvSpPr txBox="1"/>
                <p:nvPr/>
              </p:nvSpPr>
              <p:spPr>
                <a:xfrm>
                  <a:off x="9847288" y="4061772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Output2</a:t>
                  </a:r>
                </a:p>
              </p:txBody>
            </p: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9E28E0-91E8-B04F-B722-240E06136C39}"/>
              </a:ext>
            </a:extLst>
          </p:cNvPr>
          <p:cNvSpPr txBox="1"/>
          <p:nvPr/>
        </p:nvSpPr>
        <p:spPr>
          <a:xfrm>
            <a:off x="829999" y="3910567"/>
            <a:ext cx="56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종속적인 </a:t>
            </a:r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en-US" altLang="ko-KR" b="1" dirty="0"/>
              <a:t>group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337CB5-BB6E-914A-97F4-9C2B50D3E743}"/>
              </a:ext>
            </a:extLst>
          </p:cNvPr>
          <p:cNvSpPr txBox="1"/>
          <p:nvPr/>
        </p:nvSpPr>
        <p:spPr>
          <a:xfrm>
            <a:off x="829999" y="441024"/>
            <a:ext cx="56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독립적인 </a:t>
            </a:r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en-US" altLang="ko-KR" b="1" dirty="0"/>
              <a:t>group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483149-C80D-454C-A3E1-49D08B52474D}"/>
              </a:ext>
            </a:extLst>
          </p:cNvPr>
          <p:cNvGrpSpPr/>
          <p:nvPr/>
        </p:nvGrpSpPr>
        <p:grpSpPr>
          <a:xfrm>
            <a:off x="1160345" y="990137"/>
            <a:ext cx="10291777" cy="2541967"/>
            <a:chOff x="1160345" y="990137"/>
            <a:chExt cx="10291777" cy="254196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4FEBB2-A099-0441-A9D1-10C086AA715A}"/>
                </a:ext>
              </a:extLst>
            </p:cNvPr>
            <p:cNvGrpSpPr/>
            <p:nvPr/>
          </p:nvGrpSpPr>
          <p:grpSpPr>
            <a:xfrm>
              <a:off x="1160345" y="990137"/>
              <a:ext cx="10291777" cy="1163673"/>
              <a:chOff x="885820" y="2835454"/>
              <a:chExt cx="10291777" cy="116367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9ADDD9-8D0E-D540-B9F2-3C8604EA33A8}"/>
                  </a:ext>
                </a:extLst>
              </p:cNvPr>
              <p:cNvGrpSpPr/>
              <p:nvPr/>
            </p:nvGrpSpPr>
            <p:grpSpPr>
              <a:xfrm>
                <a:off x="885820" y="2835454"/>
                <a:ext cx="3628244" cy="1163673"/>
                <a:chOff x="1714500" y="2835454"/>
                <a:chExt cx="3628244" cy="1163673"/>
              </a:xfrm>
            </p:grpSpPr>
            <p:sp>
              <p:nvSpPr>
                <p:cNvPr id="83" name="Rounded Rectangle 82">
                  <a:extLst>
                    <a:ext uri="{FF2B5EF4-FFF2-40B4-BE49-F238E27FC236}">
                      <a16:creationId xmlns:a16="http://schemas.microsoft.com/office/drawing/2014/main" id="{DBC60D3D-689C-9D42-BB5D-63E120190DBA}"/>
                    </a:ext>
                  </a:extLst>
                </p:cNvPr>
                <p:cNvSpPr/>
                <p:nvPr/>
              </p:nvSpPr>
              <p:spPr>
                <a:xfrm>
                  <a:off x="1714500" y="2835454"/>
                  <a:ext cx="3628244" cy="116367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323D44A-BA9E-634D-949C-136E4D956577}"/>
                    </a:ext>
                  </a:extLst>
                </p:cNvPr>
                <p:cNvGrpSpPr/>
                <p:nvPr/>
              </p:nvGrpSpPr>
              <p:grpSpPr>
                <a:xfrm>
                  <a:off x="2014537" y="3121819"/>
                  <a:ext cx="2928939" cy="614362"/>
                  <a:chOff x="2014537" y="3121819"/>
                  <a:chExt cx="2928939" cy="614362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E1F69A7-282B-734F-A74B-7864250BB78E}"/>
                      </a:ext>
                    </a:extLst>
                  </p:cNvPr>
                  <p:cNvSpPr/>
                  <p:nvPr/>
                </p:nvSpPr>
                <p:spPr>
                  <a:xfrm>
                    <a:off x="3143251" y="3121819"/>
                    <a:ext cx="1800225" cy="614362"/>
                  </a:xfrm>
                  <a:prstGeom prst="rect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chemeClr val="tx1"/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FF825012-FDB4-2046-BBC9-0074F9B6E63A}"/>
                      </a:ext>
                    </a:extLst>
                  </p:cNvPr>
                  <p:cNvSpPr txBox="1"/>
                  <p:nvPr/>
                </p:nvSpPr>
                <p:spPr>
                  <a:xfrm>
                    <a:off x="2014537" y="3244334"/>
                    <a:ext cx="7429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Task1</a:t>
                    </a:r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EBAC669-3512-FC43-B773-100F16BFF441}"/>
                  </a:ext>
                </a:extLst>
              </p:cNvPr>
              <p:cNvGrpSpPr/>
              <p:nvPr/>
            </p:nvGrpSpPr>
            <p:grpSpPr>
              <a:xfrm>
                <a:off x="4773614" y="2886608"/>
                <a:ext cx="1455735" cy="849573"/>
                <a:chOff x="4773614" y="2886608"/>
                <a:chExt cx="1455735" cy="849573"/>
              </a:xfrm>
            </p:grpSpPr>
            <p:sp>
              <p:nvSpPr>
                <p:cNvPr id="81" name="화살표: 오른쪽 6">
                  <a:extLst>
                    <a:ext uri="{FF2B5EF4-FFF2-40B4-BE49-F238E27FC236}">
                      <a16:creationId xmlns:a16="http://schemas.microsoft.com/office/drawing/2014/main" id="{019EDAB0-A788-5047-A8DD-14809142831A}"/>
                    </a:ext>
                  </a:extLst>
                </p:cNvPr>
                <p:cNvSpPr/>
                <p:nvPr/>
              </p:nvSpPr>
              <p:spPr>
                <a:xfrm>
                  <a:off x="4773614" y="3255940"/>
                  <a:ext cx="1455735" cy="480241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B2DEEBC-0553-F843-9AF0-4B60E76E86FB}"/>
                    </a:ext>
                  </a:extLst>
                </p:cNvPr>
                <p:cNvSpPr txBox="1"/>
                <p:nvPr/>
              </p:nvSpPr>
              <p:spPr>
                <a:xfrm>
                  <a:off x="4851377" y="2886608"/>
                  <a:ext cx="12279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Training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BB1C9DF-5080-8343-BAB1-BBC506FD5B83}"/>
                  </a:ext>
                </a:extLst>
              </p:cNvPr>
              <p:cNvGrpSpPr/>
              <p:nvPr/>
            </p:nvGrpSpPr>
            <p:grpSpPr>
              <a:xfrm>
                <a:off x="6457162" y="2835454"/>
                <a:ext cx="4720435" cy="1055389"/>
                <a:chOff x="6457162" y="2835454"/>
                <a:chExt cx="4720435" cy="1055389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E9C40B35-4B3A-894F-B850-3EC96937841C}"/>
                    </a:ext>
                  </a:extLst>
                </p:cNvPr>
                <p:cNvGrpSpPr/>
                <p:nvPr/>
              </p:nvGrpSpPr>
              <p:grpSpPr>
                <a:xfrm>
                  <a:off x="6457162" y="2835454"/>
                  <a:ext cx="3218630" cy="1055389"/>
                  <a:chOff x="7185833" y="2835454"/>
                  <a:chExt cx="3218630" cy="1055389"/>
                </a:xfrm>
              </p:grpSpPr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85812E78-5E9B-BE4D-A687-75D9D5A0BB7F}"/>
                      </a:ext>
                    </a:extLst>
                  </p:cNvPr>
                  <p:cNvSpPr/>
                  <p:nvPr/>
                </p:nvSpPr>
                <p:spPr>
                  <a:xfrm>
                    <a:off x="7185833" y="2835454"/>
                    <a:ext cx="2243917" cy="105538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272A16C5-8CFA-934C-8DA0-817B49A5B9AC}"/>
                      </a:ext>
                    </a:extLst>
                  </p:cNvPr>
                  <p:cNvSpPr/>
                  <p:nvPr/>
                </p:nvSpPr>
                <p:spPr>
                  <a:xfrm>
                    <a:off x="7623988" y="3132853"/>
                    <a:ext cx="1400175" cy="583201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77" name="화살표: 오른쪽 6">
                    <a:extLst>
                      <a:ext uri="{FF2B5EF4-FFF2-40B4-BE49-F238E27FC236}">
                        <a16:creationId xmlns:a16="http://schemas.microsoft.com/office/drawing/2014/main" id="{93DFB18F-7D65-774D-BCF2-CE07BD679D60}"/>
                      </a:ext>
                    </a:extLst>
                  </p:cNvPr>
                  <p:cNvSpPr/>
                  <p:nvPr/>
                </p:nvSpPr>
                <p:spPr>
                  <a:xfrm>
                    <a:off x="9283713" y="3189863"/>
                    <a:ext cx="1120750" cy="480241"/>
                  </a:xfrm>
                  <a:prstGeom prst="right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5A0A587-622F-F244-BBDB-8F1CD7AC9483}"/>
                    </a:ext>
                  </a:extLst>
                </p:cNvPr>
                <p:cNvSpPr txBox="1"/>
                <p:nvPr/>
              </p:nvSpPr>
              <p:spPr>
                <a:xfrm>
                  <a:off x="9853622" y="3239787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Output1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935668A-0026-6E45-8AEA-5FD2A630391A}"/>
                </a:ext>
              </a:extLst>
            </p:cNvPr>
            <p:cNvGrpSpPr/>
            <p:nvPr/>
          </p:nvGrpSpPr>
          <p:grpSpPr>
            <a:xfrm>
              <a:off x="1160345" y="2368431"/>
              <a:ext cx="10291777" cy="1163673"/>
              <a:chOff x="885820" y="2835454"/>
              <a:chExt cx="10291777" cy="116367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C90565C-7900-EA40-850C-5520C7E93666}"/>
                  </a:ext>
                </a:extLst>
              </p:cNvPr>
              <p:cNvGrpSpPr/>
              <p:nvPr/>
            </p:nvGrpSpPr>
            <p:grpSpPr>
              <a:xfrm>
                <a:off x="885820" y="2835454"/>
                <a:ext cx="3628244" cy="1163673"/>
                <a:chOff x="1714500" y="2835454"/>
                <a:chExt cx="3628244" cy="1163673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7A41FF1F-7AB3-D840-B1E3-B466408BA8CF}"/>
                    </a:ext>
                  </a:extLst>
                </p:cNvPr>
                <p:cNvSpPr/>
                <p:nvPr/>
              </p:nvSpPr>
              <p:spPr>
                <a:xfrm>
                  <a:off x="1714500" y="2835454"/>
                  <a:ext cx="3628244" cy="116367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D5028604-0EAA-F347-A937-C1CF22D34B25}"/>
                    </a:ext>
                  </a:extLst>
                </p:cNvPr>
                <p:cNvGrpSpPr/>
                <p:nvPr/>
              </p:nvGrpSpPr>
              <p:grpSpPr>
                <a:xfrm>
                  <a:off x="2014537" y="3121819"/>
                  <a:ext cx="2928939" cy="614362"/>
                  <a:chOff x="2014537" y="3121819"/>
                  <a:chExt cx="2928939" cy="614362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11EBB2CE-0DD2-AC4C-9752-3A36F08555ED}"/>
                      </a:ext>
                    </a:extLst>
                  </p:cNvPr>
                  <p:cNvSpPr/>
                  <p:nvPr/>
                </p:nvSpPr>
                <p:spPr>
                  <a:xfrm>
                    <a:off x="3143251" y="3121819"/>
                    <a:ext cx="1800225" cy="614362"/>
                  </a:xfrm>
                  <a:prstGeom prst="rect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chemeClr val="tx1"/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8F8579E-1162-7F48-AD3C-3544A4667449}"/>
                      </a:ext>
                    </a:extLst>
                  </p:cNvPr>
                  <p:cNvSpPr txBox="1"/>
                  <p:nvPr/>
                </p:nvSpPr>
                <p:spPr>
                  <a:xfrm>
                    <a:off x="2014537" y="3244334"/>
                    <a:ext cx="7429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Task</a:t>
                    </a:r>
                    <a:r>
                      <a:rPr lang="en-US" altLang="ko-KR" dirty="0"/>
                      <a:t>2</a:t>
                    </a:r>
                    <a:endParaRPr lang="en-KR" dirty="0"/>
                  </a:p>
                </p:txBody>
              </p: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12CEA42-B617-C747-9642-530C7CF6701E}"/>
                  </a:ext>
                </a:extLst>
              </p:cNvPr>
              <p:cNvGrpSpPr/>
              <p:nvPr/>
            </p:nvGrpSpPr>
            <p:grpSpPr>
              <a:xfrm>
                <a:off x="4773614" y="2886608"/>
                <a:ext cx="1455735" cy="849573"/>
                <a:chOff x="4773614" y="2886608"/>
                <a:chExt cx="1455735" cy="849573"/>
              </a:xfrm>
            </p:grpSpPr>
            <p:sp>
              <p:nvSpPr>
                <p:cNvPr id="101" name="화살표: 오른쪽 6">
                  <a:extLst>
                    <a:ext uri="{FF2B5EF4-FFF2-40B4-BE49-F238E27FC236}">
                      <a16:creationId xmlns:a16="http://schemas.microsoft.com/office/drawing/2014/main" id="{547B5E7F-4AEB-DB43-B035-782F094B4842}"/>
                    </a:ext>
                  </a:extLst>
                </p:cNvPr>
                <p:cNvSpPr/>
                <p:nvPr/>
              </p:nvSpPr>
              <p:spPr>
                <a:xfrm>
                  <a:off x="4773614" y="3255940"/>
                  <a:ext cx="1455735" cy="480241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D579A8E-5F8A-0145-9306-CA2CD539974A}"/>
                    </a:ext>
                  </a:extLst>
                </p:cNvPr>
                <p:cNvSpPr txBox="1"/>
                <p:nvPr/>
              </p:nvSpPr>
              <p:spPr>
                <a:xfrm>
                  <a:off x="4851377" y="2886608"/>
                  <a:ext cx="12279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Training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3BF5F63-5661-6647-830B-10125BBF3D86}"/>
                  </a:ext>
                </a:extLst>
              </p:cNvPr>
              <p:cNvGrpSpPr/>
              <p:nvPr/>
            </p:nvGrpSpPr>
            <p:grpSpPr>
              <a:xfrm>
                <a:off x="6457162" y="2835454"/>
                <a:ext cx="4720435" cy="1055389"/>
                <a:chOff x="6457162" y="2835454"/>
                <a:chExt cx="4720435" cy="105538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03CC859E-FE07-FB44-B11C-F3B5F673D43A}"/>
                    </a:ext>
                  </a:extLst>
                </p:cNvPr>
                <p:cNvGrpSpPr/>
                <p:nvPr/>
              </p:nvGrpSpPr>
              <p:grpSpPr>
                <a:xfrm>
                  <a:off x="6457162" y="2835454"/>
                  <a:ext cx="3218630" cy="1055389"/>
                  <a:chOff x="7185833" y="2835454"/>
                  <a:chExt cx="3218630" cy="1055389"/>
                </a:xfrm>
              </p:grpSpPr>
              <p:sp>
                <p:nvSpPr>
                  <p:cNvPr id="98" name="Rounded Rectangle 97">
                    <a:extLst>
                      <a:ext uri="{FF2B5EF4-FFF2-40B4-BE49-F238E27FC236}">
                        <a16:creationId xmlns:a16="http://schemas.microsoft.com/office/drawing/2014/main" id="{81BA9F5E-DF04-C948-BC16-E7B3DF1F8658}"/>
                      </a:ext>
                    </a:extLst>
                  </p:cNvPr>
                  <p:cNvSpPr/>
                  <p:nvPr/>
                </p:nvSpPr>
                <p:spPr>
                  <a:xfrm>
                    <a:off x="7185833" y="2835454"/>
                    <a:ext cx="2243917" cy="1055389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 dirty="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7A86A93-AD71-134A-B49E-3554EB1C7A11}"/>
                      </a:ext>
                    </a:extLst>
                  </p:cNvPr>
                  <p:cNvSpPr/>
                  <p:nvPr/>
                </p:nvSpPr>
                <p:spPr>
                  <a:xfrm>
                    <a:off x="7623988" y="3132853"/>
                    <a:ext cx="1400175" cy="583201"/>
                  </a:xfrm>
                  <a:prstGeom prst="ellipse">
                    <a:avLst/>
                  </a:prstGeom>
                  <a:solidFill>
                    <a:srgbClr val="FFF3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KR" b="1" dirty="0">
                        <a:solidFill>
                          <a:sysClr val="windowText" lastClr="000000"/>
                        </a:solidFill>
                      </a:rPr>
                      <a:t>Model</a:t>
                    </a:r>
                  </a:p>
                </p:txBody>
              </p:sp>
              <p:sp>
                <p:nvSpPr>
                  <p:cNvPr id="100" name="화살표: 오른쪽 6">
                    <a:extLst>
                      <a:ext uri="{FF2B5EF4-FFF2-40B4-BE49-F238E27FC236}">
                        <a16:creationId xmlns:a16="http://schemas.microsoft.com/office/drawing/2014/main" id="{288F0630-C000-CC41-9335-7D99807C6D52}"/>
                      </a:ext>
                    </a:extLst>
                  </p:cNvPr>
                  <p:cNvSpPr/>
                  <p:nvPr/>
                </p:nvSpPr>
                <p:spPr>
                  <a:xfrm>
                    <a:off x="9283713" y="3189863"/>
                    <a:ext cx="1120750" cy="480241"/>
                  </a:xfrm>
                  <a:prstGeom prst="rightArrow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9A4015A-5A6F-2C49-AD10-86C01C6E7636}"/>
                    </a:ext>
                  </a:extLst>
                </p:cNvPr>
                <p:cNvSpPr txBox="1"/>
                <p:nvPr/>
              </p:nvSpPr>
              <p:spPr>
                <a:xfrm>
                  <a:off x="9853622" y="3239787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b="1" dirty="0"/>
                    <a:t>Output</a:t>
                  </a:r>
                  <a:r>
                    <a:rPr lang="en-US" altLang="ko-KR" b="1" dirty="0"/>
                    <a:t>2</a:t>
                  </a:r>
                  <a:endParaRPr lang="en-KR" b="1" dirty="0"/>
                </a:p>
              </p:txBody>
            </p:sp>
          </p:grpSp>
        </p:grpSp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5FEAFCC-1575-714D-9473-9C90F1E5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52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E9A1-DFF0-FC4E-937F-3450D9D1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구조화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EAF31-2664-204A-ADBD-1550C018C2E1}"/>
              </a:ext>
            </a:extLst>
          </p:cNvPr>
          <p:cNvSpPr txBox="1"/>
          <p:nvPr/>
        </p:nvSpPr>
        <p:spPr>
          <a:xfrm>
            <a:off x="838200" y="2208048"/>
            <a:ext cx="9264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params_aof</a:t>
            </a:r>
            <a:r>
              <a:rPr lang="en-US" sz="1600" dirty="0"/>
              <a:t> = {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appendonly</a:t>
            </a:r>
            <a:r>
              <a:rPr lang="en-US" sz="1600" dirty="0"/>
              <a:t>": ["</a:t>
            </a:r>
            <a:r>
              <a:rPr lang="en-US" sz="1600" dirty="0" err="1"/>
              <a:t>boolean</a:t>
            </a:r>
            <a:r>
              <a:rPr lang="en-US" sz="1600" dirty="0"/>
              <a:t>", ["yes", "no"],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appendfsync</a:t>
            </a:r>
            <a:r>
              <a:rPr lang="en-US" sz="1600" dirty="0"/>
              <a:t>": ["categorical", ['always', '</a:t>
            </a:r>
            <a:r>
              <a:rPr lang="en-US" sz="1600" dirty="0" err="1"/>
              <a:t>everysec</a:t>
            </a:r>
            <a:r>
              <a:rPr lang="en-US" sz="1600" dirty="0"/>
              <a:t>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"auto-</a:t>
            </a:r>
            <a:r>
              <a:rPr lang="en-US" sz="1600" dirty="0" err="1"/>
              <a:t>aof</a:t>
            </a:r>
            <a:r>
              <a:rPr lang="en-US" sz="1600" dirty="0"/>
              <a:t>-rewrite-percentage": ["</a:t>
            </a:r>
            <a:r>
              <a:rPr lang="en-US" sz="1600" dirty="0" err="1"/>
              <a:t>numerical_categorical</a:t>
            </a:r>
            <a:r>
              <a:rPr lang="en-US" sz="1600" dirty="0"/>
              <a:t>", ['50', '100', '150', '200'],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"auto-</a:t>
            </a:r>
            <a:r>
              <a:rPr lang="en-US" sz="1600" dirty="0" err="1"/>
              <a:t>aof</a:t>
            </a:r>
            <a:r>
              <a:rPr lang="en-US" sz="1600" dirty="0"/>
              <a:t>-rewrite-min-size": ['</a:t>
            </a:r>
            <a:r>
              <a:rPr lang="en-US" sz="1600" dirty="0" err="1"/>
              <a:t>numerical_categorical</a:t>
            </a:r>
            <a:r>
              <a:rPr lang="en-US" sz="1600" dirty="0"/>
              <a:t>', ['16mb', '32mb', '64mb', '128mb'],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"no-</a:t>
            </a:r>
            <a:r>
              <a:rPr lang="en-US" sz="1600" dirty="0" err="1"/>
              <a:t>appendfsync</a:t>
            </a:r>
            <a:r>
              <a:rPr lang="en-US" sz="1600" dirty="0"/>
              <a:t>-on-rewrite":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aof</a:t>
            </a:r>
            <a:r>
              <a:rPr lang="en-US" sz="1600" dirty="0"/>
              <a:t>-rewrite-incremental-</a:t>
            </a:r>
            <a:r>
              <a:rPr lang="en-US" sz="1600" dirty="0" err="1"/>
              <a:t>fsync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aof</a:t>
            </a:r>
            <a:r>
              <a:rPr lang="en-US" sz="1600" dirty="0"/>
              <a:t>-use-</a:t>
            </a:r>
            <a:r>
              <a:rPr lang="en-US" sz="1600" dirty="0" err="1"/>
              <a:t>rdb</a:t>
            </a:r>
            <a:r>
              <a:rPr lang="en-US" sz="1600" dirty="0"/>
              <a:t>-preamble":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</a:t>
            </a:r>
          </a:p>
          <a:p>
            <a:r>
              <a:rPr lang="en-US" sz="1600" dirty="0"/>
              <a:t>}</a:t>
            </a:r>
          </a:p>
          <a:p>
            <a:endParaRPr lang="en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9C4F3-BD4D-724F-B29C-7CC1DFA1E181}"/>
              </a:ext>
            </a:extLst>
          </p:cNvPr>
          <p:cNvSpPr txBox="1"/>
          <p:nvPr/>
        </p:nvSpPr>
        <p:spPr>
          <a:xfrm>
            <a:off x="838200" y="4884823"/>
            <a:ext cx="9264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params_rdb</a:t>
            </a:r>
            <a:r>
              <a:rPr lang="en-US" sz="1600" dirty="0"/>
              <a:t> = {</a:t>
            </a:r>
          </a:p>
          <a:p>
            <a:r>
              <a:rPr lang="en-US" sz="1600" dirty="0"/>
              <a:t>    "save": ['string', [3,[[700, 1200],[1, 20]], [[100, 500],[1, 50]], [[300, 900],[7500, 12500]]], []],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rdbcompression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rdbchecksum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rdb</a:t>
            </a:r>
            <a:r>
              <a:rPr lang="en-US" sz="1600" dirty="0"/>
              <a:t>-save-incremental-</a:t>
            </a:r>
            <a:r>
              <a:rPr lang="en-US" sz="1600" dirty="0" err="1"/>
              <a:t>fsync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</a:t>
            </a:r>
          </a:p>
          <a:p>
            <a:r>
              <a:rPr lang="en-US" sz="1600" dirty="0"/>
              <a:t>}</a:t>
            </a:r>
          </a:p>
          <a:p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67A01-3F53-3242-BEE3-A09995B32B91}"/>
              </a:ext>
            </a:extLst>
          </p:cNvPr>
          <p:cNvSpPr txBox="1"/>
          <p:nvPr/>
        </p:nvSpPr>
        <p:spPr>
          <a:xfrm>
            <a:off x="838200" y="1506022"/>
            <a:ext cx="45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Redis 파라미터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0CDE-A018-3A42-9C7B-EA917BA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441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EAF31-2664-204A-ADBD-1550C018C2E1}"/>
              </a:ext>
            </a:extLst>
          </p:cNvPr>
          <p:cNvSpPr txBox="1"/>
          <p:nvPr/>
        </p:nvSpPr>
        <p:spPr>
          <a:xfrm>
            <a:off x="838200" y="60154"/>
            <a:ext cx="748364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params_activedefrag</a:t>
            </a:r>
            <a:r>
              <a:rPr lang="en-US" sz="1600" dirty="0"/>
              <a:t> = {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activedefrag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"active-defrag-threshold-lower": ['</a:t>
            </a:r>
            <a:r>
              <a:rPr lang="en-US" sz="1600" dirty="0" err="1"/>
              <a:t>numerical_categorical</a:t>
            </a:r>
            <a:r>
              <a:rPr lang="en-US" sz="1600" dirty="0"/>
              <a:t>', ['10','30'],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"active-defrag-threshold-upper": ['</a:t>
            </a:r>
            <a:r>
              <a:rPr lang="en-US" sz="1600" dirty="0" err="1"/>
              <a:t>numerical_categorical</a:t>
            </a:r>
            <a:r>
              <a:rPr lang="en-US" sz="1600" dirty="0"/>
              <a:t>', ['70','100'],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"active-defrag-cycle-min": ["</a:t>
            </a:r>
            <a:r>
              <a:rPr lang="en-US" sz="1600" dirty="0" err="1"/>
              <a:t>numerical_categorical</a:t>
            </a:r>
            <a:r>
              <a:rPr lang="en-US" sz="1600" dirty="0"/>
              <a:t>", ['5', '25'],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"active-defrag-cycle-max": ['</a:t>
            </a:r>
            <a:r>
              <a:rPr lang="en-US" sz="1600" dirty="0" err="1"/>
              <a:t>numerical_categorical</a:t>
            </a:r>
            <a:r>
              <a:rPr lang="en-US" sz="1600" dirty="0"/>
              <a:t>', ['50','75'], </a:t>
            </a:r>
            <a:r>
              <a:rPr lang="en-US" sz="1600" b="1" dirty="0"/>
              <a:t>None</a:t>
            </a:r>
            <a:r>
              <a:rPr lang="en-US" sz="1600" dirty="0"/>
              <a:t>]</a:t>
            </a:r>
          </a:p>
          <a:p>
            <a:r>
              <a:rPr lang="en-US" sz="1600" dirty="0"/>
              <a:t>}</a:t>
            </a:r>
          </a:p>
          <a:p>
            <a:endParaRPr lang="en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9C4F3-BD4D-724F-B29C-7CC1DFA1E181}"/>
              </a:ext>
            </a:extLst>
          </p:cNvPr>
          <p:cNvSpPr txBox="1"/>
          <p:nvPr/>
        </p:nvSpPr>
        <p:spPr>
          <a:xfrm>
            <a:off x="838200" y="1937080"/>
            <a:ext cx="92643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b="1" dirty="0" err="1"/>
              <a:t>params_maxmemory</a:t>
            </a:r>
            <a:r>
              <a:rPr lang="en-US" sz="1600" dirty="0"/>
              <a:t> = {</a:t>
            </a:r>
          </a:p>
          <a:p>
            <a:r>
              <a:rPr lang="en-US" sz="1600" dirty="0"/>
              <a:t>#     "</a:t>
            </a:r>
            <a:r>
              <a:rPr lang="en-US" sz="1600" dirty="0" err="1"/>
              <a:t>maxmemory</a:t>
            </a:r>
            <a:r>
              <a:rPr lang="en-US" sz="1600" dirty="0"/>
              <a:t>": ['</a:t>
            </a:r>
            <a:r>
              <a:rPr lang="en-US" sz="1600" dirty="0" err="1"/>
              <a:t>numerical_categorical</a:t>
            </a:r>
            <a:r>
              <a:rPr lang="en-US" sz="1600" dirty="0"/>
              <a:t>', ['1gb', '2gb', '3gb', '4gb', '5gb', '6gb', '7gb', '8gb', '9gb', '10gb'],</a:t>
            </a:r>
          </a:p>
          <a:p>
            <a:r>
              <a:rPr lang="en-US" sz="1600" dirty="0"/>
              <a:t>#                   None],</a:t>
            </a:r>
          </a:p>
          <a:p>
            <a:r>
              <a:rPr lang="en-US" sz="1600" dirty="0"/>
              <a:t>#     "</a:t>
            </a:r>
            <a:r>
              <a:rPr lang="en-US" sz="1600" dirty="0" err="1"/>
              <a:t>maxmemory</a:t>
            </a:r>
            <a:r>
              <a:rPr lang="en-US" sz="1600" dirty="0"/>
              <a:t>-policy": ["categorical", ["volatile-</a:t>
            </a:r>
            <a:r>
              <a:rPr lang="en-US" sz="1600" dirty="0" err="1"/>
              <a:t>lru</a:t>
            </a:r>
            <a:r>
              <a:rPr lang="en-US" sz="1600" dirty="0"/>
              <a:t>", "</a:t>
            </a:r>
            <a:r>
              <a:rPr lang="en-US" sz="1600" dirty="0" err="1"/>
              <a:t>allkeys-lru</a:t>
            </a:r>
            <a:r>
              <a:rPr lang="en-US" sz="1600" dirty="0"/>
              <a:t>", "volatile-</a:t>
            </a:r>
            <a:r>
              <a:rPr lang="en-US" sz="1600" dirty="0" err="1"/>
              <a:t>lfu</a:t>
            </a:r>
            <a:r>
              <a:rPr lang="en-US" sz="1600" dirty="0"/>
              <a:t>", "</a:t>
            </a:r>
            <a:r>
              <a:rPr lang="en-US" sz="1600" dirty="0" err="1"/>
              <a:t>allkeys-lfu</a:t>
            </a:r>
            <a:r>
              <a:rPr lang="en-US" sz="1600" dirty="0"/>
              <a:t>", "volatile-random",</a:t>
            </a:r>
          </a:p>
          <a:p>
            <a:r>
              <a:rPr lang="en-US" sz="1600" dirty="0"/>
              <a:t>#                                          "</a:t>
            </a:r>
            <a:r>
              <a:rPr lang="en-US" sz="1600" dirty="0" err="1"/>
              <a:t>allkeys</a:t>
            </a:r>
            <a:r>
              <a:rPr lang="en-US" sz="1600" dirty="0"/>
              <a:t>-random", "volatile-</a:t>
            </a:r>
            <a:r>
              <a:rPr lang="en-US" sz="1600" dirty="0" err="1"/>
              <a:t>ttl</a:t>
            </a:r>
            <a:r>
              <a:rPr lang="en-US" sz="1600" dirty="0"/>
              <a:t>", "</a:t>
            </a:r>
            <a:r>
              <a:rPr lang="en-US" sz="1600" dirty="0" err="1"/>
              <a:t>noeviction</a:t>
            </a:r>
            <a:r>
              <a:rPr lang="en-US" sz="1600" dirty="0"/>
              <a:t>"], None],</a:t>
            </a:r>
          </a:p>
          <a:p>
            <a:r>
              <a:rPr lang="en-US" sz="1600" dirty="0"/>
              <a:t>#     "</a:t>
            </a:r>
            <a:r>
              <a:rPr lang="en-US" sz="1600" dirty="0" err="1"/>
              <a:t>maxmemory</a:t>
            </a:r>
            <a:r>
              <a:rPr lang="en-US" sz="1600" dirty="0"/>
              <a:t>-samples": ['</a:t>
            </a:r>
            <a:r>
              <a:rPr lang="en-US" sz="1600" dirty="0" err="1"/>
              <a:t>numerical_range</a:t>
            </a:r>
            <a:r>
              <a:rPr lang="en-US" sz="1600" dirty="0"/>
              <a:t>', [1, 10], None]</a:t>
            </a:r>
          </a:p>
          <a:p>
            <a:r>
              <a:rPr lang="en-US" sz="1600" dirty="0"/>
              <a:t>#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AE33F-E4F5-064C-80A7-6B0B59F90F52}"/>
              </a:ext>
            </a:extLst>
          </p:cNvPr>
          <p:cNvSpPr txBox="1"/>
          <p:nvPr/>
        </p:nvSpPr>
        <p:spPr>
          <a:xfrm>
            <a:off x="838200" y="4083404"/>
            <a:ext cx="8133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params_etc</a:t>
            </a:r>
            <a:r>
              <a:rPr lang="en-US" sz="1600" dirty="0"/>
              <a:t> = {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loglevel</a:t>
            </a:r>
            <a:r>
              <a:rPr lang="en-US" sz="1600" dirty="0"/>
              <a:t>": ["categorical", ['debug', 'verbose', 'notice', 'warning'],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# "</a:t>
            </a:r>
            <a:r>
              <a:rPr lang="en-US" sz="1600" dirty="0" err="1"/>
              <a:t>lazyfree</a:t>
            </a:r>
            <a:r>
              <a:rPr lang="en-US" sz="1600" dirty="0"/>
              <a:t>-lazy-eviction": ['</a:t>
            </a:r>
            <a:r>
              <a:rPr lang="en-US" sz="1600" dirty="0" err="1"/>
              <a:t>boolean</a:t>
            </a:r>
            <a:r>
              <a:rPr lang="en-US" sz="1600" dirty="0"/>
              <a:t>', ['yes', 'no'], None],</a:t>
            </a:r>
          </a:p>
          <a:p>
            <a:r>
              <a:rPr lang="en-US" sz="1600" dirty="0"/>
              <a:t>    # "</a:t>
            </a:r>
            <a:r>
              <a:rPr lang="en-US" sz="1600" dirty="0" err="1"/>
              <a:t>lazyfree</a:t>
            </a:r>
            <a:r>
              <a:rPr lang="en-US" sz="1600" dirty="0"/>
              <a:t>-lazy-expire": ['</a:t>
            </a:r>
            <a:r>
              <a:rPr lang="en-US" sz="1600" dirty="0" err="1"/>
              <a:t>boolean</a:t>
            </a:r>
            <a:r>
              <a:rPr lang="en-US" sz="1600" dirty="0"/>
              <a:t>', ['yes', 'no'], None],</a:t>
            </a:r>
          </a:p>
          <a:p>
            <a:r>
              <a:rPr lang="en-US" sz="1600" dirty="0"/>
              <a:t>    # "</a:t>
            </a:r>
            <a:r>
              <a:rPr lang="en-US" sz="1600" dirty="0" err="1"/>
              <a:t>lazyfree</a:t>
            </a:r>
            <a:r>
              <a:rPr lang="en-US" sz="1600" dirty="0"/>
              <a:t>-lazy-server-del": ['</a:t>
            </a:r>
            <a:r>
              <a:rPr lang="en-US" sz="1600" dirty="0" err="1"/>
              <a:t>boolean</a:t>
            </a:r>
            <a:r>
              <a:rPr lang="en-US" sz="1600" dirty="0"/>
              <a:t>', ['yes', 'no'], None],</a:t>
            </a:r>
          </a:p>
          <a:p>
            <a:r>
              <a:rPr lang="en-US" sz="1600" dirty="0"/>
              <a:t>    "hash-max-</a:t>
            </a:r>
            <a:r>
              <a:rPr lang="en-US" sz="1600" dirty="0" err="1"/>
              <a:t>ziplist</a:t>
            </a:r>
            <a:r>
              <a:rPr lang="en-US" sz="1600" dirty="0"/>
              <a:t>-entries": ['</a:t>
            </a:r>
            <a:r>
              <a:rPr lang="en-US" sz="1600" dirty="0" err="1"/>
              <a:t>numerical_categorical</a:t>
            </a:r>
            <a:r>
              <a:rPr lang="en-US" sz="1600" dirty="0"/>
              <a:t>', ['128','256', '512', '1024'],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"hash-max-</a:t>
            </a:r>
            <a:r>
              <a:rPr lang="en-US" sz="1600" dirty="0" err="1"/>
              <a:t>ziplist</a:t>
            </a:r>
            <a:r>
              <a:rPr lang="en-US" sz="1600" dirty="0"/>
              <a:t>-value": ['</a:t>
            </a:r>
            <a:r>
              <a:rPr lang="en-US" sz="1600" dirty="0" err="1"/>
              <a:t>numerical_categorical</a:t>
            </a:r>
            <a:r>
              <a:rPr lang="en-US" sz="1600" dirty="0"/>
              <a:t>', ['16','32', '64', '128'],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activerehashing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</a:t>
            </a:r>
            <a:r>
              <a:rPr lang="en-US" sz="1600" b="1" dirty="0"/>
              <a:t>None</a:t>
            </a:r>
            <a:r>
              <a:rPr lang="en-US" sz="1600" dirty="0"/>
              <a:t>],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hz</a:t>
            </a:r>
            <a:r>
              <a:rPr lang="en-US" sz="1600" dirty="0"/>
              <a:t>": ['</a:t>
            </a:r>
            <a:r>
              <a:rPr lang="en-US" sz="1600" dirty="0" err="1"/>
              <a:t>numerical_categorical</a:t>
            </a:r>
            <a:r>
              <a:rPr lang="en-US" sz="1600" dirty="0"/>
              <a:t>', ['1', '10','40','80'], </a:t>
            </a:r>
            <a:r>
              <a:rPr lang="en-US" sz="1600" b="1" dirty="0"/>
              <a:t>None</a:t>
            </a:r>
            <a:r>
              <a:rPr lang="en-US" sz="1600" dirty="0"/>
              <a:t>]</a:t>
            </a:r>
          </a:p>
          <a:p>
            <a:r>
              <a:rPr lang="en-US" sz="1600" dirty="0"/>
              <a:t>    # "dynamic-</a:t>
            </a:r>
            <a:r>
              <a:rPr lang="en-US" sz="1600" dirty="0" err="1"/>
              <a:t>hz</a:t>
            </a:r>
            <a:r>
              <a:rPr lang="en-US" sz="1600" dirty="0"/>
              <a:t>": ['</a:t>
            </a:r>
            <a:r>
              <a:rPr lang="en-US" sz="1600" dirty="0" err="1"/>
              <a:t>boolean</a:t>
            </a:r>
            <a:r>
              <a:rPr lang="en-US" sz="1600" dirty="0"/>
              <a:t>', ['yes', 'no'], None]</a:t>
            </a:r>
          </a:p>
          <a:p>
            <a:r>
              <a:rPr lang="en-US" sz="1600" dirty="0"/>
              <a:t>}</a:t>
            </a:r>
          </a:p>
          <a:p>
            <a:endParaRPr lang="en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5619-41D5-B745-BE35-ECEB4252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10F-8005-E54F-918C-5D1BA7416563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240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1114</Words>
  <Application>Microsoft Macintosh PowerPoint</Application>
  <PresentationFormat>Widescreen</PresentationFormat>
  <Paragraphs>252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논문 주제 구체화</vt:lpstr>
      <vt:lpstr>목차</vt:lpstr>
      <vt:lpstr>논문 주제 </vt:lpstr>
      <vt:lpstr> </vt:lpstr>
      <vt:lpstr>관련 논문 리뷰</vt:lpstr>
      <vt:lpstr>구조화</vt:lpstr>
      <vt:lpstr>PowerPoint Presentation</vt:lpstr>
      <vt:lpstr>구조화</vt:lpstr>
      <vt:lpstr>PowerPoint Presentation</vt:lpstr>
      <vt:lpstr>구조화 </vt:lpstr>
      <vt:lpstr>PowerPoint Presentation</vt:lpstr>
      <vt:lpstr>구조화 </vt:lpstr>
      <vt:lpstr>구조화 </vt:lpstr>
      <vt:lpstr>구조화 </vt:lpstr>
      <vt:lpstr>구조화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주제 구체화</dc:title>
  <dc:creator>조 성운</dc:creator>
  <cp:lastModifiedBy>조 성운</cp:lastModifiedBy>
  <cp:revision>26</cp:revision>
  <dcterms:created xsi:type="dcterms:W3CDTF">2021-07-18T08:07:09Z</dcterms:created>
  <dcterms:modified xsi:type="dcterms:W3CDTF">2021-07-19T04:48:54Z</dcterms:modified>
</cp:coreProperties>
</file>