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/>
    <p:restoredTop sz="82526"/>
  </p:normalViewPr>
  <p:slideViewPr>
    <p:cSldViewPr snapToGrid="0" snapToObjects="1">
      <p:cViewPr varScale="1">
        <p:scale>
          <a:sx n="112" d="100"/>
          <a:sy n="112" d="100"/>
        </p:scale>
        <p:origin x="944" y="18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AFDBA-1436-7B40-BAD3-EA8AC5BF8B2F}" type="datetimeFigureOut">
              <a:rPr lang="en-KR" smtClean="0"/>
              <a:t>2021/09/13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A52A6-D6FE-FA46-8065-9812D41130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953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52A6-D6FE-FA46-8065-9812D4113037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12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52A6-D6FE-FA46-8065-9812D4113037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44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3EFB-813D-914F-A238-932459CA4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6F838-931F-9748-AED5-7442A6791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2CD5-3EFA-824D-BA70-5B451CF7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8AE0-0EBF-6946-A3F0-CB18B79B24B2}" type="datetime1">
              <a:rPr lang="en-US" smtClean="0"/>
              <a:t>9/13/21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6F04F-153C-0041-B508-3794C333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4A1BB-E7EA-0442-86A2-FD5B16EA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052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0B6D-CC68-684C-9DF6-09DEB466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DBD0F-EA76-8540-952A-7AE801436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A6044-B716-0D4D-92D2-28F002CB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2FA4-E825-1540-BDE7-C81F70DCC242}" type="datetime1">
              <a:rPr lang="en-US" smtClean="0"/>
              <a:t>9/13/21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22462-1E7E-774C-8E4D-F51F9E7E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1817-917E-5D42-A1B9-EC313A19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609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8832D-48B3-B94D-A4DC-FF2186793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72CC2-2081-9F40-AFCE-AE41A6B5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4A0C3-F841-CF4A-A3CE-F29B1F1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75EC-7BB3-6A4E-9365-AB001491C156}" type="datetime1">
              <a:rPr lang="en-US" smtClean="0"/>
              <a:t>9/13/21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1373-9286-8848-95C9-88BEBAE8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A462F-F428-8E45-B5B9-E2914A9F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724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CFCA-7B88-C943-BE36-DADA5FAB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6E2FD-25C0-F741-9A98-0CCDB62C1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1ACA-0DA2-DF4E-8AF9-C43F392F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F558-CCCA-E748-B481-0DBD1C041071}" type="datetime1">
              <a:rPr lang="en-US" smtClean="0"/>
              <a:t>9/13/21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17C5-3E4F-F449-9511-DDF79DC7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58CA-E9DE-7249-8466-7325B4EA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3162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920A-590C-D743-B211-E7532947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FF77-7C3E-DF4E-8017-741AD7D5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E2E87-CB97-F249-AD78-CEABA457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2FED-49C2-5D4B-957E-E9A97A448058}" type="datetime1">
              <a:rPr lang="en-US" smtClean="0"/>
              <a:t>9/13/21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E0AC-AE5C-9347-83B4-C7DEAD7E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1C480-1189-2649-A44E-4D340198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919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18A7-1933-3E4D-80B7-02C277A3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310C-E9E8-3F4F-92AF-DF33A6FD7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D7A9B-0241-294A-9263-6DD79C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8390-253D-B545-827B-702E8CFA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7BFA-5DC5-E841-A2A5-E68CBF8A5A0D}" type="datetime1">
              <a:rPr lang="en-US" smtClean="0"/>
              <a:t>9/13/21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60110-689F-814A-B83B-40FE348B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C6475-B051-F246-B1F1-A451FB84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53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2C11-FF8E-0C4C-AB64-0B8823D7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F72-A50B-0F4F-BF2E-B08DFAC4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8B1A8-D586-5E4E-B979-F9A444CA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23BAC-0C93-0045-BE81-5C077794C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E3692-E61F-A646-BC97-D339DA93A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2B460-8B2E-AB45-BE25-08D84FC5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1468-B6FD-454E-A376-EF4AF68308E1}" type="datetime1">
              <a:rPr lang="en-US" smtClean="0"/>
              <a:t>9/13/21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1705-EF4B-F446-BE62-0035624D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F700E-2DF8-CB44-BD63-AA23F2D8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822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C2C8-947B-374C-AD26-17317D1E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D6FFA-745C-9C4B-800B-08E86F90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D543-2E9E-5540-A5D9-51B17CE81A0D}" type="datetime1">
              <a:rPr lang="en-US" smtClean="0"/>
              <a:t>9/13/21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3C9BA-3405-3544-B560-BA056C86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5D10E-39D4-4741-9DEE-03FD3DDF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10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724C0-2B4C-C443-8822-72789B4F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E45B-FA4C-D241-8852-2746AB03297B}" type="datetime1">
              <a:rPr lang="en-US" smtClean="0"/>
              <a:t>9/13/21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6DD0F-E903-8A4C-9D2C-633828DA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0B7BB-2F54-7A45-A17F-07B2C3B2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784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34A0-7368-6D4E-AAE6-5B577F71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3D31-AB69-1049-B2C4-605CD2C8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71B74-5B8A-F745-BCE1-F6D670CA1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9E25-9BA1-DD44-8587-45568051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2F6C-12E5-A347-AD98-DF6EFAA3D0EE}" type="datetime1">
              <a:rPr lang="en-US" smtClean="0"/>
              <a:t>9/13/21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292D-5D85-DF4D-996B-D3D36347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F449-8F48-3044-B6D5-E98358E7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270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91BC-A680-7346-8137-B8F2DFD7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9F8FA-CED6-0B49-A34E-DE292BD38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36D9C-C622-0F40-8956-82A006698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E251C-1F0D-8140-AD86-2DE02004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153-1803-D24A-BAC6-838E598C9CC1}" type="datetime1">
              <a:rPr lang="en-US" smtClean="0"/>
              <a:t>9/13/21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C3CCC-6354-6C41-8EF7-7073072A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814B9-9CEC-8344-B53A-0AD03117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964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A13F8-E3D6-6943-BEAB-B7B2069D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C6A5-1E1D-2740-9416-E042E4BDD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8B54-CCC6-234B-B554-670189F7D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2747B-BB35-154D-BB83-1FFB2286A944}" type="datetime1">
              <a:rPr lang="en-US" smtClean="0"/>
              <a:t>9/13/21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82079-BD09-4349-96F1-2B00480A0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0207-1781-5948-8DAA-9EFFC4F49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39E6-767F-0543-B5A2-7659872E13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34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BAFB-AA4A-5D43-96BF-597A87CB2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Progress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BA6CB-EF00-9345-BC74-4135A58C2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9574" y="3721959"/>
            <a:ext cx="3272852" cy="850041"/>
          </a:xfrm>
        </p:spPr>
        <p:txBody>
          <a:bodyPr/>
          <a:lstStyle/>
          <a:p>
            <a:r>
              <a:rPr lang="ko-KR" altLang="en-US" dirty="0" err="1"/>
              <a:t>조성운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9137-DC7B-2A41-8BC3-4AA6F221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0932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9BFF-DBA4-E74E-BE93-54BF7B54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11B50-5612-4B4D-B358-95E6A259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2</a:t>
            </a:fld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5D316-0BF7-7046-88DA-E7B4B163DD17}"/>
              </a:ext>
            </a:extLst>
          </p:cNvPr>
          <p:cNvSpPr txBox="1"/>
          <p:nvPr/>
        </p:nvSpPr>
        <p:spPr>
          <a:xfrm>
            <a:off x="1585346" y="2175199"/>
            <a:ext cx="8091430" cy="146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영향력 있는 </a:t>
            </a:r>
            <a:r>
              <a:rPr lang="en-US" altLang="ko-KR" sz="2400" dirty="0"/>
              <a:t>knob</a:t>
            </a:r>
            <a:r>
              <a:rPr lang="ko-KR" altLang="en-US" sz="2400" dirty="0"/>
              <a:t> 선별</a:t>
            </a:r>
            <a:endParaRPr lang="en-US" altLang="ko-K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P-value </a:t>
            </a:r>
            <a:r>
              <a:rPr lang="ko-KR" altLang="en-US" sz="2400" dirty="0"/>
              <a:t>상관없이 매칭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0981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9BFF-DBA4-E74E-BE93-54BF7B54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:</a:t>
            </a:r>
            <a:r>
              <a:rPr lang="ko-KR" altLang="en-US" dirty="0"/>
              <a:t> 영향력 있는 </a:t>
            </a:r>
            <a:r>
              <a:rPr lang="en-US" altLang="ko-KR" dirty="0"/>
              <a:t>knob</a:t>
            </a:r>
            <a:r>
              <a:rPr lang="ko-KR" altLang="en-US" dirty="0"/>
              <a:t> 선별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11B50-5612-4B4D-B358-95E6A259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3</a:t>
            </a:fld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DE077-6C81-0E4F-B37D-1E9F661A38B0}"/>
              </a:ext>
            </a:extLst>
          </p:cNvPr>
          <p:cNvSpPr txBox="1"/>
          <p:nvPr/>
        </p:nvSpPr>
        <p:spPr>
          <a:xfrm>
            <a:off x="838200" y="1905937"/>
            <a:ext cx="8550802" cy="1120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Internal metric</a:t>
            </a:r>
            <a:r>
              <a:rPr lang="ko-KR" altLang="en-US" dirty="0" err="1"/>
              <a:t>를</a:t>
            </a:r>
            <a:r>
              <a:rPr lang="ko-KR" altLang="en-US" dirty="0"/>
              <a:t> 통해서 </a:t>
            </a:r>
            <a:r>
              <a:rPr lang="en-US" altLang="ko-KR" dirty="0"/>
              <a:t>throughput </a:t>
            </a:r>
            <a:r>
              <a:rPr lang="ko-KR" altLang="en-US" dirty="0"/>
              <a:t>값에 영향을 주는 중요한 </a:t>
            </a:r>
            <a:r>
              <a:rPr lang="en-US" altLang="ko-KR" dirty="0"/>
              <a:t>knob</a:t>
            </a:r>
            <a:r>
              <a:rPr lang="ko-KR" altLang="en-US" dirty="0"/>
              <a:t> 선별 방법 제안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상관분석</a:t>
            </a:r>
            <a:r>
              <a:rPr lang="ko-KR" altLang="en-US" dirty="0"/>
              <a:t> 결과 </a:t>
            </a:r>
            <a:r>
              <a:rPr lang="en-US" altLang="ko-KR" dirty="0"/>
              <a:t>P-value 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인 경우만 선별 </a:t>
            </a:r>
            <a:endParaRPr lang="en-US" altLang="ko-KR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3752BC-A50D-734B-A8AE-1D69090C9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17489"/>
              </p:ext>
            </p:extLst>
          </p:nvPr>
        </p:nvGraphicFramePr>
        <p:xfrm>
          <a:off x="5118958" y="3429000"/>
          <a:ext cx="1954083" cy="3187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083">
                  <a:extLst>
                    <a:ext uri="{9D8B030D-6E8A-4147-A177-3AD203B41FA5}">
                      <a16:colId xmlns:a16="http://schemas.microsoft.com/office/drawing/2014/main" val="2465655040"/>
                    </a:ext>
                  </a:extLst>
                </a:gridCol>
              </a:tblGrid>
              <a:tr h="33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active-defrag-threshold-lower</a:t>
                      </a:r>
                      <a:endParaRPr lang="en-US" sz="1100" b="1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44909"/>
                  </a:ext>
                </a:extLst>
              </a:tr>
              <a:tr h="24356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save0_0</a:t>
                      </a:r>
                      <a:endParaRPr lang="en-KR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4212"/>
                  </a:ext>
                </a:extLst>
              </a:tr>
              <a:tr h="24356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KR" sz="1100" b="1" dirty="0">
                          <a:solidFill>
                            <a:sysClr val="windowText" lastClr="000000"/>
                          </a:solidFill>
                        </a:rPr>
                        <a:t>ave1_0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72255"/>
                  </a:ext>
                </a:extLst>
              </a:tr>
              <a:tr h="24356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KR" sz="1100" b="1" dirty="0">
                          <a:solidFill>
                            <a:sysClr val="windowText" lastClr="000000"/>
                          </a:solidFill>
                        </a:rPr>
                        <a:t>ave2_1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66091"/>
                  </a:ext>
                </a:extLst>
              </a:tr>
              <a:tr h="24356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r>
                        <a:rPr lang="en-KR" sz="1100" b="1" dirty="0">
                          <a:solidFill>
                            <a:sysClr val="windowText" lastClr="000000"/>
                          </a:solidFill>
                        </a:rPr>
                        <a:t>axmemory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22639"/>
                  </a:ext>
                </a:extLst>
              </a:tr>
              <a:tr h="2435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r>
                        <a:rPr lang="en-KR" sz="1100" b="1" dirty="0">
                          <a:solidFill>
                            <a:sysClr val="windowText" lastClr="000000"/>
                          </a:solidFill>
                        </a:rPr>
                        <a:t>axxmemory-samples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25501"/>
                  </a:ext>
                </a:extLst>
              </a:tr>
              <a:tr h="243563">
                <a:tc>
                  <a:txBody>
                    <a:bodyPr/>
                    <a:lstStyle/>
                    <a:p>
                      <a:pPr algn="ctr"/>
                      <a:r>
                        <a:rPr lang="en-KR" sz="1100" b="1" dirty="0">
                          <a:solidFill>
                            <a:sysClr val="windowText" lastClr="000000"/>
                          </a:solidFill>
                        </a:rPr>
                        <a:t>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89509"/>
                  </a:ext>
                </a:extLst>
              </a:tr>
              <a:tr h="243563">
                <a:tc>
                  <a:txBody>
                    <a:bodyPr/>
                    <a:lstStyle/>
                    <a:p>
                      <a:pPr algn="ctr"/>
                      <a:r>
                        <a:rPr lang="en-KR" sz="1100" b="1" dirty="0">
                          <a:solidFill>
                            <a:sysClr val="windowText" lastClr="000000"/>
                          </a:solidFill>
                        </a:rPr>
                        <a:t>rdbcompression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72606"/>
                  </a:ext>
                </a:extLst>
              </a:tr>
              <a:tr h="24356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KR" sz="1100" b="1" dirty="0">
                          <a:solidFill>
                            <a:sysClr val="windowText" lastClr="000000"/>
                          </a:solidFill>
                        </a:rPr>
                        <a:t>azyfree-lazy-eviction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0206"/>
                  </a:ext>
                </a:extLst>
              </a:tr>
              <a:tr h="24356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KR" sz="1100" b="1" dirty="0">
                          <a:solidFill>
                            <a:sysClr val="windowText" lastClr="000000"/>
                          </a:solidFill>
                        </a:rPr>
                        <a:t>azyfree-lazy-server-del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94996"/>
                  </a:ext>
                </a:extLst>
              </a:tr>
              <a:tr h="243563">
                <a:tc>
                  <a:txBody>
                    <a:bodyPr/>
                    <a:lstStyle/>
                    <a:p>
                      <a:pPr algn="ctr"/>
                      <a:r>
                        <a:rPr lang="en-KR" sz="1100" b="1" dirty="0">
                          <a:solidFill>
                            <a:sysClr val="windowText" lastClr="000000"/>
                          </a:solidFill>
                        </a:rPr>
                        <a:t>activerehashing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03561"/>
                  </a:ext>
                </a:extLst>
              </a:tr>
              <a:tr h="24356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KR" sz="1100" b="1" dirty="0">
                          <a:solidFill>
                            <a:sysClr val="windowText" lastClr="000000"/>
                          </a:solidFill>
                        </a:rPr>
                        <a:t>ynamic-hz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0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06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9BFF-DBA4-E74E-BE93-54BF7B54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:</a:t>
            </a:r>
            <a:r>
              <a:rPr lang="ko-KR" altLang="en-US" dirty="0"/>
              <a:t> 영향력 있는 </a:t>
            </a:r>
            <a:r>
              <a:rPr lang="en-US" altLang="ko-KR" dirty="0"/>
              <a:t>knob</a:t>
            </a:r>
            <a:r>
              <a:rPr lang="ko-KR" altLang="en-US" dirty="0"/>
              <a:t> 선별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11B50-5612-4B4D-B358-95E6A259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4</a:t>
            </a:fld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14564-23D1-7B46-A547-5B20C17628E7}"/>
              </a:ext>
            </a:extLst>
          </p:cNvPr>
          <p:cNvSpPr txBox="1"/>
          <p:nvPr/>
        </p:nvSpPr>
        <p:spPr>
          <a:xfrm>
            <a:off x="838200" y="1775013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목적함수</a:t>
            </a:r>
            <a:r>
              <a:rPr lang="ko-KR" altLang="en-US" b="1" dirty="0"/>
              <a:t> 학습 데이터</a:t>
            </a:r>
            <a:endParaRPr lang="en-KR" b="1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55DB65AB-6737-8B48-B233-696EAC050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4199"/>
              </p:ext>
            </p:extLst>
          </p:nvPr>
        </p:nvGraphicFramePr>
        <p:xfrm>
          <a:off x="843062" y="3176234"/>
          <a:ext cx="7582290" cy="1680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229">
                  <a:extLst>
                    <a:ext uri="{9D8B030D-6E8A-4147-A177-3AD203B41FA5}">
                      <a16:colId xmlns:a16="http://schemas.microsoft.com/office/drawing/2014/main" val="1847107067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1658004716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1345550374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1860236189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2924940449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4010781010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1310573047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510638449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754924068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978584703"/>
                    </a:ext>
                  </a:extLst>
                </a:gridCol>
              </a:tblGrid>
              <a:tr h="41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knob_n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19709"/>
                  </a:ext>
                </a:extLst>
              </a:tr>
              <a:tr h="4205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91410"/>
                  </a:ext>
                </a:extLst>
              </a:tr>
              <a:tr h="4205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27516"/>
                  </a:ext>
                </a:extLst>
              </a:tr>
              <a:tr h="4205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14872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0A3601E-028C-C54E-A9CC-AA980E40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04831"/>
              </p:ext>
            </p:extLst>
          </p:nvPr>
        </p:nvGraphicFramePr>
        <p:xfrm>
          <a:off x="9708204" y="3176235"/>
          <a:ext cx="1263986" cy="1680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986">
                  <a:extLst>
                    <a:ext uri="{9D8B030D-6E8A-4147-A177-3AD203B41FA5}">
                      <a16:colId xmlns:a16="http://schemas.microsoft.com/office/drawing/2014/main" val="818981419"/>
                    </a:ext>
                  </a:extLst>
                </a:gridCol>
              </a:tblGrid>
              <a:tr h="34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23505"/>
                  </a:ext>
                </a:extLst>
              </a:tr>
              <a:tr h="44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01691"/>
                  </a:ext>
                </a:extLst>
              </a:tr>
              <a:tr h="44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63000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38096"/>
                  </a:ext>
                </a:extLst>
              </a:tr>
              <a:tr h="44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114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75424A-DC94-394D-A20A-27FC9F77B15B}"/>
              </a:ext>
            </a:extLst>
          </p:cNvPr>
          <p:cNvSpPr txBox="1"/>
          <p:nvPr/>
        </p:nvSpPr>
        <p:spPr>
          <a:xfrm>
            <a:off x="843062" y="3195970"/>
            <a:ext cx="4568891" cy="1660816"/>
          </a:xfrm>
          <a:prstGeom prst="rect">
            <a:avLst/>
          </a:prstGeom>
          <a:noFill/>
          <a:ln w="666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4B21E-0E23-924F-ADB7-AA6A4D425154}"/>
              </a:ext>
            </a:extLst>
          </p:cNvPr>
          <p:cNvSpPr txBox="1"/>
          <p:nvPr/>
        </p:nvSpPr>
        <p:spPr>
          <a:xfrm>
            <a:off x="4297560" y="5455438"/>
            <a:ext cx="431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 err="1"/>
              <a:t>knob_list</a:t>
            </a:r>
            <a:r>
              <a:rPr lang="ko-KR" altLang="en-US" dirty="0"/>
              <a:t>에서 선별한 일부 </a:t>
            </a:r>
            <a:r>
              <a:rPr lang="en-US" altLang="ko-KR" dirty="0"/>
              <a:t>knob</a:t>
            </a:r>
            <a:r>
              <a:rPr lang="ko-KR" altLang="en-US" dirty="0"/>
              <a:t> 선택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A949C-E205-434F-9887-5FCC58EE72F1}"/>
              </a:ext>
            </a:extLst>
          </p:cNvPr>
          <p:cNvSpPr txBox="1"/>
          <p:nvPr/>
        </p:nvSpPr>
        <p:spPr>
          <a:xfrm>
            <a:off x="4207423" y="2410441"/>
            <a:ext cx="85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X_data</a:t>
            </a:r>
            <a:endParaRPr lang="en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6773E-D84A-E244-B1C5-1410C81C3B03}"/>
              </a:ext>
            </a:extLst>
          </p:cNvPr>
          <p:cNvSpPr txBox="1"/>
          <p:nvPr/>
        </p:nvSpPr>
        <p:spPr>
          <a:xfrm>
            <a:off x="9913413" y="2410441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Y_data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35956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9BFF-DBA4-E74E-BE93-54BF7B54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:</a:t>
            </a:r>
            <a:r>
              <a:rPr lang="ko-KR" altLang="en-US" dirty="0"/>
              <a:t> 영향력 있는 </a:t>
            </a:r>
            <a:r>
              <a:rPr lang="en-US" altLang="ko-KR" dirty="0"/>
              <a:t>knob</a:t>
            </a:r>
            <a:r>
              <a:rPr lang="ko-KR" altLang="en-US" dirty="0"/>
              <a:t> 선별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11B50-5612-4B4D-B358-95E6A259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5</a:t>
            </a:fld>
            <a:endParaRPr lang="en-KR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0C06F49-2BC8-2743-B9EB-1F7507D03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40156"/>
              </p:ext>
            </p:extLst>
          </p:nvPr>
        </p:nvGraphicFramePr>
        <p:xfrm>
          <a:off x="1497275" y="2791079"/>
          <a:ext cx="229941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9412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/>
                        <a:t>default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knob 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63190.15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63036.68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63830.53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63083.52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63065.37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54C50BC-253E-2E40-88B5-997EE361F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50995"/>
              </p:ext>
            </p:extLst>
          </p:nvPr>
        </p:nvGraphicFramePr>
        <p:xfrm>
          <a:off x="4819780" y="2791079"/>
          <a:ext cx="229941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9412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선별한 </a:t>
                      </a:r>
                      <a:r>
                        <a:rPr lang="en-US" altLang="ko-KR" sz="1400" b="1" dirty="0"/>
                        <a:t>knob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BO </a:t>
                      </a:r>
                      <a:r>
                        <a:rPr lang="ko-KR" altLang="en-US" sz="1400" b="1" dirty="0"/>
                        <a:t>결과 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63394.28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63297.44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63215.93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63051.87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B21D002-D35C-7348-9AC4-0F99298E6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59854"/>
              </p:ext>
            </p:extLst>
          </p:nvPr>
        </p:nvGraphicFramePr>
        <p:xfrm>
          <a:off x="8142285" y="2791079"/>
          <a:ext cx="229941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9412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전체 </a:t>
                      </a:r>
                      <a:r>
                        <a:rPr lang="en-US" altLang="ko-KR" sz="1400" b="1" dirty="0"/>
                        <a:t>knob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BO </a:t>
                      </a:r>
                      <a:r>
                        <a:rPr lang="ko-KR" altLang="en-US" sz="1400" b="1" dirty="0"/>
                        <a:t>결과 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63061.95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63650.29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9073365-09BB-864A-8CD8-80DE9AD50ABF}"/>
              </a:ext>
            </a:extLst>
          </p:cNvPr>
          <p:cNvSpPr txBox="1"/>
          <p:nvPr/>
        </p:nvSpPr>
        <p:spPr>
          <a:xfrm>
            <a:off x="838200" y="1775013"/>
            <a:ext cx="27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memtier_benchmark</a:t>
            </a:r>
            <a:r>
              <a:rPr lang="en-US" altLang="ko-KR" b="1" dirty="0"/>
              <a:t> </a:t>
            </a:r>
            <a:r>
              <a:rPr lang="ko-KR" altLang="en-US" b="1" dirty="0"/>
              <a:t>결과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185468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9BFF-DBA4-E74E-BE93-54BF7B54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p-value</a:t>
            </a:r>
            <a:r>
              <a:rPr lang="ko-KR" altLang="en-US" dirty="0"/>
              <a:t> 상관없이 매칭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11B50-5612-4B4D-B358-95E6A259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6</a:t>
            </a:fld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14564-23D1-7B46-A547-5B20C17628E7}"/>
              </a:ext>
            </a:extLst>
          </p:cNvPr>
          <p:cNvSpPr txBox="1"/>
          <p:nvPr/>
        </p:nvSpPr>
        <p:spPr>
          <a:xfrm>
            <a:off x="838200" y="17750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클러스터링</a:t>
            </a:r>
            <a:endParaRPr lang="en-K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2B876-C536-BF48-AC70-8243BBE5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56" y="2844149"/>
            <a:ext cx="2381402" cy="3292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354DD-5A06-4145-B835-B9D39D1C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547" y="2844149"/>
            <a:ext cx="2374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3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9BFF-DBA4-E74E-BE93-54BF7B54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p-value</a:t>
            </a:r>
            <a:r>
              <a:rPr lang="ko-KR" altLang="en-US" dirty="0"/>
              <a:t> 상관없이 매칭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11B50-5612-4B4D-B358-95E6A259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7</a:t>
            </a:fld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14564-23D1-7B46-A547-5B20C17628E7}"/>
              </a:ext>
            </a:extLst>
          </p:cNvPr>
          <p:cNvSpPr txBox="1"/>
          <p:nvPr/>
        </p:nvSpPr>
        <p:spPr>
          <a:xfrm>
            <a:off x="838200" y="1775013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목적함수</a:t>
            </a:r>
            <a:r>
              <a:rPr lang="ko-KR" altLang="en-US" b="1" dirty="0"/>
              <a:t> 학습 데이터</a:t>
            </a:r>
            <a:endParaRPr lang="en-KR" b="1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55DB65AB-6737-8B48-B233-696EAC05028D}"/>
              </a:ext>
            </a:extLst>
          </p:cNvPr>
          <p:cNvGraphicFramePr>
            <a:graphicFrameLocks noGrp="1"/>
          </p:cNvGraphicFramePr>
          <p:nvPr/>
        </p:nvGraphicFramePr>
        <p:xfrm>
          <a:off x="843062" y="3176234"/>
          <a:ext cx="7582290" cy="1680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229">
                  <a:extLst>
                    <a:ext uri="{9D8B030D-6E8A-4147-A177-3AD203B41FA5}">
                      <a16:colId xmlns:a16="http://schemas.microsoft.com/office/drawing/2014/main" val="1847107067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1658004716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1345550374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1860236189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2924940449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4010781010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1310573047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510638449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754924068"/>
                    </a:ext>
                  </a:extLst>
                </a:gridCol>
                <a:gridCol w="758229">
                  <a:extLst>
                    <a:ext uri="{9D8B030D-6E8A-4147-A177-3AD203B41FA5}">
                      <a16:colId xmlns:a16="http://schemas.microsoft.com/office/drawing/2014/main" val="978584703"/>
                    </a:ext>
                  </a:extLst>
                </a:gridCol>
              </a:tblGrid>
              <a:tr h="41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knob_8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knob_n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19709"/>
                  </a:ext>
                </a:extLst>
              </a:tr>
              <a:tr h="4205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91410"/>
                  </a:ext>
                </a:extLst>
              </a:tr>
              <a:tr h="4205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27516"/>
                  </a:ext>
                </a:extLst>
              </a:tr>
              <a:tr h="4205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14872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0A3601E-028C-C54E-A9CC-AA980E40F6CA}"/>
              </a:ext>
            </a:extLst>
          </p:cNvPr>
          <p:cNvGraphicFramePr>
            <a:graphicFrameLocks noGrp="1"/>
          </p:cNvGraphicFramePr>
          <p:nvPr/>
        </p:nvGraphicFramePr>
        <p:xfrm>
          <a:off x="9708204" y="3176235"/>
          <a:ext cx="1263986" cy="1680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986">
                  <a:extLst>
                    <a:ext uri="{9D8B030D-6E8A-4147-A177-3AD203B41FA5}">
                      <a16:colId xmlns:a16="http://schemas.microsoft.com/office/drawing/2014/main" val="818981419"/>
                    </a:ext>
                  </a:extLst>
                </a:gridCol>
              </a:tblGrid>
              <a:tr h="34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23505"/>
                  </a:ext>
                </a:extLst>
              </a:tr>
              <a:tr h="44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01691"/>
                  </a:ext>
                </a:extLst>
              </a:tr>
              <a:tr h="44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63000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38096"/>
                  </a:ext>
                </a:extLst>
              </a:tr>
              <a:tr h="44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114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75424A-DC94-394D-A20A-27FC9F77B15B}"/>
              </a:ext>
            </a:extLst>
          </p:cNvPr>
          <p:cNvSpPr txBox="1"/>
          <p:nvPr/>
        </p:nvSpPr>
        <p:spPr>
          <a:xfrm>
            <a:off x="843061" y="3195970"/>
            <a:ext cx="4553283" cy="1660816"/>
          </a:xfrm>
          <a:prstGeom prst="rect">
            <a:avLst/>
          </a:prstGeom>
          <a:noFill/>
          <a:ln w="666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4B21E-0E23-924F-ADB7-AA6A4D425154}"/>
              </a:ext>
            </a:extLst>
          </p:cNvPr>
          <p:cNvSpPr txBox="1"/>
          <p:nvPr/>
        </p:nvSpPr>
        <p:spPr>
          <a:xfrm>
            <a:off x="4297560" y="545543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클러스터 별로 </a:t>
            </a:r>
            <a:r>
              <a:rPr lang="en-US" altLang="ko-KR" dirty="0"/>
              <a:t>knob</a:t>
            </a:r>
            <a:r>
              <a:rPr lang="ko-KR" altLang="en-US" dirty="0"/>
              <a:t> 선택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A949C-E205-434F-9887-5FCC58EE72F1}"/>
              </a:ext>
            </a:extLst>
          </p:cNvPr>
          <p:cNvSpPr txBox="1"/>
          <p:nvPr/>
        </p:nvSpPr>
        <p:spPr>
          <a:xfrm>
            <a:off x="4207423" y="2410441"/>
            <a:ext cx="85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X_data</a:t>
            </a:r>
            <a:endParaRPr lang="en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6773E-D84A-E244-B1C5-1410C81C3B03}"/>
              </a:ext>
            </a:extLst>
          </p:cNvPr>
          <p:cNvSpPr txBox="1"/>
          <p:nvPr/>
        </p:nvSpPr>
        <p:spPr>
          <a:xfrm>
            <a:off x="9913413" y="2410441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Y_data</a:t>
            </a:r>
            <a:endParaRPr lang="en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F4503-D5A1-3845-9229-69A1BE9A6484}"/>
              </a:ext>
            </a:extLst>
          </p:cNvPr>
          <p:cNvSpPr txBox="1"/>
          <p:nvPr/>
        </p:nvSpPr>
        <p:spPr>
          <a:xfrm>
            <a:off x="5458691" y="3195970"/>
            <a:ext cx="2966661" cy="1660816"/>
          </a:xfrm>
          <a:prstGeom prst="rect">
            <a:avLst/>
          </a:prstGeom>
          <a:noFill/>
          <a:ln w="666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736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9BFF-DBA4-E74E-BE93-54BF7B54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p-value</a:t>
            </a:r>
            <a:r>
              <a:rPr lang="ko-KR" altLang="en-US" dirty="0"/>
              <a:t> 상관없이 매칭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11B50-5612-4B4D-B358-95E6A259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39E6-767F-0543-B5A2-7659872E1376}" type="slidenum">
              <a:rPr lang="en-KR" smtClean="0"/>
              <a:t>8</a:t>
            </a:fld>
            <a:endParaRPr lang="en-KR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B21D002-D35C-7348-9AC4-0F99298E6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5132"/>
              </p:ext>
            </p:extLst>
          </p:nvPr>
        </p:nvGraphicFramePr>
        <p:xfrm>
          <a:off x="4946294" y="2910999"/>
          <a:ext cx="3073444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73444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/>
                        <a:t>클러스터링</a:t>
                      </a:r>
                      <a:r>
                        <a:rPr lang="ko-KR" altLang="en-US" sz="1400" b="1" dirty="0"/>
                        <a:t> 후 </a:t>
                      </a:r>
                      <a:r>
                        <a:rPr lang="en-US" altLang="ko-KR" sz="1400" b="1" dirty="0"/>
                        <a:t>knob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BO </a:t>
                      </a:r>
                      <a:r>
                        <a:rPr lang="ko-KR" altLang="en-US" sz="1400" b="1" dirty="0"/>
                        <a:t>결과 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63574.14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63728.48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63482.37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64752.11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64555.33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9073365-09BB-864A-8CD8-80DE9AD50ABF}"/>
              </a:ext>
            </a:extLst>
          </p:cNvPr>
          <p:cNvSpPr txBox="1"/>
          <p:nvPr/>
        </p:nvSpPr>
        <p:spPr>
          <a:xfrm>
            <a:off x="838200" y="1775013"/>
            <a:ext cx="27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memtier_benchmark</a:t>
            </a:r>
            <a:r>
              <a:rPr lang="en-US" altLang="ko-KR" b="1" dirty="0"/>
              <a:t> </a:t>
            </a:r>
            <a:r>
              <a:rPr lang="ko-KR" altLang="en-US" b="1" dirty="0"/>
              <a:t>결과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110053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6573</TotalTime>
  <Words>229</Words>
  <Application>Microsoft Macintosh PowerPoint</Application>
  <PresentationFormat>Widescreen</PresentationFormat>
  <Paragraphs>94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Research Progress</vt:lpstr>
      <vt:lpstr>목차</vt:lpstr>
      <vt:lpstr>주제: 영향력 있는 knob 선별</vt:lpstr>
      <vt:lpstr>주제: 영향력 있는 knob 선별</vt:lpstr>
      <vt:lpstr>주제: 영향력 있는 knob 선별</vt:lpstr>
      <vt:lpstr>주제: p-value 상관없이 매칭</vt:lpstr>
      <vt:lpstr>주제: p-value 상관없이 매칭</vt:lpstr>
      <vt:lpstr>주제: p-value 상관없이 매칭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32</cp:revision>
  <dcterms:created xsi:type="dcterms:W3CDTF">2021-09-05T14:07:47Z</dcterms:created>
  <dcterms:modified xsi:type="dcterms:W3CDTF">2021-09-13T04:38:20Z</dcterms:modified>
</cp:coreProperties>
</file>