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9"/>
    <p:restoredTop sz="73876"/>
  </p:normalViewPr>
  <p:slideViewPr>
    <p:cSldViewPr snapToGrid="0" snapToObjects="1">
      <p:cViewPr varScale="1">
        <p:scale>
          <a:sx n="90" d="100"/>
          <a:sy n="9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D46-A215-0A4F-8978-2656A090F729}" type="datetimeFigureOut">
              <a:rPr lang="en-KR" smtClean="0"/>
              <a:t>2021/08/23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38D8F-7E3B-F94F-AF6F-6FD4FBF68E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562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062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38D8F-7E3B-F94F-AF6F-6FD4FBF68E22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154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544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48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527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개 </a:t>
            </a:r>
            <a:r>
              <a:rPr lang="en-US" altLang="ko-KR" dirty="0" err="1"/>
              <a:t>rdb</a:t>
            </a:r>
            <a:r>
              <a:rPr lang="en-US" altLang="ko-KR" dirty="0"/>
              <a:t> knob</a:t>
            </a:r>
            <a:r>
              <a:rPr lang="ko-KR" altLang="en-US" dirty="0"/>
              <a:t>들 중 </a:t>
            </a:r>
            <a:endParaRPr lang="en-US" altLang="ko-KR" dirty="0"/>
          </a:p>
          <a:p>
            <a:r>
              <a:rPr lang="ko-KR" altLang="en-US" dirty="0"/>
              <a:t>범주형 변수를 제거한 </a:t>
            </a:r>
            <a:r>
              <a:rPr lang="en-US" altLang="ko-KR" dirty="0"/>
              <a:t>15</a:t>
            </a:r>
            <a:r>
              <a:rPr lang="ko-KR" altLang="en-US" dirty="0"/>
              <a:t>개 </a:t>
            </a:r>
            <a:r>
              <a:rPr lang="en-US" altLang="ko-KR" dirty="0"/>
              <a:t>knob</a:t>
            </a:r>
            <a:r>
              <a:rPr lang="ko-KR" altLang="en-US" dirty="0"/>
              <a:t>들을 대상으로  진행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38D8F-7E3B-F94F-AF6F-6FD4FBF68E22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461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38D8F-7E3B-F94F-AF6F-6FD4FBF68E22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780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38D8F-7E3B-F94F-AF6F-6FD4FBF68E22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829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38D8F-7E3B-F94F-AF6F-6FD4FBF68E22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503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38D8F-7E3B-F94F-AF6F-6FD4FBF68E2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80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4579-84B7-C544-8354-7A728722F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0BAC-6156-354F-ADAF-8BC93B8B6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B094-4960-664E-8DF5-816481A3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3A9D-D5DD-3B49-A95C-C81061A4FCAF}" type="datetime1">
              <a:rPr lang="en-US" smtClean="0"/>
              <a:t>8/23/21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9350-E6DA-E742-A513-8E72E2FE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834E-16E9-E245-A0E0-68B3EFBB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79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04D1-68A5-684E-B349-0FF14AC0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C530-EAA1-1E46-848F-748E9FD6E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47B0-0384-A744-BC61-0C5D1D94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4FFC-9191-394B-BDE7-165FFFD68F67}" type="datetime1">
              <a:rPr lang="en-US" smtClean="0"/>
              <a:t>8/23/21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6BCB-01A7-AE47-9ED1-01EAAEA3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C672-B0D3-204B-BEDE-541262CB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841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7979C-20BD-D443-B297-2CFBEB75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AA30A-3D50-8648-9C2F-95A19742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879A-1DA7-2A4C-93B2-A1085758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4E2-5C51-474F-A257-3BE7CAFD25FE}" type="datetime1">
              <a:rPr lang="en-US" smtClean="0"/>
              <a:t>8/23/21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F171-B6A8-E04C-B469-1BC0269D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60D8-D3F0-7F42-9CD5-6FAC07C4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144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6AD-4838-1942-80A4-73BB293A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408F-04BB-6A42-9A2F-5C16DE9B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2C78-95F1-4A4F-869F-774DDA8B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610C-F4C5-8949-BA24-A771710584FE}" type="datetime1">
              <a:rPr lang="en-US" smtClean="0"/>
              <a:t>8/23/21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7CB3-108D-8940-9269-247DDD6D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BF91-3D2E-2149-9B16-05C57A7D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18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7EC0-34E7-4F42-AD1A-22E7DD0B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6306-0061-8E4C-BC17-F06CB391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B8D4-C30C-8E47-A54F-E8EBAD51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1D29-0A40-9D48-98FA-E0B4D3DDCD3C}" type="datetime1">
              <a:rPr lang="en-US" smtClean="0"/>
              <a:t>8/23/21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C312-D334-E344-BED8-FA623B3D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06CC-496B-4E45-A05E-49531C9C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445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75AA-5E2B-BE4B-9F56-32D24262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2675-C02E-1C4B-AE05-25C666C0D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FC89A-48F4-4E4A-9B6E-A77B7E19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E6C22-4C06-0642-B85D-3CD17451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764F-1159-334A-B6C3-D97DD85E7E5F}" type="datetime1">
              <a:rPr lang="en-US" smtClean="0"/>
              <a:t>8/23/21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9022-37E2-564A-BA8A-9749C79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08A0-9819-CD48-8DD4-61D336D0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29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0DB-AD1D-104F-9AA8-3CBC1FDE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42941-D93E-5C45-B5E2-A428BFCB4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0326C-7026-E843-9868-25A1B288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952AC-E2E4-5249-93BE-76BB7563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FE90E-38E3-CA4E-99A4-9EE428FC9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4782-0D9D-2F4A-88DD-C9ED3EBE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D2F4-0AA4-BC4D-90F8-99BFFA80543F}" type="datetime1">
              <a:rPr lang="en-US" smtClean="0"/>
              <a:t>8/23/21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A0E16-76E4-9544-90D4-E7E687C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47A-D478-9F4A-96DA-F91D674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791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9335-08DF-4A4E-9F15-5FA60984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F41BA-DE89-544B-AF03-B6B7D297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9D7-F468-9046-9661-1072B1426D72}" type="datetime1">
              <a:rPr lang="en-US" smtClean="0"/>
              <a:t>8/23/21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4D1A5-A4B6-9C45-B962-FF47219E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FF34-3E04-CC4F-B015-0FCB61DF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29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AC47-0D0D-F749-B977-1F4C045C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3FFA-39ED-4F4C-B6D2-FFEFFDD29845}" type="datetime1">
              <a:rPr lang="en-US" smtClean="0"/>
              <a:t>8/23/21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1D3D7-8DA5-5D4D-935A-7437BE22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36A7-EC06-D948-84A0-C1AAD5B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40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982F-D6EA-604F-A295-1EF85788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2EB0-FCA1-544E-9927-F4490132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83B0-F15B-804F-9AD4-C89DCA58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E120-0A43-3E43-8396-CE8A274D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829-A726-A444-8B4A-71383AB1BC4E}" type="datetime1">
              <a:rPr lang="en-US" smtClean="0"/>
              <a:t>8/23/21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118A-A375-5E4D-8847-5B7E8161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264EE-A89B-AB46-AAB6-3E1BC619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310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7E32-D6C0-6847-AF4E-F38FFAD3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7B718-3324-C340-A208-7C1B9F089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E16A-B1A1-F14A-9F92-E282553E2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A24CA-10C6-794B-A869-5DF04227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4BE9-C44C-8444-89BC-DB60E187285F}" type="datetime1">
              <a:rPr lang="en-US" smtClean="0"/>
              <a:t>8/23/21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A5D7-1FA0-AB48-B1E1-7E661D47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7EEC8-1921-3E4F-B06F-9EBBB14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573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2FD73-D8EB-B643-B027-4AB4CED9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7E63-2D8D-6548-9C22-66AB9E7E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976-81D9-7B4C-BCC0-A63E51463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5CF2-FDE4-3D4A-A4D0-2CDAD3B31CEA}" type="datetime1">
              <a:rPr lang="en-US" smtClean="0"/>
              <a:t>8/23/21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FE02-BE7F-9B40-A3DD-708867CDD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5E45-28CD-E543-A7FF-31025666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13E0-173D-C944-B262-3E25DAA130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59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DA24-35AB-3D4D-90DA-85DBEA441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Research</a:t>
            </a:r>
            <a:r>
              <a:rPr lang="ko-KR" altLang="en-US" dirty="0"/>
              <a:t> </a:t>
            </a:r>
            <a:r>
              <a:rPr lang="en-US" altLang="ko-KR" dirty="0"/>
              <a:t>Progress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B12F-8231-0845-849B-FDF0049E6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5785" y="3710895"/>
            <a:ext cx="2340429" cy="588962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2E7E7-537B-964E-A510-B343668E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01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0D4-3AA2-1F45-BA86-7BCC3E9D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</a:t>
            </a:r>
            <a:r>
              <a:rPr lang="ko-KR" altLang="en-US" dirty="0"/>
              <a:t>값 비교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62730-401F-414A-A88F-4C21970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10</a:t>
            </a:fld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54EC7-C353-D541-B148-C846B389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28" y="2139697"/>
            <a:ext cx="5149836" cy="3721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E56D4-D33A-C748-87C3-FEF20D9EA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18" y="2139698"/>
            <a:ext cx="5149836" cy="3762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ED68A-B522-9646-97EF-B972448AD91E}"/>
              </a:ext>
            </a:extLst>
          </p:cNvPr>
          <p:cNvSpPr txBox="1"/>
          <p:nvPr/>
        </p:nvSpPr>
        <p:spPr>
          <a:xfrm>
            <a:off x="2340686" y="1727950"/>
            <a:ext cx="261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knob</a:t>
            </a:r>
            <a:r>
              <a:rPr lang="ko-KR" altLang="en-US" b="1" dirty="0"/>
              <a:t>들</a:t>
            </a:r>
            <a:r>
              <a:rPr lang="en-US" altLang="ko-KR" b="1" dirty="0"/>
              <a:t> BO </a:t>
            </a:r>
            <a:r>
              <a:rPr lang="ko-KR" altLang="en-US" b="1" dirty="0"/>
              <a:t>결과</a:t>
            </a:r>
            <a:endParaRPr lang="en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35E3A-5313-D845-A870-393DF786C48B}"/>
              </a:ext>
            </a:extLst>
          </p:cNvPr>
          <p:cNvSpPr txBox="1"/>
          <p:nvPr/>
        </p:nvSpPr>
        <p:spPr>
          <a:xfrm>
            <a:off x="7672376" y="1727950"/>
            <a:ext cx="261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분류 된 </a:t>
            </a:r>
            <a:r>
              <a:rPr lang="en-US" altLang="ko-KR" b="1" dirty="0"/>
              <a:t>knob</a:t>
            </a:r>
            <a:r>
              <a:rPr lang="ko-KR" altLang="en-US" b="1" dirty="0"/>
              <a:t>들</a:t>
            </a:r>
            <a:r>
              <a:rPr lang="en-US" altLang="ko-KR" b="1" dirty="0"/>
              <a:t> BO </a:t>
            </a:r>
            <a:r>
              <a:rPr lang="ko-KR" altLang="en-US" b="1" dirty="0"/>
              <a:t>결과</a:t>
            </a:r>
            <a:endParaRPr lang="en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83991-A85C-7E49-8075-934B7FF1E044}"/>
              </a:ext>
            </a:extLst>
          </p:cNvPr>
          <p:cNvSpPr txBox="1"/>
          <p:nvPr/>
        </p:nvSpPr>
        <p:spPr>
          <a:xfrm>
            <a:off x="2512572" y="5987018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KR" dirty="0"/>
              <a:t>61883.316744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CC4BC-21C7-6042-ADA6-4C8E4F6533AE}"/>
              </a:ext>
            </a:extLst>
          </p:cNvPr>
          <p:cNvSpPr txBox="1"/>
          <p:nvPr/>
        </p:nvSpPr>
        <p:spPr>
          <a:xfrm>
            <a:off x="7844262" y="5987018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KR" dirty="0"/>
              <a:t>62237.830465</a:t>
            </a:r>
          </a:p>
        </p:txBody>
      </p:sp>
    </p:spTree>
    <p:extLst>
      <p:ext uri="{BB962C8B-B14F-4D97-AF65-F5344CB8AC3E}">
        <p14:creationId xmlns:p14="http://schemas.microsoft.com/office/powerpoint/2010/main" val="92192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0D4-3AA2-1F45-BA86-7BCC3E9D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</a:t>
            </a:r>
            <a:r>
              <a:rPr lang="ko-KR" altLang="en-US" dirty="0"/>
              <a:t>값 비교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62730-401F-414A-A88F-4C21970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11</a:t>
            </a:fld>
            <a:endParaRPr lang="en-K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4875E-4135-D54B-AC3F-74E0CECD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05" y="2263224"/>
            <a:ext cx="3971059" cy="4275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6E364D-0E9E-BE4B-99FF-EBFBCE43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388" y="3300413"/>
            <a:ext cx="3971059" cy="31693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6442A7-A7E6-0241-998E-6C7246E60DFA}"/>
              </a:ext>
            </a:extLst>
          </p:cNvPr>
          <p:cNvSpPr txBox="1"/>
          <p:nvPr/>
        </p:nvSpPr>
        <p:spPr>
          <a:xfrm>
            <a:off x="2390611" y="2428037"/>
            <a:ext cx="261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knob</a:t>
            </a:r>
            <a:r>
              <a:rPr lang="ko-KR" altLang="en-US" b="1" dirty="0"/>
              <a:t>들</a:t>
            </a:r>
            <a:r>
              <a:rPr lang="en-US" altLang="ko-KR" b="1" dirty="0"/>
              <a:t> BO </a:t>
            </a:r>
            <a:r>
              <a:rPr lang="ko-KR" altLang="en-US" b="1" dirty="0"/>
              <a:t>결과</a:t>
            </a:r>
            <a:endParaRPr lang="en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3C7F3-FC91-1740-980E-0930A1DE2FF3}"/>
              </a:ext>
            </a:extLst>
          </p:cNvPr>
          <p:cNvSpPr txBox="1"/>
          <p:nvPr/>
        </p:nvSpPr>
        <p:spPr>
          <a:xfrm>
            <a:off x="7672376" y="1727950"/>
            <a:ext cx="261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분류 된 </a:t>
            </a:r>
            <a:r>
              <a:rPr lang="en-US" altLang="ko-KR" b="1" dirty="0"/>
              <a:t>knob</a:t>
            </a:r>
            <a:r>
              <a:rPr lang="ko-KR" altLang="en-US" b="1" dirty="0"/>
              <a:t>들</a:t>
            </a:r>
            <a:r>
              <a:rPr lang="en-US" altLang="ko-KR" b="1" dirty="0"/>
              <a:t> BO </a:t>
            </a:r>
            <a:r>
              <a:rPr lang="ko-KR" altLang="en-US" b="1" dirty="0"/>
              <a:t>결과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222243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0D4-3AA2-1F45-BA86-7BCC3E9D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62730-401F-414A-A88F-4C21970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12</a:t>
            </a:fld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04F7E-1737-134D-84B8-D480BEC8B5E3}"/>
              </a:ext>
            </a:extLst>
          </p:cNvPr>
          <p:cNvSpPr txBox="1"/>
          <p:nvPr/>
        </p:nvSpPr>
        <p:spPr>
          <a:xfrm>
            <a:off x="1066799" y="1856509"/>
            <a:ext cx="4668982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categorical </a:t>
            </a:r>
            <a:r>
              <a:rPr lang="ko-KR" altLang="en-US" sz="2000" dirty="0"/>
              <a:t>변수 처리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Knob </a:t>
            </a:r>
            <a:r>
              <a:rPr lang="ko-KR" altLang="en-US" sz="2000" dirty="0"/>
              <a:t>들 간의 독립성 고려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Lightgbm</a:t>
            </a:r>
            <a:r>
              <a:rPr lang="en-US" sz="2000" dirty="0"/>
              <a:t>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튜닝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Configfile</a:t>
            </a:r>
            <a:r>
              <a:rPr lang="en-US" altLang="ko-KR" sz="2000" dirty="0"/>
              <a:t>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196968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1CCF-5173-DD46-A2BE-03358D45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12426-CD8B-214F-88B2-3A2A6A4D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2</a:t>
            </a:fld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79828-315F-D84E-9206-F9932F4156E1}"/>
              </a:ext>
            </a:extLst>
          </p:cNvPr>
          <p:cNvSpPr txBox="1"/>
          <p:nvPr/>
        </p:nvSpPr>
        <p:spPr>
          <a:xfrm>
            <a:off x="1274619" y="1690688"/>
            <a:ext cx="4184073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internal_metrics</a:t>
            </a:r>
            <a:r>
              <a:rPr lang="en-US" altLang="ko-KR" sz="2000" dirty="0"/>
              <a:t>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상관 분석 결과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산점도</a:t>
            </a:r>
            <a:r>
              <a:rPr lang="ko-KR" altLang="en-US" sz="2000" dirty="0"/>
              <a:t> 확인 결과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Knob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Knob</a:t>
            </a:r>
            <a:r>
              <a:rPr lang="ko-KR" altLang="en-US" sz="2000" dirty="0"/>
              <a:t> 분류 결과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Throughput </a:t>
            </a:r>
            <a:r>
              <a:rPr lang="ko-KR" altLang="en-US" sz="2000" dirty="0"/>
              <a:t>값 비교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305138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893B2A-D44F-F54F-A72A-6FCE599E84EE}"/>
              </a:ext>
            </a:extLst>
          </p:cNvPr>
          <p:cNvGrpSpPr/>
          <p:nvPr/>
        </p:nvGrpSpPr>
        <p:grpSpPr>
          <a:xfrm>
            <a:off x="1583768" y="1624484"/>
            <a:ext cx="1728935" cy="1312836"/>
            <a:chOff x="911979" y="2438401"/>
            <a:chExt cx="1699615" cy="18932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C2D001-4069-2D43-B906-F4D2AD819EC1}"/>
                </a:ext>
              </a:extLst>
            </p:cNvPr>
            <p:cNvSpPr txBox="1"/>
            <p:nvPr/>
          </p:nvSpPr>
          <p:spPr>
            <a:xfrm>
              <a:off x="911979" y="2438401"/>
              <a:ext cx="1699615" cy="53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KR" dirty="0"/>
                <a:t>nternal_metrics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14C4BC-0AC1-1D46-86B6-8F13C6FD0477}"/>
                </a:ext>
              </a:extLst>
            </p:cNvPr>
            <p:cNvSpPr/>
            <p:nvPr/>
          </p:nvSpPr>
          <p:spPr>
            <a:xfrm>
              <a:off x="1067609" y="3007326"/>
              <a:ext cx="1309851" cy="1324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AC7AB1-9C74-914F-B841-B2082B7A4BAA}"/>
              </a:ext>
            </a:extLst>
          </p:cNvPr>
          <p:cNvGrpSpPr/>
          <p:nvPr/>
        </p:nvGrpSpPr>
        <p:grpSpPr>
          <a:xfrm>
            <a:off x="1036111" y="3232895"/>
            <a:ext cx="1620602" cy="859495"/>
            <a:chOff x="956928" y="3340247"/>
            <a:chExt cx="1620602" cy="859495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B932AA69-6D11-9841-973D-C0AE8B779406}"/>
                </a:ext>
              </a:extLst>
            </p:cNvPr>
            <p:cNvSpPr/>
            <p:nvPr/>
          </p:nvSpPr>
          <p:spPr>
            <a:xfrm rot="5400000">
              <a:off x="1889541" y="3511754"/>
              <a:ext cx="859495" cy="5164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80AD06-C5DD-B640-80CE-C11E4780A58C}"/>
                </a:ext>
              </a:extLst>
            </p:cNvPr>
            <p:cNvSpPr txBox="1"/>
            <p:nvPr/>
          </p:nvSpPr>
          <p:spPr>
            <a:xfrm>
              <a:off x="956928" y="3602438"/>
              <a:ext cx="113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b="1" dirty="0"/>
                <a:t>Clustering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0F86B3-540D-5B43-8AC5-C66239E1ED0E}"/>
              </a:ext>
            </a:extLst>
          </p:cNvPr>
          <p:cNvGrpSpPr/>
          <p:nvPr/>
        </p:nvGrpSpPr>
        <p:grpSpPr>
          <a:xfrm>
            <a:off x="1070389" y="4237606"/>
            <a:ext cx="2570043" cy="2091755"/>
            <a:chOff x="7436823" y="2356515"/>
            <a:chExt cx="2966723" cy="2756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B89B7-F556-DE46-9C28-5B3020947BE7}"/>
                </a:ext>
              </a:extLst>
            </p:cNvPr>
            <p:cNvSpPr txBox="1"/>
            <p:nvPr/>
          </p:nvSpPr>
          <p:spPr>
            <a:xfrm>
              <a:off x="8582601" y="2356515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C0A11-1AE2-E14B-99A2-6001E054B2E7}"/>
                </a:ext>
              </a:extLst>
            </p:cNvPr>
            <p:cNvSpPr/>
            <p:nvPr/>
          </p:nvSpPr>
          <p:spPr>
            <a:xfrm>
              <a:off x="8408308" y="2817628"/>
              <a:ext cx="1309850" cy="893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84992A-2C97-694B-A5FC-BF25597F5726}"/>
                </a:ext>
              </a:extLst>
            </p:cNvPr>
            <p:cNvSpPr txBox="1"/>
            <p:nvPr/>
          </p:nvSpPr>
          <p:spPr>
            <a:xfrm>
              <a:off x="7611117" y="3758818"/>
              <a:ext cx="889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62FF80-2F8E-6F45-B7E2-629B834B880E}"/>
                </a:ext>
              </a:extLst>
            </p:cNvPr>
            <p:cNvSpPr/>
            <p:nvPr/>
          </p:nvSpPr>
          <p:spPr>
            <a:xfrm>
              <a:off x="7436823" y="4219930"/>
              <a:ext cx="1309850" cy="893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AFC61-F57E-0445-9D1D-0EC3AFB236D3}"/>
                </a:ext>
              </a:extLst>
            </p:cNvPr>
            <p:cNvSpPr txBox="1"/>
            <p:nvPr/>
          </p:nvSpPr>
          <p:spPr>
            <a:xfrm>
              <a:off x="9267992" y="3696576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7112A9-E9B4-CF4E-BEB2-E002BDB79D65}"/>
                </a:ext>
              </a:extLst>
            </p:cNvPr>
            <p:cNvSpPr/>
            <p:nvPr/>
          </p:nvSpPr>
          <p:spPr>
            <a:xfrm>
              <a:off x="9093696" y="4157690"/>
              <a:ext cx="1309850" cy="8931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99210EC-8DF5-BC44-8189-65A2912649D0}"/>
              </a:ext>
            </a:extLst>
          </p:cNvPr>
          <p:cNvSpPr txBox="1"/>
          <p:nvPr/>
        </p:nvSpPr>
        <p:spPr>
          <a:xfrm>
            <a:off x="4543094" y="4411336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KR" b="1" dirty="0"/>
              <a:t>nob </a:t>
            </a:r>
            <a:r>
              <a:rPr lang="ko-KR" altLang="en-US" b="1" dirty="0"/>
              <a:t>매칭</a:t>
            </a:r>
            <a:r>
              <a:rPr lang="en-US" altLang="ko-KR" b="1" dirty="0"/>
              <a:t>!!</a:t>
            </a:r>
            <a:endParaRPr lang="en-KR" b="1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C09D4DA-4BA9-5243-AED9-5A8B0B3AC2BE}"/>
              </a:ext>
            </a:extLst>
          </p:cNvPr>
          <p:cNvSpPr/>
          <p:nvPr/>
        </p:nvSpPr>
        <p:spPr>
          <a:xfrm>
            <a:off x="4322220" y="4758285"/>
            <a:ext cx="1773780" cy="53584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D830C9-4FB7-B443-8C86-F10190F8A182}"/>
              </a:ext>
            </a:extLst>
          </p:cNvPr>
          <p:cNvGrpSpPr/>
          <p:nvPr/>
        </p:nvGrpSpPr>
        <p:grpSpPr>
          <a:xfrm>
            <a:off x="7376782" y="1789549"/>
            <a:ext cx="3369426" cy="1354249"/>
            <a:chOff x="7345018" y="2036132"/>
            <a:chExt cx="3369426" cy="135424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A312B73-E2F7-0A4A-995C-1B451C44F122}"/>
                </a:ext>
              </a:extLst>
            </p:cNvPr>
            <p:cNvGrpSpPr/>
            <p:nvPr/>
          </p:nvGrpSpPr>
          <p:grpSpPr>
            <a:xfrm>
              <a:off x="9404594" y="2036132"/>
              <a:ext cx="1309850" cy="1354249"/>
              <a:chOff x="9404594" y="2036132"/>
              <a:chExt cx="1309850" cy="135424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0A4107-F64A-874E-8EDA-6152024C807C}"/>
                  </a:ext>
                </a:extLst>
              </p:cNvPr>
              <p:cNvSpPr txBox="1"/>
              <p:nvPr/>
            </p:nvSpPr>
            <p:spPr>
              <a:xfrm>
                <a:off x="9688039" y="2036132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knob1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77C027B-6D75-EA4F-85CB-FCF820DD89D1}"/>
                  </a:ext>
                </a:extLst>
              </p:cNvPr>
              <p:cNvSpPr/>
              <p:nvPr/>
            </p:nvSpPr>
            <p:spPr>
              <a:xfrm>
                <a:off x="9404594" y="2497245"/>
                <a:ext cx="1309850" cy="893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BEB5D7-8973-1D4A-A1FA-39B06810618C}"/>
                </a:ext>
              </a:extLst>
            </p:cNvPr>
            <p:cNvGrpSpPr/>
            <p:nvPr/>
          </p:nvGrpSpPr>
          <p:grpSpPr>
            <a:xfrm>
              <a:off x="7345018" y="2036132"/>
              <a:ext cx="1309850" cy="1354249"/>
              <a:chOff x="7999943" y="3193680"/>
              <a:chExt cx="1309850" cy="135424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7224FE-7B73-D140-9270-FA6C1B9E71BE}"/>
                  </a:ext>
                </a:extLst>
              </p:cNvPr>
              <p:cNvSpPr txBox="1"/>
              <p:nvPr/>
            </p:nvSpPr>
            <p:spPr>
              <a:xfrm>
                <a:off x="8174236" y="3193680"/>
                <a:ext cx="889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Group1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A3A7AE5-3D2F-2C4C-9E88-F0DDFB1D29A5}"/>
                  </a:ext>
                </a:extLst>
              </p:cNvPr>
              <p:cNvSpPr/>
              <p:nvPr/>
            </p:nvSpPr>
            <p:spPr>
              <a:xfrm>
                <a:off x="7999943" y="3654793"/>
                <a:ext cx="1309850" cy="893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CA5A21-9082-0148-9499-BDF1C945AA92}"/>
                </a:ext>
              </a:extLst>
            </p:cNvPr>
            <p:cNvCxnSpPr>
              <a:stCxn id="47" idx="3"/>
              <a:endCxn id="49" idx="1"/>
            </p:cNvCxnSpPr>
            <p:nvPr/>
          </p:nvCxnSpPr>
          <p:spPr>
            <a:xfrm>
              <a:off x="8654868" y="2943813"/>
              <a:ext cx="74972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30EC3C-186F-7E40-A045-34524791CFD0}"/>
              </a:ext>
            </a:extLst>
          </p:cNvPr>
          <p:cNvGrpSpPr/>
          <p:nvPr/>
        </p:nvGrpSpPr>
        <p:grpSpPr>
          <a:xfrm>
            <a:off x="7411491" y="3314323"/>
            <a:ext cx="3334717" cy="1354249"/>
            <a:chOff x="7379727" y="3560906"/>
            <a:chExt cx="3334717" cy="13542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37FCC8-F835-A945-BB47-BB2708F1B28C}"/>
                </a:ext>
              </a:extLst>
            </p:cNvPr>
            <p:cNvGrpSpPr/>
            <p:nvPr/>
          </p:nvGrpSpPr>
          <p:grpSpPr>
            <a:xfrm>
              <a:off x="7379727" y="3560906"/>
              <a:ext cx="1309850" cy="1354249"/>
              <a:chOff x="6982761" y="4714136"/>
              <a:chExt cx="1309850" cy="1354249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505B1E-B387-AD4D-96EA-CD2FA6B164DA}"/>
                  </a:ext>
                </a:extLst>
              </p:cNvPr>
              <p:cNvSpPr txBox="1"/>
              <p:nvPr/>
            </p:nvSpPr>
            <p:spPr>
              <a:xfrm>
                <a:off x="7157054" y="4714136"/>
                <a:ext cx="889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Group2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7E0B4DF-A537-4E47-889A-5C8277D876A8}"/>
                  </a:ext>
                </a:extLst>
              </p:cNvPr>
              <p:cNvSpPr/>
              <p:nvPr/>
            </p:nvSpPr>
            <p:spPr>
              <a:xfrm>
                <a:off x="6982761" y="5175249"/>
                <a:ext cx="1309850" cy="893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C08332E-FF57-5B48-BC75-A2EBA8489161}"/>
                </a:ext>
              </a:extLst>
            </p:cNvPr>
            <p:cNvGrpSpPr/>
            <p:nvPr/>
          </p:nvGrpSpPr>
          <p:grpSpPr>
            <a:xfrm>
              <a:off x="9404594" y="3560906"/>
              <a:ext cx="1309850" cy="1354249"/>
              <a:chOff x="9404594" y="3560906"/>
              <a:chExt cx="1309850" cy="135424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0CCB6F-EFDF-654B-B7B1-4819FFF5D83A}"/>
                  </a:ext>
                </a:extLst>
              </p:cNvPr>
              <p:cNvSpPr txBox="1"/>
              <p:nvPr/>
            </p:nvSpPr>
            <p:spPr>
              <a:xfrm>
                <a:off x="9688039" y="3560906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knob2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D58962-3D0E-964E-92AF-5CE0ABCFE100}"/>
                  </a:ext>
                </a:extLst>
              </p:cNvPr>
              <p:cNvSpPr/>
              <p:nvPr/>
            </p:nvSpPr>
            <p:spPr>
              <a:xfrm>
                <a:off x="9404594" y="4022019"/>
                <a:ext cx="1309850" cy="893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FEEE372-A359-5642-96FB-87A4E9FB9745}"/>
                </a:ext>
              </a:extLst>
            </p:cNvPr>
            <p:cNvCxnSpPr>
              <a:stCxn id="57" idx="3"/>
              <a:endCxn id="55" idx="1"/>
            </p:cNvCxnSpPr>
            <p:nvPr/>
          </p:nvCxnSpPr>
          <p:spPr>
            <a:xfrm>
              <a:off x="8689577" y="4468587"/>
              <a:ext cx="715017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9D9051-676B-B746-85D3-850E82A343DF}"/>
              </a:ext>
            </a:extLst>
          </p:cNvPr>
          <p:cNvGrpSpPr/>
          <p:nvPr/>
        </p:nvGrpSpPr>
        <p:grpSpPr>
          <a:xfrm>
            <a:off x="7411491" y="4884081"/>
            <a:ext cx="3334717" cy="1357058"/>
            <a:chOff x="7379727" y="5265616"/>
            <a:chExt cx="3334717" cy="13570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D26E321-AA4A-A047-BE9D-A07011F69AEF}"/>
                </a:ext>
              </a:extLst>
            </p:cNvPr>
            <p:cNvGrpSpPr/>
            <p:nvPr/>
          </p:nvGrpSpPr>
          <p:grpSpPr>
            <a:xfrm>
              <a:off x="7379727" y="5268425"/>
              <a:ext cx="1309850" cy="1354249"/>
              <a:chOff x="8654868" y="4622355"/>
              <a:chExt cx="1309850" cy="135424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15BCBF-6381-0544-8EA3-D8B13CA1CC7F}"/>
                  </a:ext>
                </a:extLst>
              </p:cNvPr>
              <p:cNvSpPr txBox="1"/>
              <p:nvPr/>
            </p:nvSpPr>
            <p:spPr>
              <a:xfrm>
                <a:off x="8829161" y="4622355"/>
                <a:ext cx="889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Group3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B3B6C5-BACA-1847-9F68-81E810E23982}"/>
                  </a:ext>
                </a:extLst>
              </p:cNvPr>
              <p:cNvSpPr/>
              <p:nvPr/>
            </p:nvSpPr>
            <p:spPr>
              <a:xfrm>
                <a:off x="8654868" y="5083468"/>
                <a:ext cx="1309850" cy="8931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86D441C-42A1-6C47-BC20-D51C2D6BE310}"/>
                </a:ext>
              </a:extLst>
            </p:cNvPr>
            <p:cNvGrpSpPr/>
            <p:nvPr/>
          </p:nvGrpSpPr>
          <p:grpSpPr>
            <a:xfrm>
              <a:off x="9404594" y="5265616"/>
              <a:ext cx="1309850" cy="1354249"/>
              <a:chOff x="9404594" y="5308148"/>
              <a:chExt cx="1309850" cy="135424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9B0A808-1868-9B44-B870-7BA97EE03463}"/>
                  </a:ext>
                </a:extLst>
              </p:cNvPr>
              <p:cNvSpPr txBox="1"/>
              <p:nvPr/>
            </p:nvSpPr>
            <p:spPr>
              <a:xfrm>
                <a:off x="9688039" y="5308148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knob3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18F48D-948A-A749-ADF4-339FA538941A}"/>
                  </a:ext>
                </a:extLst>
              </p:cNvPr>
              <p:cNvSpPr/>
              <p:nvPr/>
            </p:nvSpPr>
            <p:spPr>
              <a:xfrm>
                <a:off x="9404594" y="5769261"/>
                <a:ext cx="1309850" cy="893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450A1A-2F5E-384D-BA1D-562D3DC330CF}"/>
                </a:ext>
              </a:extLst>
            </p:cNvPr>
            <p:cNvCxnSpPr>
              <a:stCxn id="65" idx="3"/>
              <a:endCxn id="63" idx="1"/>
            </p:cNvCxnSpPr>
            <p:nvPr/>
          </p:nvCxnSpPr>
          <p:spPr>
            <a:xfrm flipV="1">
              <a:off x="8689577" y="6173297"/>
              <a:ext cx="715017" cy="28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6068583E-E9FC-D34D-BC6D-5BABA729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Internal_metrics</a:t>
            </a:r>
            <a:r>
              <a:rPr lang="en-US" dirty="0"/>
              <a:t> </a:t>
            </a:r>
            <a:r>
              <a:rPr lang="ko-KR" altLang="en-US" dirty="0"/>
              <a:t>분석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763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6068583E-E9FC-D34D-BC6D-5BABA729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상관 분석 결과</a:t>
            </a:r>
            <a:endParaRPr lang="en-K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3C838D-EB92-A04D-B71B-F67BA1B7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5" y="1440870"/>
            <a:ext cx="7438121" cy="5201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587647-18DD-464F-B82C-8C1BEE5ECD5B}"/>
              </a:ext>
            </a:extLst>
          </p:cNvPr>
          <p:cNvSpPr txBox="1"/>
          <p:nvPr/>
        </p:nvSpPr>
        <p:spPr>
          <a:xfrm>
            <a:off x="9033467" y="3263201"/>
            <a:ext cx="2431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상관계수가 </a:t>
            </a:r>
            <a:r>
              <a:rPr lang="en-US" altLang="ko-KR" sz="2000" b="1" dirty="0"/>
              <a:t>0.1</a:t>
            </a:r>
            <a:r>
              <a:rPr lang="ko-KR" altLang="en-US" sz="2000" b="1" dirty="0"/>
              <a:t> 보다 큰 </a:t>
            </a:r>
            <a:r>
              <a:rPr lang="en-US" altLang="ko-KR" sz="2000" b="1" dirty="0"/>
              <a:t>internal metrics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knob</a:t>
            </a:r>
            <a:r>
              <a:rPr lang="ko-KR" altLang="en-US" sz="2000" b="1" dirty="0"/>
              <a:t>이 존재하지 않았다</a:t>
            </a:r>
            <a:r>
              <a:rPr lang="en-US" altLang="ko-KR" sz="2000" b="1" dirty="0"/>
              <a:t>.</a:t>
            </a:r>
            <a:endParaRPr lang="en-KR" sz="2000" b="1" dirty="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BB9A8310-FABA-D147-A77A-C9A6BC2971EE}"/>
              </a:ext>
            </a:extLst>
          </p:cNvPr>
          <p:cNvSpPr/>
          <p:nvPr/>
        </p:nvSpPr>
        <p:spPr>
          <a:xfrm>
            <a:off x="8003139" y="3691491"/>
            <a:ext cx="892875" cy="46685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06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6068583E-E9FC-D34D-BC6D-5BABA729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확인 결과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C6E47-EAF5-2B4A-8D3E-86AAB416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91" y="2395682"/>
            <a:ext cx="4191000" cy="287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E3A41A-FF45-4545-8A36-08F53F860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809" y="2395682"/>
            <a:ext cx="40640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6068583E-E9FC-D34D-BC6D-5BABA729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Knob </a:t>
            </a:r>
            <a:r>
              <a:rPr lang="ko-KR" altLang="en-US" dirty="0"/>
              <a:t>분석</a:t>
            </a:r>
            <a:endParaRPr lang="en-KR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1074BD6-6E73-3A48-92CD-6C961D04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67093"/>
              </p:ext>
            </p:extLst>
          </p:nvPr>
        </p:nvGraphicFramePr>
        <p:xfrm>
          <a:off x="838200" y="1795325"/>
          <a:ext cx="3291670" cy="1992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334">
                  <a:extLst>
                    <a:ext uri="{9D8B030D-6E8A-4147-A177-3AD203B41FA5}">
                      <a16:colId xmlns:a16="http://schemas.microsoft.com/office/drawing/2014/main" val="4152238702"/>
                    </a:ext>
                  </a:extLst>
                </a:gridCol>
                <a:gridCol w="658334">
                  <a:extLst>
                    <a:ext uri="{9D8B030D-6E8A-4147-A177-3AD203B41FA5}">
                      <a16:colId xmlns:a16="http://schemas.microsoft.com/office/drawing/2014/main" val="1368275543"/>
                    </a:ext>
                  </a:extLst>
                </a:gridCol>
                <a:gridCol w="658334">
                  <a:extLst>
                    <a:ext uri="{9D8B030D-6E8A-4147-A177-3AD203B41FA5}">
                      <a16:colId xmlns:a16="http://schemas.microsoft.com/office/drawing/2014/main" val="3176126799"/>
                    </a:ext>
                  </a:extLst>
                </a:gridCol>
                <a:gridCol w="658334">
                  <a:extLst>
                    <a:ext uri="{9D8B030D-6E8A-4147-A177-3AD203B41FA5}">
                      <a16:colId xmlns:a16="http://schemas.microsoft.com/office/drawing/2014/main" val="3705908496"/>
                    </a:ext>
                  </a:extLst>
                </a:gridCol>
                <a:gridCol w="658334">
                  <a:extLst>
                    <a:ext uri="{9D8B030D-6E8A-4147-A177-3AD203B41FA5}">
                      <a16:colId xmlns:a16="http://schemas.microsoft.com/office/drawing/2014/main" val="2196643716"/>
                    </a:ext>
                  </a:extLst>
                </a:gridCol>
              </a:tblGrid>
              <a:tr h="467395"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knob0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knob1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knob2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30106"/>
                  </a:ext>
                </a:extLst>
              </a:tr>
              <a:tr h="381377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79603"/>
                  </a:ext>
                </a:extLst>
              </a:tr>
              <a:tr h="381377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89091"/>
                  </a:ext>
                </a:extLst>
              </a:tr>
              <a:tr h="381377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96125"/>
                  </a:ext>
                </a:extLst>
              </a:tr>
              <a:tr h="381377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42127"/>
                  </a:ext>
                </a:extLst>
              </a:tr>
            </a:tbl>
          </a:graphicData>
        </a:graphic>
      </p:graphicFrame>
      <p:sp>
        <p:nvSpPr>
          <p:cNvPr id="69" name="Right Arrow 68">
            <a:extLst>
              <a:ext uri="{FF2B5EF4-FFF2-40B4-BE49-F238E27FC236}">
                <a16:creationId xmlns:a16="http://schemas.microsoft.com/office/drawing/2014/main" id="{F2DA0D9E-A0F9-9044-994C-BF6190A33E37}"/>
              </a:ext>
            </a:extLst>
          </p:cNvPr>
          <p:cNvSpPr/>
          <p:nvPr/>
        </p:nvSpPr>
        <p:spPr>
          <a:xfrm>
            <a:off x="4623670" y="2643707"/>
            <a:ext cx="1773780" cy="53584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70" name="Table 17">
            <a:extLst>
              <a:ext uri="{FF2B5EF4-FFF2-40B4-BE49-F238E27FC236}">
                <a16:creationId xmlns:a16="http://schemas.microsoft.com/office/drawing/2014/main" id="{31275174-34D8-1941-B6B5-7A7B639D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94268"/>
              </p:ext>
            </p:extLst>
          </p:nvPr>
        </p:nvGraphicFramePr>
        <p:xfrm>
          <a:off x="6891248" y="1875228"/>
          <a:ext cx="3880585" cy="191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117">
                  <a:extLst>
                    <a:ext uri="{9D8B030D-6E8A-4147-A177-3AD203B41FA5}">
                      <a16:colId xmlns:a16="http://schemas.microsoft.com/office/drawing/2014/main" val="4152238702"/>
                    </a:ext>
                  </a:extLst>
                </a:gridCol>
                <a:gridCol w="776117">
                  <a:extLst>
                    <a:ext uri="{9D8B030D-6E8A-4147-A177-3AD203B41FA5}">
                      <a16:colId xmlns:a16="http://schemas.microsoft.com/office/drawing/2014/main" val="1368275543"/>
                    </a:ext>
                  </a:extLst>
                </a:gridCol>
                <a:gridCol w="776117">
                  <a:extLst>
                    <a:ext uri="{9D8B030D-6E8A-4147-A177-3AD203B41FA5}">
                      <a16:colId xmlns:a16="http://schemas.microsoft.com/office/drawing/2014/main" val="3176126799"/>
                    </a:ext>
                  </a:extLst>
                </a:gridCol>
                <a:gridCol w="776117">
                  <a:extLst>
                    <a:ext uri="{9D8B030D-6E8A-4147-A177-3AD203B41FA5}">
                      <a16:colId xmlns:a16="http://schemas.microsoft.com/office/drawing/2014/main" val="3705908496"/>
                    </a:ext>
                  </a:extLst>
                </a:gridCol>
                <a:gridCol w="776117">
                  <a:extLst>
                    <a:ext uri="{9D8B030D-6E8A-4147-A177-3AD203B41FA5}">
                      <a16:colId xmlns:a16="http://schemas.microsoft.com/office/drawing/2014/main" val="2196643716"/>
                    </a:ext>
                  </a:extLst>
                </a:gridCol>
              </a:tblGrid>
              <a:tr h="448656"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factor0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factor1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factor2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30106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knob0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79603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knob1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89091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knob2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96125"/>
                  </a:ext>
                </a:extLst>
              </a:tr>
              <a:tr h="366086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42127"/>
                  </a:ext>
                </a:extLst>
              </a:tr>
            </a:tbl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494E69DB-8D43-8546-97FD-02B077F4D75C}"/>
              </a:ext>
            </a:extLst>
          </p:cNvPr>
          <p:cNvGrpSpPr/>
          <p:nvPr/>
        </p:nvGrpSpPr>
        <p:grpSpPr>
          <a:xfrm>
            <a:off x="3560296" y="3919709"/>
            <a:ext cx="3073956" cy="2451862"/>
            <a:chOff x="7436823" y="2356515"/>
            <a:chExt cx="2966723" cy="275655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E80C75E-5772-DB4C-9305-F8D0F1520CE8}"/>
                </a:ext>
              </a:extLst>
            </p:cNvPr>
            <p:cNvSpPr txBox="1"/>
            <p:nvPr/>
          </p:nvSpPr>
          <p:spPr>
            <a:xfrm>
              <a:off x="8582601" y="2356515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E67E32C-2B56-2C4A-A3C1-3CD5D5913088}"/>
                </a:ext>
              </a:extLst>
            </p:cNvPr>
            <p:cNvSpPr/>
            <p:nvPr/>
          </p:nvSpPr>
          <p:spPr>
            <a:xfrm>
              <a:off x="8408308" y="2817628"/>
              <a:ext cx="1309850" cy="893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AE97AEF-5581-CF4B-9677-24A5FB2D90E3}"/>
                </a:ext>
              </a:extLst>
            </p:cNvPr>
            <p:cNvSpPr txBox="1"/>
            <p:nvPr/>
          </p:nvSpPr>
          <p:spPr>
            <a:xfrm>
              <a:off x="7611117" y="3758818"/>
              <a:ext cx="889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B6C9D33-6B0D-D44A-912B-E14B9B6C7308}"/>
                </a:ext>
              </a:extLst>
            </p:cNvPr>
            <p:cNvSpPr/>
            <p:nvPr/>
          </p:nvSpPr>
          <p:spPr>
            <a:xfrm>
              <a:off x="7436823" y="4219930"/>
              <a:ext cx="1309850" cy="893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C38BFB-31FC-6341-A502-D46D4D36587E}"/>
                </a:ext>
              </a:extLst>
            </p:cNvPr>
            <p:cNvSpPr txBox="1"/>
            <p:nvPr/>
          </p:nvSpPr>
          <p:spPr>
            <a:xfrm>
              <a:off x="9267992" y="3696576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D8C98F-64E5-244D-A170-9A920724B590}"/>
                </a:ext>
              </a:extLst>
            </p:cNvPr>
            <p:cNvSpPr/>
            <p:nvPr/>
          </p:nvSpPr>
          <p:spPr>
            <a:xfrm>
              <a:off x="9093696" y="4157690"/>
              <a:ext cx="1309850" cy="8931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270245B-DF24-C44B-982D-B487171E62DB}"/>
              </a:ext>
            </a:extLst>
          </p:cNvPr>
          <p:cNvSpPr txBox="1"/>
          <p:nvPr/>
        </p:nvSpPr>
        <p:spPr>
          <a:xfrm>
            <a:off x="4639447" y="2392793"/>
            <a:ext cx="1456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1" dirty="0"/>
              <a:t>Factor Analysis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95E90E34-28CF-8349-B2A9-BF21E221DE71}"/>
              </a:ext>
            </a:extLst>
          </p:cNvPr>
          <p:cNvSpPr/>
          <p:nvPr/>
        </p:nvSpPr>
        <p:spPr>
          <a:xfrm rot="8319545">
            <a:off x="6888055" y="4594346"/>
            <a:ext cx="1425793" cy="58478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82D6F4-15CA-9C40-8855-D84F821F7DE7}"/>
              </a:ext>
            </a:extLst>
          </p:cNvPr>
          <p:cNvSpPr txBox="1"/>
          <p:nvPr/>
        </p:nvSpPr>
        <p:spPr>
          <a:xfrm>
            <a:off x="7945609" y="4886736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3267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7A2D-CE18-6144-BAC2-3E8D5C50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Knob </a:t>
            </a:r>
            <a:r>
              <a:rPr lang="ko-KR" altLang="en-US" dirty="0"/>
              <a:t>분석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5DA26-560B-DA4E-9D1E-428A1D86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7</a:t>
            </a:fld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42D8F-2B1A-8D4B-8D0F-93E507FE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2348662"/>
            <a:ext cx="3484418" cy="3882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51FD2-8A8D-0644-84E5-D78C50804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8662"/>
            <a:ext cx="4943185" cy="4222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9B28F-46A5-9445-AE48-CDD57BE4F229}"/>
              </a:ext>
            </a:extLst>
          </p:cNvPr>
          <p:cNvSpPr txBox="1"/>
          <p:nvPr/>
        </p:nvSpPr>
        <p:spPr>
          <a:xfrm>
            <a:off x="2175163" y="1835009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 Analysis</a:t>
            </a:r>
            <a:endParaRPr lang="en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CA335-6CA2-E943-845C-37E743701FAF}"/>
              </a:ext>
            </a:extLst>
          </p:cNvPr>
          <p:cNvSpPr txBox="1"/>
          <p:nvPr/>
        </p:nvSpPr>
        <p:spPr>
          <a:xfrm>
            <a:off x="7563137" y="1835009"/>
            <a:ext cx="20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Kmeans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413235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0D4-3AA2-1F45-BA86-7BCC3E9D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KR" dirty="0"/>
              <a:t>nob </a:t>
            </a:r>
            <a:r>
              <a:rPr lang="ko-KR" altLang="en-US" dirty="0"/>
              <a:t>분류 결과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62730-401F-414A-A88F-4C21970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8</a:t>
            </a:fld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1E198-BB36-BC48-91B2-A4869479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54" y="2207491"/>
            <a:ext cx="2133600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26BC8-BB2B-C848-AFDA-507A79115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91" y="2154639"/>
            <a:ext cx="25908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1381-DD3E-EB46-92E7-04E7D503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346" y="2222052"/>
            <a:ext cx="11176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F30AE-BF4F-474E-A54C-E33E8667F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764" y="2207491"/>
            <a:ext cx="1900382" cy="787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30A4D-DFB9-0D43-B891-A57946E99AB6}"/>
              </a:ext>
            </a:extLst>
          </p:cNvPr>
          <p:cNvSpPr txBox="1"/>
          <p:nvPr/>
        </p:nvSpPr>
        <p:spPr>
          <a:xfrm>
            <a:off x="6601690" y="5209309"/>
            <a:ext cx="416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Categorical </a:t>
            </a:r>
            <a:r>
              <a:rPr lang="ko-KR" altLang="en-US" sz="2000" b="1" dirty="0"/>
              <a:t>타입은 </a:t>
            </a:r>
            <a:r>
              <a:rPr lang="en-US" altLang="ko-KR" sz="2000" b="1" dirty="0"/>
              <a:t>default</a:t>
            </a:r>
            <a:r>
              <a:rPr lang="ko-KR" altLang="en-US" sz="2000" b="1" dirty="0"/>
              <a:t>로 설정</a:t>
            </a:r>
            <a:r>
              <a:rPr lang="en-US" altLang="ko-KR" sz="2000" b="1" dirty="0"/>
              <a:t>!!</a:t>
            </a:r>
            <a:endParaRPr lang="en-KR" sz="2000" b="1" dirty="0"/>
          </a:p>
        </p:txBody>
      </p:sp>
    </p:spTree>
    <p:extLst>
      <p:ext uri="{BB962C8B-B14F-4D97-AF65-F5344CB8AC3E}">
        <p14:creationId xmlns:p14="http://schemas.microsoft.com/office/powerpoint/2010/main" val="328191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0D4-3AA2-1F45-BA86-7BCC3E9D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</a:t>
            </a:r>
            <a:r>
              <a:rPr lang="ko-KR" altLang="en-US" dirty="0"/>
              <a:t>값 비교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62730-401F-414A-A88F-4C21970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3E0-173D-C944-B262-3E25DAA1309C}" type="slidenum">
              <a:rPr lang="en-KR" smtClean="0"/>
              <a:t>9</a:t>
            </a:fld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1779E-FCB3-6A4E-A5AD-F0ED0B41E66D}"/>
              </a:ext>
            </a:extLst>
          </p:cNvPr>
          <p:cNvSpPr/>
          <p:nvPr/>
        </p:nvSpPr>
        <p:spPr>
          <a:xfrm>
            <a:off x="3008167" y="176486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47520.43</a:t>
            </a:r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EDB7F-DAE8-D742-BFD4-BDABC1805FB4}"/>
              </a:ext>
            </a:extLst>
          </p:cNvPr>
          <p:cNvSpPr/>
          <p:nvPr/>
        </p:nvSpPr>
        <p:spPr>
          <a:xfrm>
            <a:off x="8037366" y="176486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66377.65</a:t>
            </a:r>
            <a:endParaRPr lang="en-K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824FCE-F754-634B-A4AB-5A760816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47" y="2408670"/>
            <a:ext cx="3629306" cy="3955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F7F2FC-2723-654C-88CA-57AA3E87C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47" y="2408670"/>
            <a:ext cx="3629306" cy="40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189</Words>
  <Application>Microsoft Macintosh PowerPoint</Application>
  <PresentationFormat>Widescreen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Research Progress</vt:lpstr>
      <vt:lpstr>목차</vt:lpstr>
      <vt:lpstr>Internal_metrics 분석</vt:lpstr>
      <vt:lpstr>상관 분석 결과</vt:lpstr>
      <vt:lpstr>산점도 확인 결과</vt:lpstr>
      <vt:lpstr>Knob 분석</vt:lpstr>
      <vt:lpstr>Knob 분석</vt:lpstr>
      <vt:lpstr>Knob 분류 결과</vt:lpstr>
      <vt:lpstr>Throughput 값 비교</vt:lpstr>
      <vt:lpstr>Throughput 값 비교</vt:lpstr>
      <vt:lpstr>Throughput 값 비교</vt:lpstr>
      <vt:lpstr>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21</cp:revision>
  <dcterms:created xsi:type="dcterms:W3CDTF">2021-08-23T00:13:30Z</dcterms:created>
  <dcterms:modified xsi:type="dcterms:W3CDTF">2021-08-23T05:09:51Z</dcterms:modified>
</cp:coreProperties>
</file>