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5" r:id="rId6"/>
    <p:sldId id="270" r:id="rId7"/>
    <p:sldId id="271" r:id="rId8"/>
    <p:sldId id="272" r:id="rId9"/>
    <p:sldId id="274" r:id="rId10"/>
    <p:sldId id="273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57111"/>
  </p:normalViewPr>
  <p:slideViewPr>
    <p:cSldViewPr snapToGrid="0" snapToObjects="1">
      <p:cViewPr>
        <p:scale>
          <a:sx n="64" d="100"/>
          <a:sy n="64" d="100"/>
        </p:scale>
        <p:origin x="120" y="-360"/>
      </p:cViewPr>
      <p:guideLst/>
    </p:cSldViewPr>
  </p:slideViewPr>
  <p:notesTextViewPr>
    <p:cViewPr>
      <p:scale>
        <a:sx n="1" d="1"/>
        <a:sy n="1" d="1"/>
      </p:scale>
      <p:origin x="0" y="-6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AFDBA-1436-7B40-BAD3-EA8AC5BF8B2F}" type="datetimeFigureOut">
              <a:rPr lang="en-KR" smtClean="0"/>
              <a:t>2021/09/07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52A6-D6FE-FA46-8065-9812D41130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953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numeric</a:t>
            </a:r>
            <a:r>
              <a:rPr lang="ko-KR" altLang="en-US" dirty="0"/>
              <a:t>과 </a:t>
            </a:r>
            <a:r>
              <a:rPr lang="en-US" altLang="ko-KR" dirty="0" err="1"/>
              <a:t>boolean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activedefrag</a:t>
            </a:r>
            <a:r>
              <a:rPr lang="en-US" altLang="ko-KR" dirty="0"/>
              <a:t> </a:t>
            </a:r>
            <a:r>
              <a:rPr lang="ko-KR" altLang="en-US" dirty="0"/>
              <a:t>나눠서 각 클러스터 내부의 </a:t>
            </a:r>
            <a:r>
              <a:rPr lang="en-US" altLang="ko-KR" dirty="0" err="1"/>
              <a:t>internal_metrics</a:t>
            </a:r>
            <a:r>
              <a:rPr lang="ko-KR" altLang="en-US" dirty="0" err="1"/>
              <a:t>와의</a:t>
            </a:r>
            <a:r>
              <a:rPr lang="ko-KR" altLang="en-US" dirty="0"/>
              <a:t> 상관계수를 구했습니다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Activedefrag</a:t>
            </a:r>
            <a:r>
              <a:rPr lang="ko-KR" altLang="en-US" dirty="0" err="1"/>
              <a:t>를</a:t>
            </a:r>
            <a:r>
              <a:rPr lang="ko-KR" altLang="en-US" dirty="0"/>
              <a:t> 나눈 이유는 </a:t>
            </a:r>
            <a:r>
              <a:rPr lang="en-US" altLang="ko-KR" dirty="0" err="1"/>
              <a:t>aof</a:t>
            </a:r>
            <a:r>
              <a:rPr lang="en-US" altLang="ko-KR" dirty="0"/>
              <a:t>, </a:t>
            </a:r>
            <a:r>
              <a:rPr lang="en-US" altLang="ko-KR" dirty="0" err="1"/>
              <a:t>rdb</a:t>
            </a:r>
            <a:r>
              <a:rPr lang="ko-KR" altLang="en-US" dirty="0"/>
              <a:t>와 마찬가지로 사용되지 않으면 관련 </a:t>
            </a:r>
            <a:r>
              <a:rPr lang="en-US" altLang="ko-KR" dirty="0"/>
              <a:t>Knob</a:t>
            </a:r>
            <a:r>
              <a:rPr lang="ko-KR" altLang="en-US" dirty="0"/>
              <a:t>들에 값이 할당되지 않기 때문에 </a:t>
            </a:r>
            <a:r>
              <a:rPr lang="ko-KR" altLang="en-US" dirty="0" err="1"/>
              <a:t>사용하는경우만</a:t>
            </a:r>
            <a:r>
              <a:rPr lang="ko-KR" altLang="en-US" dirty="0"/>
              <a:t> 따로 분리해서 상관계수를 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클러스터 내부 </a:t>
            </a:r>
            <a:r>
              <a:rPr lang="en-US" altLang="ko-KR" dirty="0"/>
              <a:t>internal </a:t>
            </a:r>
            <a:r>
              <a:rPr lang="en-US" altLang="ko-KR" dirty="0" err="1"/>
              <a:t>metircs</a:t>
            </a:r>
            <a:r>
              <a:rPr lang="ko-KR" altLang="en-US" dirty="0"/>
              <a:t> 상관계수들을  절댓값을 더한 값들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특정 </a:t>
            </a:r>
            <a:r>
              <a:rPr lang="en-US" altLang="ko-KR" dirty="0"/>
              <a:t>Knob</a:t>
            </a:r>
            <a:r>
              <a:rPr lang="ko-KR" altLang="en-US" dirty="0"/>
              <a:t>에서 상관계수 합의 값이 가장 높은 값을 가진 클러스터에 </a:t>
            </a:r>
            <a:r>
              <a:rPr lang="ko-KR" altLang="en-US" dirty="0" err="1"/>
              <a:t>매칭을</a:t>
            </a:r>
            <a:r>
              <a:rPr lang="ko-KR" altLang="en-US" dirty="0"/>
              <a:t> 시켰다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218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cluster 2</a:t>
            </a:r>
          </a:p>
          <a:p>
            <a:r>
              <a:rPr lang="en-US" dirty="0"/>
              <a:t>['no', 34, 89]</a:t>
            </a:r>
            <a:endParaRPr lang="en-US" altLang="ko-KR" dirty="0"/>
          </a:p>
          <a:p>
            <a:r>
              <a:rPr lang="en-US" altLang="ko-KR" dirty="0"/>
              <a:t>Hz 34</a:t>
            </a:r>
          </a:p>
          <a:p>
            <a:r>
              <a:rPr lang="en-US" altLang="ko-KR" dirty="0" err="1"/>
              <a:t>Activerehashing</a:t>
            </a:r>
            <a:r>
              <a:rPr lang="en-US" altLang="ko-KR" dirty="0"/>
              <a:t> no</a:t>
            </a:r>
          </a:p>
          <a:p>
            <a:r>
              <a:rPr lang="en-US" altLang="ko-KR" dirty="0"/>
              <a:t>Active-defrag-threshold-upper 89</a:t>
            </a:r>
          </a:p>
          <a:p>
            <a:pPr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cluster3</a:t>
            </a:r>
          </a:p>
          <a:p>
            <a:pPr rtl="0"/>
            <a:r>
              <a:rPr lang="en-US" dirty="0"/>
              <a:t>[256, 'yes', 472, 'yes', 30, 13, 'no', 'no']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Save1_0 472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Hash-max-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-value 256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Active-defrag-threshold-lower 30</a:t>
            </a: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Rdbchecksum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yes</a:t>
            </a: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Lazyfree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-lazy-eviction no</a:t>
            </a: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Lazyfree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-lazy-server-del no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yes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Active-defrag-cycle-min 13</a:t>
            </a:r>
          </a:p>
          <a:p>
            <a:pPr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cluster1</a:t>
            </a:r>
          </a:p>
          <a:p>
            <a:pPr rtl="0"/>
            <a:r>
              <a:rPr lang="en-US" dirty="0"/>
              <a:t>[74, 'yes', 91, 1223, 5]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Save2_0 74</a:t>
            </a: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Rdbcompression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yes 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active-defrag-cycle-max 91 </a:t>
            </a: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Maxmemory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1223</a:t>
            </a: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Maxmemory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-samples 5</a:t>
            </a:r>
          </a:p>
          <a:p>
            <a:pPr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cluster0</a:t>
            </a:r>
          </a:p>
          <a:p>
            <a:pPr rtl="0"/>
            <a:r>
              <a:rPr lang="en-US" dirty="0"/>
              <a:t>[372, 929, 6, 48, 10504, 'no', 'yes']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Save0_0  929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Save0_1 6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Save1_1 48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Save2_1 10504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Hash-max-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-entries 372</a:t>
            </a: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-save-incremental-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</a:t>
            </a: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Lazyfree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-lazy-expire yes</a:t>
            </a:r>
          </a:p>
          <a:p>
            <a:pPr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443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knob </a:t>
            </a:r>
            <a:r>
              <a:rPr lang="ko-KR" altLang="en-US" dirty="0"/>
              <a:t>종류 및 바운드</a:t>
            </a:r>
          </a:p>
          <a:p>
            <a:r>
              <a:rPr lang="en-US" altLang="ko-KR" dirty="0"/>
              <a:t>[305, 722, 5, 12, 9163, 'no', 'yes']</a:t>
            </a:r>
          </a:p>
          <a:p>
            <a:r>
              <a:rPr lang="en-US" altLang="ko-KR" dirty="0" err="1"/>
              <a:t>knobs_rdb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"hash-max-</a:t>
            </a:r>
            <a:r>
              <a:rPr lang="en-US" altLang="ko-KR" dirty="0" err="1"/>
              <a:t>ziplist</a:t>
            </a:r>
            <a:r>
              <a:rPr lang="en-US" altLang="ko-KR" dirty="0"/>
              <a:t>-entries":     (256, 751), </a:t>
            </a:r>
          </a:p>
          <a:p>
            <a:r>
              <a:rPr lang="en-US" altLang="ko-KR" dirty="0"/>
              <a:t>#     "hash-max-</a:t>
            </a:r>
            <a:r>
              <a:rPr lang="en-US" altLang="ko-KR" dirty="0" err="1"/>
              <a:t>ziplist</a:t>
            </a:r>
            <a:r>
              <a:rPr lang="en-US" altLang="ko-KR" dirty="0"/>
              <a:t>-value": (16, 257),</a:t>
            </a:r>
          </a:p>
          <a:p>
            <a:r>
              <a:rPr lang="en-US" altLang="ko-KR" dirty="0"/>
              <a:t>#     "</a:t>
            </a:r>
            <a:r>
              <a:rPr lang="en-US" altLang="ko-KR" dirty="0" err="1"/>
              <a:t>activerehashing</a:t>
            </a:r>
            <a:r>
              <a:rPr lang="en-US" altLang="ko-KR" dirty="0"/>
              <a:t>": ('yes', 'no'),  ##yes</a:t>
            </a:r>
          </a:p>
          <a:p>
            <a:r>
              <a:rPr lang="en-US" altLang="ko-KR" dirty="0"/>
              <a:t>#     "</a:t>
            </a:r>
            <a:r>
              <a:rPr lang="en-US" altLang="ko-KR" dirty="0" err="1"/>
              <a:t>hz</a:t>
            </a:r>
            <a:r>
              <a:rPr lang="en-US" altLang="ko-KR" dirty="0"/>
              <a:t>": (1, 41),</a:t>
            </a:r>
          </a:p>
          <a:p>
            <a:r>
              <a:rPr lang="en-US" altLang="ko-KR" dirty="0"/>
              <a:t>#     "dynamic-</a:t>
            </a:r>
            <a:r>
              <a:rPr lang="en-US" altLang="ko-KR" dirty="0" err="1"/>
              <a:t>hz</a:t>
            </a:r>
            <a:r>
              <a:rPr lang="en-US" altLang="ko-KR" dirty="0"/>
              <a:t>": ('yes', 'no'),</a:t>
            </a:r>
          </a:p>
          <a:p>
            <a:endParaRPr lang="en-US" altLang="ko-KR" dirty="0"/>
          </a:p>
          <a:p>
            <a:r>
              <a:rPr lang="en-US" altLang="ko-KR" dirty="0"/>
              <a:t>    "save0_0": (700,1100),</a:t>
            </a:r>
          </a:p>
          <a:p>
            <a:r>
              <a:rPr lang="en-US" altLang="ko-KR" dirty="0"/>
              <a:t>    "save0_1": (1,9),</a:t>
            </a:r>
          </a:p>
          <a:p>
            <a:r>
              <a:rPr lang="en-US" altLang="ko-KR" dirty="0"/>
              <a:t>#     "save1_0": (100,500),</a:t>
            </a:r>
          </a:p>
          <a:p>
            <a:r>
              <a:rPr lang="en-US" altLang="ko-KR" dirty="0"/>
              <a:t>    "save1_1": (10,100),</a:t>
            </a:r>
          </a:p>
          <a:p>
            <a:r>
              <a:rPr lang="en-US" altLang="ko-KR" dirty="0"/>
              <a:t>    "save2_0": (30,90),</a:t>
            </a:r>
          </a:p>
          <a:p>
            <a:r>
              <a:rPr lang="en-US" altLang="ko-KR" dirty="0"/>
              <a:t>    "save2_1": (8000,12000),</a:t>
            </a:r>
          </a:p>
          <a:p>
            <a:endParaRPr lang="en-US" altLang="ko-KR" dirty="0"/>
          </a:p>
          <a:p>
            <a:r>
              <a:rPr lang="en-US" altLang="ko-KR" dirty="0"/>
              <a:t>    "</a:t>
            </a:r>
            <a:r>
              <a:rPr lang="en-US" altLang="ko-KR" dirty="0" err="1"/>
              <a:t>rdbcompression</a:t>
            </a:r>
            <a:r>
              <a:rPr lang="en-US" altLang="ko-KR" dirty="0"/>
              <a:t>": ('yes', 'no'), ##yes</a:t>
            </a:r>
          </a:p>
          <a:p>
            <a:r>
              <a:rPr lang="en-US" altLang="ko-KR" dirty="0"/>
              <a:t>#     "</a:t>
            </a:r>
            <a:r>
              <a:rPr lang="en-US" altLang="ko-KR" dirty="0" err="1"/>
              <a:t>rdbchecksum</a:t>
            </a:r>
            <a:r>
              <a:rPr lang="en-US" altLang="ko-KR" dirty="0"/>
              <a:t>": ('yes', 'no'),    ##yes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rdb</a:t>
            </a:r>
            <a:r>
              <a:rPr lang="en-US" altLang="ko-KR" dirty="0"/>
              <a:t>-save-incremental-</a:t>
            </a:r>
            <a:r>
              <a:rPr lang="en-US" altLang="ko-KR" dirty="0" err="1"/>
              <a:t>fsync</a:t>
            </a:r>
            <a:r>
              <a:rPr lang="en-US" altLang="ko-KR" dirty="0"/>
              <a:t>": ('yes', 'no'),   ## yes</a:t>
            </a:r>
          </a:p>
          <a:p>
            <a:endParaRPr lang="en-US" altLang="ko-KR" dirty="0"/>
          </a:p>
          <a:p>
            <a:r>
              <a:rPr lang="en-US" altLang="ko-KR" dirty="0"/>
              <a:t>#     "</a:t>
            </a:r>
            <a:r>
              <a:rPr lang="en-US" altLang="ko-KR" dirty="0" err="1"/>
              <a:t>activedefrag</a:t>
            </a:r>
            <a:r>
              <a:rPr lang="en-US" altLang="ko-KR" dirty="0"/>
              <a:t>": ('</a:t>
            </a:r>
            <a:r>
              <a:rPr lang="en-US" altLang="ko-KR" dirty="0" err="1"/>
              <a:t>yes','no</a:t>
            </a:r>
            <a:r>
              <a:rPr lang="en-US" altLang="ko-KR" dirty="0"/>
              <a:t>'),  </a:t>
            </a:r>
          </a:p>
          <a:p>
            <a:r>
              <a:rPr lang="en-US" altLang="ko-KR" dirty="0"/>
              <a:t>#     "active-defrag-threshold-lower": (1, 31),</a:t>
            </a:r>
          </a:p>
          <a:p>
            <a:r>
              <a:rPr lang="en-US" altLang="ko-KR" dirty="0"/>
              <a:t>#     "active-defrag-threshold-upper": (70, 101),</a:t>
            </a:r>
          </a:p>
          <a:p>
            <a:r>
              <a:rPr lang="en-US" altLang="ko-KR" dirty="0"/>
              <a:t>#     "active-defrag-cycle-min": (1, 31),</a:t>
            </a:r>
          </a:p>
          <a:p>
            <a:r>
              <a:rPr lang="en-US" altLang="ko-KR" dirty="0"/>
              <a:t>    "active-defrag-cycle-max": (70, 91),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maxmemory</a:t>
            </a:r>
            <a:r>
              <a:rPr lang="en-US" altLang="ko-KR" dirty="0"/>
              <a:t>": (1000, 2900),   ##"volatile-</a:t>
            </a:r>
            <a:r>
              <a:rPr lang="en-US" altLang="ko-KR" dirty="0" err="1"/>
              <a:t>lru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#     "</a:t>
            </a:r>
            <a:r>
              <a:rPr lang="en-US" altLang="ko-KR" dirty="0" err="1"/>
              <a:t>maxmemory</a:t>
            </a:r>
            <a:r>
              <a:rPr lang="en-US" altLang="ko-KR" dirty="0"/>
              <a:t>-policy":     ("volatile-</a:t>
            </a:r>
            <a:r>
              <a:rPr lang="en-US" altLang="ko-KR" dirty="0" err="1"/>
              <a:t>lru</a:t>
            </a:r>
            <a:r>
              <a:rPr lang="en-US" altLang="ko-KR" dirty="0"/>
              <a:t>", "</a:t>
            </a:r>
            <a:r>
              <a:rPr lang="en-US" altLang="ko-KR" dirty="0" err="1"/>
              <a:t>allkeys-lru</a:t>
            </a:r>
            <a:r>
              <a:rPr lang="en-US" altLang="ko-KR" dirty="0"/>
              <a:t>", "volatile-</a:t>
            </a:r>
            <a:r>
              <a:rPr lang="en-US" altLang="ko-KR" dirty="0" err="1"/>
              <a:t>lfu</a:t>
            </a:r>
            <a:r>
              <a:rPr lang="en-US" altLang="ko-KR" dirty="0"/>
              <a:t>", "</a:t>
            </a:r>
            <a:r>
              <a:rPr lang="en-US" altLang="ko-KR" dirty="0" err="1"/>
              <a:t>allkeys-lfu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#                              "volatile-random","</a:t>
            </a:r>
            <a:r>
              <a:rPr lang="en-US" altLang="ko-KR" dirty="0" err="1"/>
              <a:t>allkeys</a:t>
            </a:r>
            <a:r>
              <a:rPr lang="en-US" altLang="ko-KR" dirty="0"/>
              <a:t>-random", "volatile-</a:t>
            </a:r>
            <a:r>
              <a:rPr lang="en-US" altLang="ko-KR" dirty="0" err="1"/>
              <a:t>ttl</a:t>
            </a:r>
            <a:r>
              <a:rPr lang="en-US" altLang="ko-KR" dirty="0"/>
              <a:t>", "</a:t>
            </a:r>
            <a:r>
              <a:rPr lang="en-US" altLang="ko-KR" dirty="0" err="1"/>
              <a:t>noeviction</a:t>
            </a:r>
            <a:r>
              <a:rPr lang="en-US" altLang="ko-KR" dirty="0"/>
              <a:t>"),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maxmemory</a:t>
            </a:r>
            <a:r>
              <a:rPr lang="en-US" altLang="ko-KR" dirty="0"/>
              <a:t>-samples": (3, 7),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#     "</a:t>
            </a:r>
            <a:r>
              <a:rPr lang="en-US" altLang="ko-KR" dirty="0" err="1"/>
              <a:t>lazyfree</a:t>
            </a:r>
            <a:r>
              <a:rPr lang="en-US" altLang="ko-KR" dirty="0"/>
              <a:t>-lazy-eviction": ('yes', 'no'),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lazyfree</a:t>
            </a:r>
            <a:r>
              <a:rPr lang="en-US" altLang="ko-KR" dirty="0"/>
              <a:t>-lazy-expire": ('yes', 'no'),</a:t>
            </a:r>
          </a:p>
          <a:p>
            <a:r>
              <a:rPr lang="en-US" altLang="ko-KR" dirty="0"/>
              <a:t>#     "</a:t>
            </a:r>
            <a:r>
              <a:rPr lang="en-US" altLang="ko-KR" dirty="0" err="1"/>
              <a:t>lazyfree</a:t>
            </a:r>
            <a:r>
              <a:rPr lang="en-US" altLang="ko-KR" dirty="0"/>
              <a:t>-lazy-server-del": ('yes', 'no')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knobs_list</a:t>
            </a:r>
            <a:r>
              <a:rPr lang="en-US" altLang="ko-KR" dirty="0"/>
              <a:t> = list(</a:t>
            </a:r>
            <a:r>
              <a:rPr lang="en-US" altLang="ko-KR" dirty="0" err="1"/>
              <a:t>knobs_rdb.keys</a:t>
            </a:r>
            <a:r>
              <a:rPr lang="en-US" altLang="ko-KR" dirty="0"/>
              <a:t>())</a:t>
            </a:r>
          </a:p>
          <a:p>
            <a:r>
              <a:rPr lang="en-US" altLang="ko-KR" dirty="0" err="1"/>
              <a:t>knobs_bound</a:t>
            </a:r>
            <a:r>
              <a:rPr lang="en-US" altLang="ko-KR" dirty="0"/>
              <a:t> = list(</a:t>
            </a:r>
            <a:r>
              <a:rPr lang="en-US" altLang="ko-KR" dirty="0" err="1"/>
              <a:t>knobs_rdb.values</a:t>
            </a:r>
            <a:r>
              <a:rPr lang="en-US" altLang="ko-KR" dirty="0"/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396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061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Maxmemory</a:t>
            </a:r>
            <a:r>
              <a:rPr lang="en-US" dirty="0"/>
              <a:t>-samples (3,7)</a:t>
            </a:r>
          </a:p>
          <a:p>
            <a:endParaRPr lang="en-US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50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시그마 규칙</a:t>
            </a:r>
            <a:endParaRPr lang="en-US" altLang="ko-KR" dirty="0"/>
          </a:p>
          <a:p>
            <a:r>
              <a:rPr lang="ko-KR" altLang="en-US" dirty="0"/>
              <a:t>평균을 기준으로 </a:t>
            </a:r>
            <a:r>
              <a:rPr lang="en-US" altLang="ko-KR" dirty="0"/>
              <a:t>3</a:t>
            </a:r>
            <a:r>
              <a:rPr lang="ko-KR" altLang="en-US" dirty="0"/>
              <a:t>시그마 양쪽 범위 내에서 뽑힐 확률이 </a:t>
            </a:r>
            <a:r>
              <a:rPr lang="en-US" altLang="ko-KR" dirty="0"/>
              <a:t>99.7300</a:t>
            </a:r>
            <a:r>
              <a:rPr lang="ko-KR" altLang="en-US" dirty="0"/>
              <a:t> </a:t>
            </a:r>
            <a:r>
              <a:rPr lang="en-US" altLang="ko-KR" dirty="0"/>
              <a:t>%</a:t>
            </a:r>
            <a:r>
              <a:rPr lang="ko-KR" altLang="en-US" dirty="0"/>
              <a:t>라는 내용 </a:t>
            </a:r>
            <a:endParaRPr lang="en-US" altLang="ko-KR" dirty="0"/>
          </a:p>
          <a:p>
            <a:r>
              <a:rPr lang="ko-KR" altLang="en-US" dirty="0"/>
              <a:t>양 사이드 </a:t>
            </a:r>
            <a:r>
              <a:rPr lang="en-US" altLang="ko-KR" dirty="0"/>
              <a:t>3</a:t>
            </a:r>
            <a:r>
              <a:rPr lang="ko-KR" altLang="en-US" dirty="0"/>
              <a:t> 시그마 범위 내에서 </a:t>
            </a:r>
            <a:r>
              <a:rPr lang="ko-KR" altLang="en-US" dirty="0" err="1"/>
              <a:t>거의다</a:t>
            </a:r>
            <a:r>
              <a:rPr lang="ko-KR" altLang="en-US" dirty="0"/>
              <a:t> 뽑힌다는 의미이고 그러면 이 우측 </a:t>
            </a:r>
            <a:r>
              <a:rPr lang="en-US" altLang="ko-KR" dirty="0"/>
              <a:t>3</a:t>
            </a:r>
            <a:r>
              <a:rPr lang="ko-KR" altLang="en-US" dirty="0"/>
              <a:t>시그마를 </a:t>
            </a:r>
            <a:r>
              <a:rPr lang="en-US" altLang="ko-KR" dirty="0"/>
              <a:t>upper</a:t>
            </a:r>
            <a:r>
              <a:rPr lang="ko-KR" altLang="en-US" dirty="0"/>
              <a:t>로 좌측 </a:t>
            </a:r>
            <a:r>
              <a:rPr lang="en-US" altLang="ko-KR" dirty="0"/>
              <a:t>-3</a:t>
            </a:r>
            <a:r>
              <a:rPr lang="ko-KR" altLang="en-US" dirty="0"/>
              <a:t>시그마는 </a:t>
            </a:r>
            <a:r>
              <a:rPr lang="en-US" altLang="ko-KR" dirty="0"/>
              <a:t>Lower </a:t>
            </a:r>
            <a:r>
              <a:rPr lang="ko-KR" altLang="en-US" dirty="0"/>
              <a:t>값으로 설정해서 시그마 값을 구하게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176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314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1788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3EFB-813D-914F-A238-932459CA4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F838-931F-9748-AED5-7442A6791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2CD5-3EFA-824D-BA70-5B451CF7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8AE0-0EBF-6946-A3F0-CB18B79B24B2}" type="datetime1">
              <a:rPr lang="en-US" smtClean="0"/>
              <a:t>9/7/21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6F04F-153C-0041-B508-3794C333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A1BB-E7EA-0442-86A2-FD5B16EA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05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0B6D-CC68-684C-9DF6-09DEB46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DBD0F-EA76-8540-952A-7AE801436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6044-B716-0D4D-92D2-28F002CB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2FA4-E825-1540-BDE7-C81F70DCC242}" type="datetime1">
              <a:rPr lang="en-US" smtClean="0"/>
              <a:t>9/7/21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2462-1E7E-774C-8E4D-F51F9E7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1817-917E-5D42-A1B9-EC313A19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609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8832D-48B3-B94D-A4DC-FF2186793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72CC2-2081-9F40-AFCE-AE41A6B5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A0C3-F841-CF4A-A3CE-F29B1F1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75EC-7BB3-6A4E-9365-AB001491C156}" type="datetime1">
              <a:rPr lang="en-US" smtClean="0"/>
              <a:t>9/7/21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1373-9286-8848-95C9-88BEBAE8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462F-F428-8E45-B5B9-E2914A9F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72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CFCA-7B88-C943-BE36-DADA5FAB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E2FD-25C0-F741-9A98-0CCDB62C1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1ACA-0DA2-DF4E-8AF9-C43F392F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558-CCCA-E748-B481-0DBD1C041071}" type="datetime1">
              <a:rPr lang="en-US" smtClean="0"/>
              <a:t>9/7/21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17C5-3E4F-F449-9511-DDF79DC7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58CA-E9DE-7249-8466-7325B4EA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162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20A-590C-D743-B211-E7532947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FF77-7C3E-DF4E-8017-741AD7D5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2E87-CB97-F249-AD78-CEABA457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2FED-49C2-5D4B-957E-E9A97A448058}" type="datetime1">
              <a:rPr lang="en-US" smtClean="0"/>
              <a:t>9/7/21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E0AC-AE5C-9347-83B4-C7DEAD7E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C480-1189-2649-A44E-4D340198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919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18A7-1933-3E4D-80B7-02C277A3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310C-E9E8-3F4F-92AF-DF33A6FD7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D7A9B-0241-294A-9263-6DD79C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8390-253D-B545-827B-702E8CFA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BFA-5DC5-E841-A2A5-E68CBF8A5A0D}" type="datetime1">
              <a:rPr lang="en-US" smtClean="0"/>
              <a:t>9/7/21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60110-689F-814A-B83B-40FE348B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6475-B051-F246-B1F1-A451FB84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53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2C11-FF8E-0C4C-AB64-0B8823D7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F72-A50B-0F4F-BF2E-B08DFAC4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8B1A8-D586-5E4E-B979-F9A444CA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23BAC-0C93-0045-BE81-5C077794C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E3692-E61F-A646-BC97-D339DA93A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2B460-8B2E-AB45-BE25-08D84FC5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1468-B6FD-454E-A376-EF4AF68308E1}" type="datetime1">
              <a:rPr lang="en-US" smtClean="0"/>
              <a:t>9/7/21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1705-EF4B-F446-BE62-0035624D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F700E-2DF8-CB44-BD63-AA23F2D8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82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C2C8-947B-374C-AD26-17317D1E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D6FFA-745C-9C4B-800B-08E86F90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D543-2E9E-5540-A5D9-51B17CE81A0D}" type="datetime1">
              <a:rPr lang="en-US" smtClean="0"/>
              <a:t>9/7/21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3C9BA-3405-3544-B560-BA056C86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5D10E-39D4-4741-9DEE-03FD3DDF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1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724C0-2B4C-C443-8822-72789B4F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E45B-FA4C-D241-8852-2746AB03297B}" type="datetime1">
              <a:rPr lang="en-US" smtClean="0"/>
              <a:t>9/7/21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6DD0F-E903-8A4C-9D2C-633828DA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0B7BB-2F54-7A45-A17F-07B2C3B2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78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34A0-7368-6D4E-AAE6-5B577F71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3D31-AB69-1049-B2C4-605CD2C8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71B74-5B8A-F745-BCE1-F6D670CA1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9E25-9BA1-DD44-8587-45568051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2F6C-12E5-A347-AD98-DF6EFAA3D0EE}" type="datetime1">
              <a:rPr lang="en-US" smtClean="0"/>
              <a:t>9/7/21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292D-5D85-DF4D-996B-D3D36347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F449-8F48-3044-B6D5-E98358E7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270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91BC-A680-7346-8137-B8F2DFD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9F8FA-CED6-0B49-A34E-DE292BD38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36D9C-C622-0F40-8956-82A00669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E251C-1F0D-8140-AD86-2DE02004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153-1803-D24A-BAC6-838E598C9CC1}" type="datetime1">
              <a:rPr lang="en-US" smtClean="0"/>
              <a:t>9/7/21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C3CCC-6354-6C41-8EF7-7073072A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14B9-9CEC-8344-B53A-0AD03117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964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13F8-E3D6-6943-BEAB-B7B2069D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C6A5-1E1D-2740-9416-E042E4BD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8B54-CCC6-234B-B554-670189F7D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2747B-BB35-154D-BB83-1FFB2286A944}" type="datetime1">
              <a:rPr lang="en-US" smtClean="0"/>
              <a:t>9/7/21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2079-BD09-4349-96F1-2B00480A0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0207-1781-5948-8DAA-9EFFC4F4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3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BAFB-AA4A-5D43-96BF-597A87CB2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Progress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BA6CB-EF00-9345-BC74-4135A58C2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9574" y="3721959"/>
            <a:ext cx="3272852" cy="850041"/>
          </a:xfrm>
        </p:spPr>
        <p:txBody>
          <a:bodyPr/>
          <a:lstStyle/>
          <a:p>
            <a:r>
              <a:rPr lang="ko-KR" altLang="en-US" dirty="0" err="1"/>
              <a:t>조성운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9137-DC7B-2A41-8BC3-4AA6F22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093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</a:t>
            </a:r>
            <a:r>
              <a:rPr lang="ko-KR" altLang="en-US" dirty="0"/>
              <a:t>결과 반영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10</a:t>
            </a:fld>
            <a:endParaRPr lang="en-K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04255-2C90-7640-A6EB-A3C82F9E51F9}"/>
              </a:ext>
            </a:extLst>
          </p:cNvPr>
          <p:cNvGrpSpPr/>
          <p:nvPr/>
        </p:nvGrpSpPr>
        <p:grpSpPr>
          <a:xfrm>
            <a:off x="3124153" y="1707329"/>
            <a:ext cx="5943693" cy="4649021"/>
            <a:chOff x="655087" y="1826913"/>
            <a:chExt cx="5943693" cy="46490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FF34022-4293-394E-A126-C4560221D7FE}"/>
                </a:ext>
              </a:extLst>
            </p:cNvPr>
            <p:cNvGrpSpPr/>
            <p:nvPr/>
          </p:nvGrpSpPr>
          <p:grpSpPr>
            <a:xfrm>
              <a:off x="655087" y="1826913"/>
              <a:ext cx="4209426" cy="4649021"/>
              <a:chOff x="148650" y="1826913"/>
              <a:chExt cx="4209426" cy="464902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2872BCB-2502-024D-81E8-D5C34F7FD7CA}"/>
                  </a:ext>
                </a:extLst>
              </p:cNvPr>
              <p:cNvGrpSpPr/>
              <p:nvPr/>
            </p:nvGrpSpPr>
            <p:grpSpPr>
              <a:xfrm>
                <a:off x="494051" y="1862023"/>
                <a:ext cx="3388832" cy="1166197"/>
                <a:chOff x="7345018" y="2036132"/>
                <a:chExt cx="3369426" cy="135424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FBDA7FC5-A036-7B4F-BE14-C8AB7C41A5B6}"/>
                    </a:ext>
                  </a:extLst>
                </p:cNvPr>
                <p:cNvGrpSpPr/>
                <p:nvPr/>
              </p:nvGrpSpPr>
              <p:grpSpPr>
                <a:xfrm>
                  <a:off x="9404594" y="2036132"/>
                  <a:ext cx="1309850" cy="1354249"/>
                  <a:chOff x="9404594" y="2036132"/>
                  <a:chExt cx="1309850" cy="1354249"/>
                </a:xfrm>
              </p:grpSpPr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7D4180-2805-814C-B450-81C89927A4C0}"/>
                      </a:ext>
                    </a:extLst>
                  </p:cNvPr>
                  <p:cNvSpPr txBox="1"/>
                  <p:nvPr/>
                </p:nvSpPr>
                <p:spPr>
                  <a:xfrm>
                    <a:off x="9688039" y="2036132"/>
                    <a:ext cx="7713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dirty="0"/>
                      <a:t>knob1</a:t>
                    </a: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74596EC-C481-8D49-A1B7-523E164FFBF8}"/>
                      </a:ext>
                    </a:extLst>
                  </p:cNvPr>
                  <p:cNvSpPr/>
                  <p:nvPr/>
                </p:nvSpPr>
                <p:spPr>
                  <a:xfrm>
                    <a:off x="9404594" y="2497245"/>
                    <a:ext cx="1309850" cy="89313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4143A12-4AB3-1B49-AFA5-5DD3A424FB0E}"/>
                    </a:ext>
                  </a:extLst>
                </p:cNvPr>
                <p:cNvGrpSpPr/>
                <p:nvPr/>
              </p:nvGrpSpPr>
              <p:grpSpPr>
                <a:xfrm>
                  <a:off x="7345018" y="2036132"/>
                  <a:ext cx="1309850" cy="1354249"/>
                  <a:chOff x="7999943" y="3193680"/>
                  <a:chExt cx="1309850" cy="1354249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77CE865-FAFF-7348-B064-8590510C771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4236" y="3193680"/>
                    <a:ext cx="8894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dirty="0"/>
                      <a:t>Group1</a:t>
                    </a: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0518090-4981-7245-A5BE-29837A236732}"/>
                      </a:ext>
                    </a:extLst>
                  </p:cNvPr>
                  <p:cNvSpPr/>
                  <p:nvPr/>
                </p:nvSpPr>
                <p:spPr>
                  <a:xfrm>
                    <a:off x="7999943" y="3654793"/>
                    <a:ext cx="1309850" cy="893136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 dirty="0"/>
                  </a:p>
                </p:txBody>
              </p:sp>
            </p:grp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7809A50-B7E4-4D41-B922-A311957776DB}"/>
                    </a:ext>
                  </a:extLst>
                </p:cNvPr>
                <p:cNvCxnSpPr>
                  <a:stCxn id="60" idx="3"/>
                  <a:endCxn id="62" idx="1"/>
                </p:cNvCxnSpPr>
                <p:nvPr/>
              </p:nvCxnSpPr>
              <p:spPr>
                <a:xfrm>
                  <a:off x="8654868" y="2943813"/>
                  <a:ext cx="7497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B6259CB-DE1A-1648-B396-ABD3BAAFCD03}"/>
                  </a:ext>
                </a:extLst>
              </p:cNvPr>
              <p:cNvGrpSpPr/>
              <p:nvPr/>
            </p:nvGrpSpPr>
            <p:grpSpPr>
              <a:xfrm>
                <a:off x="528760" y="3386797"/>
                <a:ext cx="3353923" cy="1166197"/>
                <a:chOff x="7379727" y="3560906"/>
                <a:chExt cx="3334717" cy="1354249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26E4B466-6E18-CA45-91A1-3371296F3B93}"/>
                    </a:ext>
                  </a:extLst>
                </p:cNvPr>
                <p:cNvGrpSpPr/>
                <p:nvPr/>
              </p:nvGrpSpPr>
              <p:grpSpPr>
                <a:xfrm>
                  <a:off x="7379727" y="3560906"/>
                  <a:ext cx="1309850" cy="1354249"/>
                  <a:chOff x="6982761" y="4714136"/>
                  <a:chExt cx="1309850" cy="1354249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4468D4A-DD2B-5B45-B2AE-26FFFE97413E}"/>
                      </a:ext>
                    </a:extLst>
                  </p:cNvPr>
                  <p:cNvSpPr txBox="1"/>
                  <p:nvPr/>
                </p:nvSpPr>
                <p:spPr>
                  <a:xfrm>
                    <a:off x="7157054" y="4714136"/>
                    <a:ext cx="8894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dirty="0"/>
                      <a:t>Group2</a:t>
                    </a: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0EB27DA-98EF-9949-A537-D687852E5B3B}"/>
                      </a:ext>
                    </a:extLst>
                  </p:cNvPr>
                  <p:cNvSpPr/>
                  <p:nvPr/>
                </p:nvSpPr>
                <p:spPr>
                  <a:xfrm>
                    <a:off x="6982761" y="5175249"/>
                    <a:ext cx="1309850" cy="89313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62925854-CE72-F044-858B-9AAC054AEFE6}"/>
                    </a:ext>
                  </a:extLst>
                </p:cNvPr>
                <p:cNvGrpSpPr/>
                <p:nvPr/>
              </p:nvGrpSpPr>
              <p:grpSpPr>
                <a:xfrm>
                  <a:off x="9404594" y="3560906"/>
                  <a:ext cx="1309850" cy="1354249"/>
                  <a:chOff x="9404594" y="3560906"/>
                  <a:chExt cx="1309850" cy="1354249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28E2452-8585-7E4E-80DD-6B58CE14E0FA}"/>
                      </a:ext>
                    </a:extLst>
                  </p:cNvPr>
                  <p:cNvSpPr txBox="1"/>
                  <p:nvPr/>
                </p:nvSpPr>
                <p:spPr>
                  <a:xfrm>
                    <a:off x="9688039" y="3560906"/>
                    <a:ext cx="7713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dirty="0"/>
                      <a:t>knob2</a:t>
                    </a: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92BD7F71-2477-F741-AB48-DC3E4E1BE703}"/>
                      </a:ext>
                    </a:extLst>
                  </p:cNvPr>
                  <p:cNvSpPr/>
                  <p:nvPr/>
                </p:nvSpPr>
                <p:spPr>
                  <a:xfrm>
                    <a:off x="9404594" y="4022019"/>
                    <a:ext cx="1309850" cy="89313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</p:grp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00E1AC9-EEC1-1A4A-A1BD-1C8ADC7A165A}"/>
                    </a:ext>
                  </a:extLst>
                </p:cNvPr>
                <p:cNvCxnSpPr>
                  <a:stCxn id="55" idx="3"/>
                  <a:endCxn id="53" idx="1"/>
                </p:cNvCxnSpPr>
                <p:nvPr/>
              </p:nvCxnSpPr>
              <p:spPr>
                <a:xfrm>
                  <a:off x="8689577" y="4468587"/>
                  <a:ext cx="715017" cy="0"/>
                </a:xfrm>
                <a:prstGeom prst="line">
                  <a:avLst/>
                </a:prstGeom>
                <a:ln w="19050">
                  <a:solidFill>
                    <a:schemeClr val="dk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D7819F7-999D-6944-B623-29A7F64E56FE}"/>
                  </a:ext>
                </a:extLst>
              </p:cNvPr>
              <p:cNvGrpSpPr/>
              <p:nvPr/>
            </p:nvGrpSpPr>
            <p:grpSpPr>
              <a:xfrm>
                <a:off x="528760" y="5091507"/>
                <a:ext cx="3353923" cy="1168616"/>
                <a:chOff x="7379727" y="5265616"/>
                <a:chExt cx="3334717" cy="1357058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0EA8514-1C1F-7949-8817-B112A15274C8}"/>
                    </a:ext>
                  </a:extLst>
                </p:cNvPr>
                <p:cNvGrpSpPr/>
                <p:nvPr/>
              </p:nvGrpSpPr>
              <p:grpSpPr>
                <a:xfrm>
                  <a:off x="7379727" y="5268425"/>
                  <a:ext cx="1309850" cy="1354249"/>
                  <a:chOff x="8654868" y="4622355"/>
                  <a:chExt cx="1309850" cy="1354249"/>
                </a:xfrm>
              </p:grpSpPr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13FC4E6-6E23-D949-97DA-AF3643A5DA37}"/>
                      </a:ext>
                    </a:extLst>
                  </p:cNvPr>
                  <p:cNvSpPr txBox="1"/>
                  <p:nvPr/>
                </p:nvSpPr>
                <p:spPr>
                  <a:xfrm>
                    <a:off x="8829161" y="4622355"/>
                    <a:ext cx="8894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dirty="0"/>
                      <a:t>Group3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F3655A29-CDAE-3848-B06A-61C538216518}"/>
                      </a:ext>
                    </a:extLst>
                  </p:cNvPr>
                  <p:cNvSpPr/>
                  <p:nvPr/>
                </p:nvSpPr>
                <p:spPr>
                  <a:xfrm>
                    <a:off x="8654868" y="5083468"/>
                    <a:ext cx="1309850" cy="89313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9882106-0444-E147-BD6A-80A7F499217C}"/>
                    </a:ext>
                  </a:extLst>
                </p:cNvPr>
                <p:cNvGrpSpPr/>
                <p:nvPr/>
              </p:nvGrpSpPr>
              <p:grpSpPr>
                <a:xfrm>
                  <a:off x="9404594" y="5265616"/>
                  <a:ext cx="1309850" cy="1354249"/>
                  <a:chOff x="9404594" y="5308148"/>
                  <a:chExt cx="1309850" cy="1354249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48B119B-30C0-E64E-8A76-4D25B23CEDFA}"/>
                      </a:ext>
                    </a:extLst>
                  </p:cNvPr>
                  <p:cNvSpPr txBox="1"/>
                  <p:nvPr/>
                </p:nvSpPr>
                <p:spPr>
                  <a:xfrm>
                    <a:off x="9688039" y="5308148"/>
                    <a:ext cx="7713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dirty="0"/>
                      <a:t>knob3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BBDA745-8B27-5F45-A24E-1C2CBCB1C856}"/>
                      </a:ext>
                    </a:extLst>
                  </p:cNvPr>
                  <p:cNvSpPr/>
                  <p:nvPr/>
                </p:nvSpPr>
                <p:spPr>
                  <a:xfrm>
                    <a:off x="9404594" y="5769261"/>
                    <a:ext cx="1309850" cy="89313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BAF4D9-219C-3549-9690-4B34A534C4BF}"/>
                    </a:ext>
                  </a:extLst>
                </p:cNvPr>
                <p:cNvCxnSpPr>
                  <a:stCxn id="48" idx="3"/>
                  <a:endCxn id="46" idx="1"/>
                </p:cNvCxnSpPr>
                <p:nvPr/>
              </p:nvCxnSpPr>
              <p:spPr>
                <a:xfrm flipV="1">
                  <a:off x="8689577" y="6173297"/>
                  <a:ext cx="715017" cy="280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BA66073-58B7-A643-870C-86957E2ACC12}"/>
                  </a:ext>
                </a:extLst>
              </p:cNvPr>
              <p:cNvGrpSpPr/>
              <p:nvPr/>
            </p:nvGrpSpPr>
            <p:grpSpPr>
              <a:xfrm>
                <a:off x="148650" y="1826913"/>
                <a:ext cx="4209426" cy="4649021"/>
                <a:chOff x="-1384729" y="1826913"/>
                <a:chExt cx="4209426" cy="464902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51649D1-E2DD-EF46-A913-795BD65846B6}"/>
                    </a:ext>
                  </a:extLst>
                </p:cNvPr>
                <p:cNvSpPr txBox="1"/>
                <p:nvPr/>
              </p:nvSpPr>
              <p:spPr>
                <a:xfrm>
                  <a:off x="-1384729" y="1826913"/>
                  <a:ext cx="4192172" cy="1401682"/>
                </a:xfrm>
                <a:prstGeom prst="rect">
                  <a:avLst/>
                </a:prstGeom>
                <a:noFill/>
                <a:ln w="19050">
                  <a:solidFill>
                    <a:schemeClr val="dk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KR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D26D880-0A91-EE44-8765-8C5282912C21}"/>
                    </a:ext>
                  </a:extLst>
                </p:cNvPr>
                <p:cNvSpPr txBox="1"/>
                <p:nvPr/>
              </p:nvSpPr>
              <p:spPr>
                <a:xfrm>
                  <a:off x="-1384729" y="3364820"/>
                  <a:ext cx="4192172" cy="1401682"/>
                </a:xfrm>
                <a:prstGeom prst="rect">
                  <a:avLst/>
                </a:prstGeom>
                <a:noFill/>
                <a:ln w="19050">
                  <a:solidFill>
                    <a:schemeClr val="dk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KR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0C73ED9-41FE-8543-99A1-AE0F9C69DDF8}"/>
                    </a:ext>
                  </a:extLst>
                </p:cNvPr>
                <p:cNvSpPr txBox="1"/>
                <p:nvPr/>
              </p:nvSpPr>
              <p:spPr>
                <a:xfrm>
                  <a:off x="-1367475" y="5074252"/>
                  <a:ext cx="4192172" cy="1401682"/>
                </a:xfrm>
                <a:prstGeom prst="rect">
                  <a:avLst/>
                </a:prstGeom>
                <a:noFill/>
                <a:ln w="19050">
                  <a:solidFill>
                    <a:schemeClr val="dk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KR" dirty="0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F0EA532-1107-0342-BC43-0EB14730AB21}"/>
                </a:ext>
              </a:extLst>
            </p:cNvPr>
            <p:cNvGrpSpPr/>
            <p:nvPr/>
          </p:nvGrpSpPr>
          <p:grpSpPr>
            <a:xfrm>
              <a:off x="5143364" y="1917486"/>
              <a:ext cx="1342559" cy="823737"/>
              <a:chOff x="5143364" y="1917486"/>
              <a:chExt cx="1342559" cy="823737"/>
            </a:xfrm>
          </p:grpSpPr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EF5251AB-843D-1E4A-ADC3-9DEE5AB2747C}"/>
                  </a:ext>
                </a:extLst>
              </p:cNvPr>
              <p:cNvSpPr/>
              <p:nvPr/>
            </p:nvSpPr>
            <p:spPr>
              <a:xfrm>
                <a:off x="5143364" y="2314284"/>
                <a:ext cx="1342559" cy="42693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AA6B81-798C-4E44-BAD4-B76C953A980A}"/>
                  </a:ext>
                </a:extLst>
              </p:cNvPr>
              <p:cNvSpPr txBox="1"/>
              <p:nvPr/>
            </p:nvSpPr>
            <p:spPr>
              <a:xfrm>
                <a:off x="5367957" y="1917486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 </a:t>
                </a:r>
                <a:r>
                  <a:rPr lang="ko-KR" altLang="en-US" dirty="0"/>
                  <a:t>진행</a:t>
                </a:r>
                <a:endParaRPr lang="en-KR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BCC4E9-4BA4-A844-9D0F-89024656DC1E}"/>
                </a:ext>
              </a:extLst>
            </p:cNvPr>
            <p:cNvGrpSpPr/>
            <p:nvPr/>
          </p:nvGrpSpPr>
          <p:grpSpPr>
            <a:xfrm>
              <a:off x="5227369" y="3520177"/>
              <a:ext cx="1342559" cy="758953"/>
              <a:chOff x="5227369" y="3520177"/>
              <a:chExt cx="1342559" cy="758953"/>
            </a:xfrm>
          </p:grpSpPr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894B26B8-9608-5C43-BC2B-1C2E5CAFB775}"/>
                  </a:ext>
                </a:extLst>
              </p:cNvPr>
              <p:cNvSpPr/>
              <p:nvPr/>
            </p:nvSpPr>
            <p:spPr>
              <a:xfrm>
                <a:off x="5227369" y="3852191"/>
                <a:ext cx="1342559" cy="42693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ECA0FD-EE42-FB47-A9D0-52117ACEB293}"/>
                  </a:ext>
                </a:extLst>
              </p:cNvPr>
              <p:cNvSpPr txBox="1"/>
              <p:nvPr/>
            </p:nvSpPr>
            <p:spPr>
              <a:xfrm>
                <a:off x="5311663" y="3520177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 </a:t>
                </a:r>
                <a:r>
                  <a:rPr lang="ko-KR" altLang="en-US" dirty="0"/>
                  <a:t>진행</a:t>
                </a:r>
                <a:endParaRPr lang="en-K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3ACA10-9BA0-A34C-A5B1-DEDCB091F6A4}"/>
                </a:ext>
              </a:extLst>
            </p:cNvPr>
            <p:cNvGrpSpPr/>
            <p:nvPr/>
          </p:nvGrpSpPr>
          <p:grpSpPr>
            <a:xfrm>
              <a:off x="5256221" y="5163493"/>
              <a:ext cx="1342559" cy="825069"/>
              <a:chOff x="5256221" y="5163493"/>
              <a:chExt cx="1342559" cy="825069"/>
            </a:xfrm>
          </p:grpSpPr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B2060785-C7EE-4E47-98F0-A337D8255792}"/>
                  </a:ext>
                </a:extLst>
              </p:cNvPr>
              <p:cNvSpPr/>
              <p:nvPr/>
            </p:nvSpPr>
            <p:spPr>
              <a:xfrm>
                <a:off x="5256221" y="5561623"/>
                <a:ext cx="1342559" cy="42693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B69E29-FADF-F942-B5D8-12A1FBCA3F80}"/>
                  </a:ext>
                </a:extLst>
              </p:cNvPr>
              <p:cNvSpPr txBox="1"/>
              <p:nvPr/>
            </p:nvSpPr>
            <p:spPr>
              <a:xfrm>
                <a:off x="5326368" y="5163493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 </a:t>
                </a:r>
                <a:r>
                  <a:rPr lang="ko-KR" altLang="en-US" dirty="0"/>
                  <a:t>진행</a:t>
                </a:r>
                <a:endParaRPr lang="en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46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9BFF-DBA4-E74E-BE93-54BF7B54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1B50-5612-4B4D-B358-95E6A259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2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D316-0BF7-7046-88DA-E7B4B163DD17}"/>
              </a:ext>
            </a:extLst>
          </p:cNvPr>
          <p:cNvSpPr txBox="1"/>
          <p:nvPr/>
        </p:nvSpPr>
        <p:spPr>
          <a:xfrm>
            <a:off x="1090670" y="2115239"/>
            <a:ext cx="4869455" cy="2940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상관계수 평균 별 분류 결과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정규분포 </a:t>
            </a:r>
            <a:r>
              <a:rPr lang="en-US" altLang="ko-KR" sz="2400" dirty="0"/>
              <a:t>sampling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 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BO</a:t>
            </a:r>
            <a:r>
              <a:rPr lang="ko-KR" altLang="en-US" sz="2400" dirty="0"/>
              <a:t> 결과 반영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0981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 별 분류 결과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3</a:t>
            </a:fld>
            <a:endParaRPr lang="en-K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8F098-C972-4844-83E4-221C75C8DE7A}"/>
              </a:ext>
            </a:extLst>
          </p:cNvPr>
          <p:cNvGrpSpPr/>
          <p:nvPr/>
        </p:nvGrpSpPr>
        <p:grpSpPr>
          <a:xfrm>
            <a:off x="6883956" y="1209344"/>
            <a:ext cx="4407811" cy="1783305"/>
            <a:chOff x="6883956" y="1263773"/>
            <a:chExt cx="4407811" cy="17833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0F73DA-3584-104B-824F-D238132EB7A1}"/>
                </a:ext>
              </a:extLst>
            </p:cNvPr>
            <p:cNvSpPr txBox="1"/>
            <p:nvPr/>
          </p:nvSpPr>
          <p:spPr>
            <a:xfrm>
              <a:off x="8482743" y="1263773"/>
              <a:ext cx="1389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b="1" dirty="0"/>
                <a:t>Activedefrag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2232414-E134-5C45-AA38-71B141C9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3956" y="1688435"/>
              <a:ext cx="4407811" cy="135864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01FA70-6ACD-784B-AF64-53AA3F48808C}"/>
              </a:ext>
            </a:extLst>
          </p:cNvPr>
          <p:cNvGrpSpPr/>
          <p:nvPr/>
        </p:nvGrpSpPr>
        <p:grpSpPr>
          <a:xfrm>
            <a:off x="1273233" y="2045935"/>
            <a:ext cx="4238763" cy="3723671"/>
            <a:chOff x="1273233" y="2045935"/>
            <a:chExt cx="4238763" cy="3723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C16119-645A-624C-BF95-6AA50A5504E8}"/>
                </a:ext>
              </a:extLst>
            </p:cNvPr>
            <p:cNvSpPr txBox="1"/>
            <p:nvPr/>
          </p:nvSpPr>
          <p:spPr>
            <a:xfrm>
              <a:off x="2908348" y="2045935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Numeric</a:t>
              </a:r>
              <a:endParaRPr lang="en-KR" b="1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CFF47E-1D54-F545-AD9D-A7D1D9B11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3233" y="2415267"/>
              <a:ext cx="4238763" cy="33543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1E52FDC-6A96-1946-B5DD-EFC414EE1CC1}"/>
              </a:ext>
            </a:extLst>
          </p:cNvPr>
          <p:cNvGrpSpPr/>
          <p:nvPr/>
        </p:nvGrpSpPr>
        <p:grpSpPr>
          <a:xfrm>
            <a:off x="6764177" y="3320140"/>
            <a:ext cx="4527590" cy="2869767"/>
            <a:chOff x="6764177" y="3429000"/>
            <a:chExt cx="4527590" cy="28697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FC10B8-71D8-0E46-9C09-0D6980876F5A}"/>
                </a:ext>
              </a:extLst>
            </p:cNvPr>
            <p:cNvSpPr txBox="1"/>
            <p:nvPr/>
          </p:nvSpPr>
          <p:spPr>
            <a:xfrm>
              <a:off x="8602794" y="3429000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Boolean</a:t>
              </a:r>
              <a:endParaRPr lang="en-KR" b="1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D5FB62-D4B7-FA40-9D80-DA6939DC4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4177" y="3757546"/>
              <a:ext cx="4527590" cy="2541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34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35"/>
            <a:ext cx="10515600" cy="1325563"/>
          </a:xfrm>
        </p:spPr>
        <p:txBody>
          <a:bodyPr/>
          <a:lstStyle/>
          <a:p>
            <a:r>
              <a:rPr lang="ko-KR" altLang="en-US" dirty="0"/>
              <a:t>상관계수 별 분류 결과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4</a:t>
            </a:fld>
            <a:endParaRPr lang="en-KR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059A91-C671-CB47-8B05-66138175E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11666"/>
              </p:ext>
            </p:extLst>
          </p:nvPr>
        </p:nvGraphicFramePr>
        <p:xfrm>
          <a:off x="1027402" y="2124403"/>
          <a:ext cx="2296185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6185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cluster0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ave2_1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hash-max-</a:t>
                      </a:r>
                      <a:r>
                        <a:rPr lang="en-US" sz="1400" b="1" dirty="0" err="1">
                          <a:effectLst/>
                        </a:rPr>
                        <a:t>ziplist</a:t>
                      </a:r>
                      <a:r>
                        <a:rPr lang="en-US" sz="1400" b="1" dirty="0">
                          <a:effectLst/>
                        </a:rPr>
                        <a:t>-entries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rdb</a:t>
                      </a:r>
                      <a:r>
                        <a:rPr lang="en-US" sz="1400" b="1" dirty="0">
                          <a:effectLst/>
                        </a:rPr>
                        <a:t>-save-incremental-</a:t>
                      </a:r>
                      <a:r>
                        <a:rPr lang="en-US" sz="1400" b="1" dirty="0" err="1">
                          <a:effectLst/>
                        </a:rPr>
                        <a:t>fsync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9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lazyfree</a:t>
                      </a:r>
                      <a:r>
                        <a:rPr lang="en-US" sz="1400" b="1" dirty="0">
                          <a:effectLst/>
                        </a:rPr>
                        <a:t>-lazy-expire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4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095140-9C48-0446-AF91-3064814E8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91803"/>
              </p:ext>
            </p:extLst>
          </p:nvPr>
        </p:nvGraphicFramePr>
        <p:xfrm>
          <a:off x="3899198" y="2124403"/>
          <a:ext cx="222031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310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cluster1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sa</a:t>
                      </a:r>
                      <a:r>
                        <a:rPr lang="en-KR" sz="1400" b="1" dirty="0"/>
                        <a:t>ve2_0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maxmemory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  <a:r>
                        <a:rPr lang="en-KR" sz="1400" b="1" dirty="0"/>
                        <a:t>axmemory-samples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rdbcompression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ctive-defrag-cycle-max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D7BC0BF-19AF-7549-9F65-9639A0E74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02502"/>
              </p:ext>
            </p:extLst>
          </p:nvPr>
        </p:nvGraphicFramePr>
        <p:xfrm>
          <a:off x="8578930" y="2124403"/>
          <a:ext cx="2622595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2595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cluster3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r>
                        <a:rPr lang="en-KR" sz="1400" b="1" dirty="0"/>
                        <a:t>ash-max-ziplist-value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ctive-defrag-threshold-lower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rdbchecksum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</a:t>
                      </a:r>
                      <a:r>
                        <a:rPr lang="en-KR" sz="1400" b="1" dirty="0"/>
                        <a:t>azyfree-lazy-eviction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</a:t>
                      </a:r>
                      <a:r>
                        <a:rPr lang="en-KR" sz="1400" b="1" dirty="0"/>
                        <a:t>azyfree-lazy-server-del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KR" sz="1400" b="1" dirty="0"/>
                        <a:t>ynamic-hz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3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ctive-defrag-cycle-min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09814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EF93E6AF-EDFA-5949-8ECD-A308672E5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27223"/>
              </p:ext>
            </p:extLst>
          </p:nvPr>
        </p:nvGraphicFramePr>
        <p:xfrm>
          <a:off x="6695119" y="2124403"/>
          <a:ext cx="1308200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8200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1784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cluster2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hz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activerehashing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ctive-defrag-threshold-upper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35"/>
            <a:ext cx="10515600" cy="1325563"/>
          </a:xfrm>
        </p:spPr>
        <p:txBody>
          <a:bodyPr/>
          <a:lstStyle/>
          <a:p>
            <a:r>
              <a:rPr lang="ko-KR" altLang="en-US" dirty="0"/>
              <a:t>상관계수 별 분류 결과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5</a:t>
            </a:fld>
            <a:endParaRPr lang="en-KR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059A91-C671-CB47-8B05-66138175E9FD}"/>
              </a:ext>
            </a:extLst>
          </p:cNvPr>
          <p:cNvGraphicFramePr>
            <a:graphicFrameLocks noGrp="1"/>
          </p:cNvGraphicFramePr>
          <p:nvPr/>
        </p:nvGraphicFramePr>
        <p:xfrm>
          <a:off x="1027402" y="2124403"/>
          <a:ext cx="2296185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6185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cluster0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ave2_1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hash-max-</a:t>
                      </a:r>
                      <a:r>
                        <a:rPr lang="en-US" sz="1400" b="1" dirty="0" err="1">
                          <a:effectLst/>
                        </a:rPr>
                        <a:t>ziplist</a:t>
                      </a:r>
                      <a:r>
                        <a:rPr lang="en-US" sz="1400" b="1" dirty="0">
                          <a:effectLst/>
                        </a:rPr>
                        <a:t>-entries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rdb</a:t>
                      </a:r>
                      <a:r>
                        <a:rPr lang="en-US" sz="1400" b="1" dirty="0">
                          <a:effectLst/>
                        </a:rPr>
                        <a:t>-save-incremental-</a:t>
                      </a:r>
                      <a:r>
                        <a:rPr lang="en-US" sz="1400" b="1" dirty="0" err="1">
                          <a:effectLst/>
                        </a:rPr>
                        <a:t>fsync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9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lazyfree</a:t>
                      </a:r>
                      <a:r>
                        <a:rPr lang="en-US" sz="1400" b="1" dirty="0">
                          <a:effectLst/>
                        </a:rPr>
                        <a:t>-lazy-expire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4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095140-9C48-0446-AF91-3064814E8D2F}"/>
              </a:ext>
            </a:extLst>
          </p:cNvPr>
          <p:cNvGraphicFramePr>
            <a:graphicFrameLocks noGrp="1"/>
          </p:cNvGraphicFramePr>
          <p:nvPr/>
        </p:nvGraphicFramePr>
        <p:xfrm>
          <a:off x="3899198" y="2124403"/>
          <a:ext cx="222031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310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cluster1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sa</a:t>
                      </a:r>
                      <a:r>
                        <a:rPr lang="en-KR" sz="1400" b="1" dirty="0"/>
                        <a:t>ve2_0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maxmemory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  <a:r>
                        <a:rPr lang="en-KR" sz="1400" b="1" dirty="0"/>
                        <a:t>axmemory-samples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rdbcompression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ctive-defrag-cycle-max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D7BC0BF-19AF-7549-9F65-9639A0E7480E}"/>
              </a:ext>
            </a:extLst>
          </p:cNvPr>
          <p:cNvGraphicFramePr>
            <a:graphicFrameLocks noGrp="1"/>
          </p:cNvGraphicFramePr>
          <p:nvPr/>
        </p:nvGraphicFramePr>
        <p:xfrm>
          <a:off x="8578930" y="2124403"/>
          <a:ext cx="2622595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2595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cluster3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r>
                        <a:rPr lang="en-KR" sz="1400" b="1" dirty="0"/>
                        <a:t>ash-max-ziplist-value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ctive-defrag-threshold-lower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rdbchecksum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</a:t>
                      </a:r>
                      <a:r>
                        <a:rPr lang="en-KR" sz="1400" b="1" dirty="0"/>
                        <a:t>azyfree-lazy-eviction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</a:t>
                      </a:r>
                      <a:r>
                        <a:rPr lang="en-KR" sz="1400" b="1" dirty="0"/>
                        <a:t>azyfree-lazy-server-del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KR" sz="1400" b="1" dirty="0"/>
                        <a:t>ynamic-hz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3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ctive-defrag-cycle-min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09814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EF93E6AF-EDFA-5949-8ECD-A308672E5687}"/>
              </a:ext>
            </a:extLst>
          </p:cNvPr>
          <p:cNvGraphicFramePr>
            <a:graphicFrameLocks noGrp="1"/>
          </p:cNvGraphicFramePr>
          <p:nvPr/>
        </p:nvGraphicFramePr>
        <p:xfrm>
          <a:off x="6695119" y="2124403"/>
          <a:ext cx="1308200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8200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1784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cluster2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hz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activerehashing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ctive-defrag-threshold-upper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97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/>
              <a:t>Sampling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6</a:t>
            </a:fld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C76D5-1078-5042-971B-3B6051951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8"/>
          <a:stretch/>
        </p:blipFill>
        <p:spPr>
          <a:xfrm>
            <a:off x="1999847" y="1690688"/>
            <a:ext cx="3424109" cy="2429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DE044-A3B4-204F-ABCD-5B257FDC2DA2}"/>
              </a:ext>
            </a:extLst>
          </p:cNvPr>
          <p:cNvSpPr txBox="1"/>
          <p:nvPr/>
        </p:nvSpPr>
        <p:spPr>
          <a:xfrm>
            <a:off x="7249257" y="2305153"/>
            <a:ext cx="2942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두 변수 분포가 정규 분포 형태일 경우 상관계수가 높고 </a:t>
            </a:r>
            <a:r>
              <a:rPr lang="en-US" altLang="ko-KR" b="1" dirty="0"/>
              <a:t>p-value </a:t>
            </a:r>
            <a:r>
              <a:rPr lang="ko-KR" altLang="en-US" b="1" dirty="0"/>
              <a:t>또한 </a:t>
            </a:r>
            <a:r>
              <a:rPr lang="en-US" altLang="ko-KR" b="1" dirty="0"/>
              <a:t>0.05</a:t>
            </a:r>
            <a:r>
              <a:rPr lang="ko-KR" altLang="en-US" b="1" dirty="0"/>
              <a:t> 이한 경우가 많아 보였다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KR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7F925-74C9-3446-B8E4-C576718DC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320" y="4583714"/>
            <a:ext cx="2644424" cy="1772636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AE319AA1-D620-B04C-9F04-F549D3FF7B85}"/>
              </a:ext>
            </a:extLst>
          </p:cNvPr>
          <p:cNvSpPr/>
          <p:nvPr/>
        </p:nvSpPr>
        <p:spPr>
          <a:xfrm rot="5400000">
            <a:off x="6090515" y="2438807"/>
            <a:ext cx="562035" cy="945657"/>
          </a:xfrm>
          <a:prstGeom prst="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3313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/>
              <a:t>Sampling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7</a:t>
            </a:fld>
            <a:endParaRPr lang="en-K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4F3E82-76F0-B641-9844-0CAB0934727C}"/>
              </a:ext>
            </a:extLst>
          </p:cNvPr>
          <p:cNvGrpSpPr/>
          <p:nvPr/>
        </p:nvGrpSpPr>
        <p:grpSpPr>
          <a:xfrm>
            <a:off x="6468868" y="2475703"/>
            <a:ext cx="5429313" cy="2215088"/>
            <a:chOff x="6468868" y="2475703"/>
            <a:chExt cx="5429313" cy="22150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B5DAB9-C79E-3647-951D-E377B3951CFB}"/>
                </a:ext>
              </a:extLst>
            </p:cNvPr>
            <p:cNvSpPr/>
            <p:nvPr/>
          </p:nvSpPr>
          <p:spPr>
            <a:xfrm>
              <a:off x="6468868" y="2475703"/>
              <a:ext cx="54293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KR" sz="2000" b="1" dirty="0"/>
                <a:t>np.random.normal(mu, sigma, sample_size)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0A4A8E-0FFF-D243-BBD1-5ABF5E44AC8B}"/>
                    </a:ext>
                  </a:extLst>
                </p:cNvPr>
                <p:cNvSpPr txBox="1"/>
                <p:nvPr/>
              </p:nvSpPr>
              <p:spPr>
                <a:xfrm>
                  <a:off x="6632699" y="3278415"/>
                  <a:ext cx="4721101" cy="616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K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KR" i="1" dirty="0" smtClean="0">
                            <a:latin typeface="Cambria Math" panose="02040503050406030204" pitchFamily="18" charset="0"/>
                          </a:rPr>
                          <m:t> =</m:t>
                        </m:r>
                        <m:f>
                          <m:fPr>
                            <m:ctrlPr>
                              <a:rPr lang="en-KR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𝑙𝑜𝑤𝑒𝑟</m:t>
                            </m:r>
                          </m:num>
                          <m:den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751+256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=503.5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0A4A8E-0FFF-D243-BBD1-5ABF5E44A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699" y="3278415"/>
                  <a:ext cx="4721101" cy="616515"/>
                </a:xfrm>
                <a:prstGeom prst="rect">
                  <a:avLst/>
                </a:prstGeom>
                <a:blipFill>
                  <a:blip r:embed="rId3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69A1B54-471F-544D-8E8C-3AA2C3CA6476}"/>
                    </a:ext>
                  </a:extLst>
                </p:cNvPr>
                <p:cNvSpPr txBox="1"/>
                <p:nvPr/>
              </p:nvSpPr>
              <p:spPr>
                <a:xfrm>
                  <a:off x="6632699" y="4060939"/>
                  <a:ext cx="5101653" cy="629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𝑠𝑖𝑔𝑚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KR" i="1" dirty="0" smtClean="0">
                            <a:latin typeface="Cambria Math" panose="02040503050406030204" pitchFamily="18" charset="0"/>
                          </a:rPr>
                          <m:t> =</m:t>
                        </m:r>
                        <m:f>
                          <m:fPr>
                            <m:ctrlPr>
                              <a:rPr lang="en-KR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𝑙𝑜𝑤𝑒𝑟</m:t>
                            </m:r>
                          </m:num>
                          <m:den>
                            <m:r>
                              <a:rPr lang="en-KR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751−256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=82.5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69A1B54-471F-544D-8E8C-3AA2C3CA6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699" y="4060939"/>
                  <a:ext cx="5101653" cy="629852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FCD1E2-9116-924D-A759-FB662DDDF515}"/>
              </a:ext>
            </a:extLst>
          </p:cNvPr>
          <p:cNvGrpSpPr/>
          <p:nvPr/>
        </p:nvGrpSpPr>
        <p:grpSpPr>
          <a:xfrm>
            <a:off x="140231" y="1863918"/>
            <a:ext cx="6305294" cy="4692851"/>
            <a:chOff x="140231" y="1863918"/>
            <a:chExt cx="6305294" cy="46928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3B2811-9371-3A4F-A446-0C69F41BD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984" y="2406480"/>
              <a:ext cx="4712107" cy="298981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25F301-F1F6-354F-AB4A-3CD3CA15157E}"/>
                </a:ext>
              </a:extLst>
            </p:cNvPr>
            <p:cNvSpPr/>
            <p:nvPr/>
          </p:nvSpPr>
          <p:spPr>
            <a:xfrm>
              <a:off x="1452825" y="1863918"/>
              <a:ext cx="3773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KR" b="1" dirty="0"/>
                <a:t>hash-max-ziplist-entries</a:t>
              </a:r>
              <a:r>
                <a:rPr lang="en-KR" dirty="0"/>
                <a:t>     </a:t>
              </a:r>
              <a:r>
                <a:rPr lang="en-KR" b="1" dirty="0"/>
                <a:t>(256, 751)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45F6C9-5791-6A40-8DC3-ED59DEE92B71}"/>
                </a:ext>
              </a:extLst>
            </p:cNvPr>
            <p:cNvGrpSpPr/>
            <p:nvPr/>
          </p:nvGrpSpPr>
          <p:grpSpPr>
            <a:xfrm>
              <a:off x="140231" y="5396297"/>
              <a:ext cx="1749197" cy="971446"/>
              <a:chOff x="140231" y="5396297"/>
              <a:chExt cx="1749197" cy="971446"/>
            </a:xfrm>
          </p:grpSpPr>
          <p:sp>
            <p:nvSpPr>
              <p:cNvPr id="17" name="Up Arrow 16">
                <a:extLst>
                  <a:ext uri="{FF2B5EF4-FFF2-40B4-BE49-F238E27FC236}">
                    <a16:creationId xmlns:a16="http://schemas.microsoft.com/office/drawing/2014/main" id="{784AE22D-BA38-A64D-805F-43F1F823178B}"/>
                  </a:ext>
                </a:extLst>
              </p:cNvPr>
              <p:cNvSpPr/>
              <p:nvPr/>
            </p:nvSpPr>
            <p:spPr>
              <a:xfrm>
                <a:off x="1284737" y="5396297"/>
                <a:ext cx="336176" cy="547221"/>
              </a:xfrm>
              <a:prstGeom prst="up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C5438-2D82-3244-9AA8-B68C2117085D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31" y="5998411"/>
                    <a:ext cx="17491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KR" b="1" i="1" dirty="0" smtClean="0">
                              <a:latin typeface="Cambria Math" panose="02040503050406030204" pitchFamily="18" charset="0"/>
                            </a:rPr>
                            <m:t>𝒐𝒘𝒆𝒓</m:t>
                          </m:r>
                          <m:r>
                            <a:rPr lang="en-KR" b="1" i="1" dirty="0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KR" b="1" i="1" dirty="0" smtClean="0">
                              <a:latin typeface="Cambria Math" panose="02040503050406030204" pitchFamily="18" charset="0"/>
                            </a:rPr>
                            <m:t>𝟐𝟓𝟔</m:t>
                          </m:r>
                        </m:oMath>
                      </m:oMathPara>
                    </a14:m>
                    <a:endParaRPr lang="en-KR" b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C5438-2D82-3244-9AA8-B68C211708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31" y="5998411"/>
                    <a:ext cx="174919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D165D9-4604-6842-B09B-A74088281391}"/>
                </a:ext>
              </a:extLst>
            </p:cNvPr>
            <p:cNvGrpSpPr/>
            <p:nvPr/>
          </p:nvGrpSpPr>
          <p:grpSpPr>
            <a:xfrm>
              <a:off x="4686710" y="5396297"/>
              <a:ext cx="1758815" cy="971446"/>
              <a:chOff x="4686710" y="5396297"/>
              <a:chExt cx="1758815" cy="971446"/>
            </a:xfrm>
          </p:grpSpPr>
          <p:sp>
            <p:nvSpPr>
              <p:cNvPr id="18" name="Up Arrow 17">
                <a:extLst>
                  <a:ext uri="{FF2B5EF4-FFF2-40B4-BE49-F238E27FC236}">
                    <a16:creationId xmlns:a16="http://schemas.microsoft.com/office/drawing/2014/main" id="{9A146E2B-D53F-8247-B9EF-811ADDDD92D3}"/>
                  </a:ext>
                </a:extLst>
              </p:cNvPr>
              <p:cNvSpPr/>
              <p:nvPr/>
            </p:nvSpPr>
            <p:spPr>
              <a:xfrm>
                <a:off x="4889926" y="5396297"/>
                <a:ext cx="336176" cy="547221"/>
              </a:xfrm>
              <a:prstGeom prst="up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DD420F1-C596-8349-83A0-9B83DB133B41}"/>
                      </a:ext>
                    </a:extLst>
                  </p:cNvPr>
                  <p:cNvSpPr txBox="1"/>
                  <p:nvPr/>
                </p:nvSpPr>
                <p:spPr>
                  <a:xfrm>
                    <a:off x="4686710" y="5998411"/>
                    <a:ext cx="17588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𝑼𝒑𝒑𝒆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KR" b="1" i="1" dirty="0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KR" b="1" i="1" dirty="0" smtClean="0">
                              <a:latin typeface="Cambria Math" panose="02040503050406030204" pitchFamily="18" charset="0"/>
                            </a:rPr>
                            <m:t>𝟕𝟓𝟏</m:t>
                          </m:r>
                        </m:oMath>
                      </m:oMathPara>
                    </a14:m>
                    <a:endParaRPr lang="en-KR" b="1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DD420F1-C596-8349-83A0-9B83DB133B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6710" y="5998411"/>
                    <a:ext cx="175881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2C138A-4BFB-2846-88ED-CD9164D03341}"/>
                </a:ext>
              </a:extLst>
            </p:cNvPr>
            <p:cNvGrpSpPr/>
            <p:nvPr/>
          </p:nvGrpSpPr>
          <p:grpSpPr>
            <a:xfrm>
              <a:off x="2167587" y="5396297"/>
              <a:ext cx="1898277" cy="1160472"/>
              <a:chOff x="395724" y="5396297"/>
              <a:chExt cx="1898277" cy="1160472"/>
            </a:xfrm>
          </p:grpSpPr>
          <p:sp>
            <p:nvSpPr>
              <p:cNvPr id="26" name="Up Arrow 25">
                <a:extLst>
                  <a:ext uri="{FF2B5EF4-FFF2-40B4-BE49-F238E27FC236}">
                    <a16:creationId xmlns:a16="http://schemas.microsoft.com/office/drawing/2014/main" id="{E7C621FC-F88F-CE48-89B6-CAC3B0B686EC}"/>
                  </a:ext>
                </a:extLst>
              </p:cNvPr>
              <p:cNvSpPr/>
              <p:nvPr/>
            </p:nvSpPr>
            <p:spPr>
              <a:xfrm>
                <a:off x="1284737" y="5396297"/>
                <a:ext cx="336176" cy="547221"/>
              </a:xfrm>
              <a:prstGeom prst="up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0B98051-AF6A-7F43-8659-CBF5B0E13BE2}"/>
                      </a:ext>
                    </a:extLst>
                  </p:cNvPr>
                  <p:cNvSpPr txBox="1"/>
                  <p:nvPr/>
                </p:nvSpPr>
                <p:spPr>
                  <a:xfrm>
                    <a:off x="395724" y="5998411"/>
                    <a:ext cx="1898277" cy="5583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𝒎𝒖</m:t>
                          </m:r>
                          <m:r>
                            <a:rPr lang="en-KR" sz="1600" b="1" i="1" dirty="0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𝟕𝟓𝟏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𝟐𝟓𝟔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KR" b="1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0B98051-AF6A-7F43-8659-CBF5B0E13B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724" y="5998411"/>
                    <a:ext cx="1898277" cy="55835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5832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</a:t>
            </a:r>
            <a:r>
              <a:rPr lang="en-US" altLang="ko-KR" dirty="0" err="1"/>
              <a:t>Samping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8</a:t>
            </a:fld>
            <a:endParaRPr lang="en-K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2AA9F8-27CB-4246-B34E-14AB06D3024F}"/>
              </a:ext>
            </a:extLst>
          </p:cNvPr>
          <p:cNvGrpSpPr/>
          <p:nvPr/>
        </p:nvGrpSpPr>
        <p:grpSpPr>
          <a:xfrm>
            <a:off x="838200" y="2050938"/>
            <a:ext cx="4981760" cy="3750735"/>
            <a:chOff x="838200" y="2050938"/>
            <a:chExt cx="4981760" cy="37507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99351A-DCCC-4342-8247-735F2DFE6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50938"/>
              <a:ext cx="4786677" cy="2756123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0149260-7AAF-744A-8EE0-10AD2FEA7C64}"/>
                </a:ext>
              </a:extLst>
            </p:cNvPr>
            <p:cNvGrpSpPr/>
            <p:nvPr/>
          </p:nvGrpSpPr>
          <p:grpSpPr>
            <a:xfrm>
              <a:off x="918411" y="4807061"/>
              <a:ext cx="1741182" cy="994612"/>
              <a:chOff x="582234" y="5396297"/>
              <a:chExt cx="1741182" cy="994612"/>
            </a:xfrm>
          </p:grpSpPr>
          <p:sp>
            <p:nvSpPr>
              <p:cNvPr id="19" name="Up Arrow 18">
                <a:extLst>
                  <a:ext uri="{FF2B5EF4-FFF2-40B4-BE49-F238E27FC236}">
                    <a16:creationId xmlns:a16="http://schemas.microsoft.com/office/drawing/2014/main" id="{2DDDF47C-CB24-EA42-8C7E-ADDB4538AFAB}"/>
                  </a:ext>
                </a:extLst>
              </p:cNvPr>
              <p:cNvSpPr/>
              <p:nvPr/>
            </p:nvSpPr>
            <p:spPr>
              <a:xfrm>
                <a:off x="1284737" y="5396297"/>
                <a:ext cx="336176" cy="547221"/>
              </a:xfrm>
              <a:prstGeom prst="up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2F584A-4FD0-DB48-A0E8-F4B7D85AF519}"/>
                      </a:ext>
                    </a:extLst>
                  </p:cNvPr>
                  <p:cNvSpPr txBox="1"/>
                  <p:nvPr/>
                </p:nvSpPr>
                <p:spPr>
                  <a:xfrm>
                    <a:off x="582234" y="6021577"/>
                    <a:ext cx="17411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KR" b="1" i="1" dirty="0" smtClean="0">
                              <a:latin typeface="Cambria Math" panose="02040503050406030204" pitchFamily="18" charset="0"/>
                            </a:rPr>
                            <m:t>𝒐𝒘𝒆𝒓</m:t>
                          </m:r>
                          <m:r>
                            <a:rPr lang="en-KR" b="1" i="1" dirty="0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en-KR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2F584A-4FD0-DB48-A0E8-F4B7D85AF5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234" y="6021577"/>
                    <a:ext cx="174118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7DC35F-9B9E-9248-A22F-6BA7DCEE4214}"/>
                </a:ext>
              </a:extLst>
            </p:cNvPr>
            <p:cNvGrpSpPr/>
            <p:nvPr/>
          </p:nvGrpSpPr>
          <p:grpSpPr>
            <a:xfrm>
              <a:off x="4242284" y="4807061"/>
              <a:ext cx="1577676" cy="994612"/>
              <a:chOff x="4269176" y="5396297"/>
              <a:chExt cx="1577676" cy="994612"/>
            </a:xfrm>
          </p:grpSpPr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BDB73A26-B0F5-094E-8C97-CB153158E2CD}"/>
                  </a:ext>
                </a:extLst>
              </p:cNvPr>
              <p:cNvSpPr/>
              <p:nvPr/>
            </p:nvSpPr>
            <p:spPr>
              <a:xfrm>
                <a:off x="4889926" y="5396297"/>
                <a:ext cx="336176" cy="547221"/>
              </a:xfrm>
              <a:prstGeom prst="up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A2B6C48-EF3A-CF47-8AA1-60336BE5299E}"/>
                      </a:ext>
                    </a:extLst>
                  </p:cNvPr>
                  <p:cNvSpPr txBox="1"/>
                  <p:nvPr/>
                </p:nvSpPr>
                <p:spPr>
                  <a:xfrm>
                    <a:off x="4269176" y="6021577"/>
                    <a:ext cx="15776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𝑼𝒑𝒑𝒆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KR" b="1" i="1" dirty="0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en-KR" b="1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A2B6C48-EF3A-CF47-8AA1-60336BE529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9176" y="6021577"/>
                    <a:ext cx="15776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5BCEA1-C8D5-6248-8ED6-B8C353E8EA4C}"/>
              </a:ext>
            </a:extLst>
          </p:cNvPr>
          <p:cNvGrpSpPr/>
          <p:nvPr/>
        </p:nvGrpSpPr>
        <p:grpSpPr>
          <a:xfrm>
            <a:off x="7206274" y="3023921"/>
            <a:ext cx="4371141" cy="1515868"/>
            <a:chOff x="7152486" y="3428999"/>
            <a:chExt cx="4371141" cy="1378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7D6AC2D-F3C1-7C4A-9884-AF84F7112E99}"/>
                    </a:ext>
                  </a:extLst>
                </p:cNvPr>
                <p:cNvSpPr txBox="1"/>
                <p:nvPr/>
              </p:nvSpPr>
              <p:spPr>
                <a:xfrm>
                  <a:off x="7772399" y="3428999"/>
                  <a:ext cx="26837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𝒖𝒑𝒑𝒆𝒓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𝒍𝒐𝒘𝒆𝒓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en-KR" sz="20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7D6AC2D-F3C1-7C4A-9884-AF84F7112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399" y="3428999"/>
                  <a:ext cx="268374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351E097-0AE3-8B4B-9A62-339915E28C1A}"/>
                    </a:ext>
                  </a:extLst>
                </p:cNvPr>
                <p:cNvSpPr txBox="1"/>
                <p:nvPr/>
              </p:nvSpPr>
              <p:spPr>
                <a:xfrm>
                  <a:off x="7772399" y="4130081"/>
                  <a:ext cx="3751228" cy="676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𝒖𝒑𝒑𝒆𝒓</m:t>
                            </m:r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𝒍𝒐𝒘𝒆𝒓</m:t>
                            </m:r>
                          </m:num>
                          <m:den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en-KR" sz="20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351E097-0AE3-8B4B-9A62-339915E2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399" y="4130081"/>
                  <a:ext cx="3751228" cy="6769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6C971A7C-133E-254B-9A33-923963A3D6FF}"/>
                </a:ext>
              </a:extLst>
            </p:cNvPr>
            <p:cNvSpPr/>
            <p:nvPr/>
          </p:nvSpPr>
          <p:spPr>
            <a:xfrm>
              <a:off x="7152486" y="4283905"/>
              <a:ext cx="855651" cy="36933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48695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</a:t>
            </a:r>
            <a:r>
              <a:rPr lang="ko-KR" altLang="en-US" dirty="0"/>
              <a:t>결과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9</a:t>
            </a:fld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A1F39-84A8-8D4F-946F-58A5DED6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53" y="2297579"/>
            <a:ext cx="7503494" cy="30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751</Words>
  <Application>Microsoft Macintosh PowerPoint</Application>
  <PresentationFormat>Widescreen</PresentationFormat>
  <Paragraphs>198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Research Progress</vt:lpstr>
      <vt:lpstr>목차</vt:lpstr>
      <vt:lpstr>상관계수 별 분류 결과</vt:lpstr>
      <vt:lpstr>상관계수 별 분류 결과</vt:lpstr>
      <vt:lpstr>상관계수 별 분류 결과</vt:lpstr>
      <vt:lpstr>정규분포 Sampling</vt:lpstr>
      <vt:lpstr>정규분포 Sampling</vt:lpstr>
      <vt:lpstr>정규분포 Samping</vt:lpstr>
      <vt:lpstr>BO 결과</vt:lpstr>
      <vt:lpstr>BO 결과 반영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19</cp:revision>
  <dcterms:created xsi:type="dcterms:W3CDTF">2021-09-05T14:07:47Z</dcterms:created>
  <dcterms:modified xsi:type="dcterms:W3CDTF">2021-09-10T23:35:40Z</dcterms:modified>
</cp:coreProperties>
</file>