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08" r:id="rId3"/>
    <p:sldId id="289" r:id="rId4"/>
    <p:sldId id="265" r:id="rId5"/>
    <p:sldId id="266" r:id="rId6"/>
    <p:sldId id="268" r:id="rId7"/>
    <p:sldId id="272" r:id="rId8"/>
    <p:sldId id="271" r:id="rId9"/>
    <p:sldId id="301" r:id="rId10"/>
    <p:sldId id="305" r:id="rId11"/>
    <p:sldId id="306" r:id="rId12"/>
    <p:sldId id="291" r:id="rId13"/>
    <p:sldId id="292" r:id="rId14"/>
    <p:sldId id="278" r:id="rId15"/>
    <p:sldId id="293" r:id="rId16"/>
    <p:sldId id="307" r:id="rId17"/>
    <p:sldId id="288" r:id="rId18"/>
    <p:sldId id="294" r:id="rId19"/>
    <p:sldId id="302" r:id="rId20"/>
    <p:sldId id="303" r:id="rId21"/>
    <p:sldId id="285" r:id="rId22"/>
    <p:sldId id="286" r:id="rId23"/>
    <p:sldId id="287" r:id="rId24"/>
    <p:sldId id="296" r:id="rId25"/>
    <p:sldId id="298" r:id="rId26"/>
    <p:sldId id="299" r:id="rId2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 성운" initials="조성" lastIdx="1" clrIdx="0">
    <p:extLst>
      <p:ext uri="{19B8F6BF-5375-455C-9EA6-DF929625EA0E}">
        <p15:presenceInfo xmlns:p15="http://schemas.microsoft.com/office/powerpoint/2012/main" userId="74856354f62a72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57"/>
    <p:restoredTop sz="73868"/>
  </p:normalViewPr>
  <p:slideViewPr>
    <p:cSldViewPr snapToGrid="0" snapToObjects="1">
      <p:cViewPr varScale="1">
        <p:scale>
          <a:sx n="92" d="100"/>
          <a:sy n="92" d="100"/>
        </p:scale>
        <p:origin x="4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FB03D-E8C8-1E45-AF48-2B09BA493AF1}" type="datetimeFigureOut">
              <a:rPr lang="en-KR" smtClean="0"/>
              <a:t>2021/07/27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7D9E5-661C-8342-B36B-668D6207C84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6843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4634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5855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1592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780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36453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00248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1482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1091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08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1244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7314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143323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0538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2315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66911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25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3568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26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168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2792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5771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8580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4029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1494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9272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7D9E5-661C-8342-B36B-668D6207C849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893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FEC3-163C-5448-B86D-2EC0DC25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67BE9-6EB5-7B46-AC11-72586DF6A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37704-4FFF-0D43-9ED3-C80ED286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650C-3910-3447-95DE-44F5CE619619}" type="datetime1">
              <a:rPr lang="en-US" smtClean="0"/>
              <a:t>7/27/21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738EB-2899-6441-A94F-403BC36F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0CB7F-B929-634C-B125-7A156159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9595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F0BA-494D-FE46-A23A-4DD86B58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BCE09-FA6D-0E4C-83FD-C8F4EBB51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7B987-CFDE-BC4F-93D5-C69310F6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A3FB-4F64-3643-B44A-0F75CEF4EAC3}" type="datetime1">
              <a:rPr lang="en-US" smtClean="0"/>
              <a:t>7/27/21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55E91-C76E-FD4B-8754-EA7BD25A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7BD09-3E9B-C448-A591-2FE97AE5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3798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3A775-AC1D-0C4D-9B7F-047442B77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D06D7-C581-6045-934A-195252A64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8314-AF71-4A4B-A05A-23943FBE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0D6A-9A13-BE46-82E7-3244AD1B0E2B}" type="datetime1">
              <a:rPr lang="en-US" smtClean="0"/>
              <a:t>7/27/21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92060-E79F-3C49-8424-06F0797E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23444-B9F9-B24E-A535-6B1880B7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1599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1F04-1E7C-CD44-BC5C-590F846A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FCC7-A4D4-CE42-AF65-AD95D94E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C767-E35D-A94C-93BC-9CDFA314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5CD6-43B5-774D-A06D-CDA98D517666}" type="datetime1">
              <a:rPr lang="en-US" smtClean="0"/>
              <a:t>7/27/21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B0899-F225-4B40-819F-D62B7823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D7770-3DE9-5441-A68F-067D4203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897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E1B4-E38D-4F44-8F4D-F750A5CD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A3B45-EC17-944A-8451-088201CDB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ADEA2-2D3F-094D-9905-00382BD9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8E52-9FF8-F04E-9DED-D3C74FC983FC}" type="datetime1">
              <a:rPr lang="en-US" smtClean="0"/>
              <a:t>7/27/21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A029-96E1-564B-B317-5E8C5879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8E7D-0737-1F42-8649-4AA49DC5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2348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13BF-87FF-1944-93B3-E1E5B0C6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9502-B264-8A42-A392-58135D314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CC901-0987-3442-8269-2F38E9B61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51857-DD58-D143-9777-1D59EACB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F285-BF43-EE45-9A40-6822C71C5F73}" type="datetime1">
              <a:rPr lang="en-US" smtClean="0"/>
              <a:t>7/27/21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D1BD8-ACCA-924F-84B5-7D5F033F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0B61C-7CD1-7A42-8053-F7846183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1348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78E9-0AF5-FF48-80E8-066718B6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8449-0B75-FA46-BEEA-E42E146F5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A18E1-2C11-7C40-A7CA-9EB45EACE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A1DC4-2A00-D543-86D2-4783EB102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CDA0D-C076-2341-946C-56C117B6E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15993-407C-0743-93BB-1739C3D0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24AA-9C18-1B44-8FAD-45793C54D61D}" type="datetime1">
              <a:rPr lang="en-US" smtClean="0"/>
              <a:t>7/27/21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5DF90-8E56-0E46-ACB2-EC35AF41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87D4A-D50F-FE4F-B833-8AF86684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1914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3723-B23D-6F48-9584-0B8DD181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C9566-7017-2040-AC47-C0CADBE8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30B3-EB54-CF47-A4C1-B58D6F1224F6}" type="datetime1">
              <a:rPr lang="en-US" smtClean="0"/>
              <a:t>7/27/21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8DF9E-50CA-E541-8D20-58677F20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D7876-1920-EB4F-B280-5E33D327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61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B7935-2C37-EB49-B7A6-BE6583CA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258A-B004-D44E-A2E4-8491F2028AE0}" type="datetime1">
              <a:rPr lang="en-US" smtClean="0"/>
              <a:t>7/27/21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AF7A8-3C8B-9C4F-90DC-E77CEAAB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3A39D-6638-2E4B-BC1A-5E62EBE8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766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B7BE-DC96-B344-8650-7DD4DF35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8DCE-832D-7E4D-9B52-2CADF2399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79E45-9B8F-BC40-99DB-085CB1B9A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0E2F9-EA6B-684F-8EF7-4E48639A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A4A6-2CA2-4548-B359-3F2DB4DE8F46}" type="datetime1">
              <a:rPr lang="en-US" smtClean="0"/>
              <a:t>7/27/21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5BB64-CD1E-3B4A-A9E4-23E4DA02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2D159-1E59-2541-ABCA-17D34078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839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C1EA-83D2-2245-8B0C-9E92CC36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9D649-5D2F-4B45-A5CA-C56B40B51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EEBC8-C472-FE45-8ACC-7B9813E49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9B820-B89C-5346-9543-5210135C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F304-524F-CF4B-B9AB-E32E96DAA4E4}" type="datetime1">
              <a:rPr lang="en-US" smtClean="0"/>
              <a:t>7/27/21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62E1A-CE9C-6940-B976-C91E6565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02551-0E41-CF43-A44B-AA1395F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8321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F722A-AB0F-D34D-A3E0-F4BC83B9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089DA-E802-1A4B-A11A-49A5FABA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9173E-8C43-BF4E-A39B-E72D982E1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A1FA2-C841-8A48-829A-503E7A562B34}" type="datetime1">
              <a:rPr lang="en-US" smtClean="0"/>
              <a:t>7/27/21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0322F-C987-AD4F-B9B4-E1995D65C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4A66-C74D-EA44-A74E-DD278CB2E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5D254-B579-054C-AEB4-E0D711BC6D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335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6F5D-3D93-3647-BE28-F227741B7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Classification: Basic Concept </a:t>
            </a:r>
            <a:br>
              <a:rPr lang="en-US" altLang="ko-KR" dirty="0"/>
            </a:br>
            <a:r>
              <a:rPr lang="en-US" altLang="ko-KR" sz="4000" dirty="0"/>
              <a:t>8.5 ~ 8.6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A9C8-9108-8C4A-B912-6EF658FDE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1048" y="4294016"/>
            <a:ext cx="1589903" cy="574546"/>
          </a:xfrm>
        </p:spPr>
        <p:txBody>
          <a:bodyPr/>
          <a:lstStyle/>
          <a:p>
            <a:r>
              <a:rPr lang="en-KR" dirty="0"/>
              <a:t>조성운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9F134-F029-CD41-AE34-EBB16A67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063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7EB-F301-C743-85AC-CABB696A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Metrics for Evaluating Classifier Performance</a:t>
            </a:r>
            <a:endParaRPr lang="en-KR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7A04AE-57DE-4F43-9036-4A36A9CE4148}"/>
              </a:ext>
            </a:extLst>
          </p:cNvPr>
          <p:cNvGrpSpPr/>
          <p:nvPr/>
        </p:nvGrpSpPr>
        <p:grpSpPr>
          <a:xfrm>
            <a:off x="1011388" y="1923330"/>
            <a:ext cx="12566073" cy="2026048"/>
            <a:chOff x="1011388" y="1690249"/>
            <a:chExt cx="12566073" cy="202604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73C7C2-CFEB-2F4D-AF3D-7BA150ED4D79}"/>
                </a:ext>
              </a:extLst>
            </p:cNvPr>
            <p:cNvGrpSpPr/>
            <p:nvPr/>
          </p:nvGrpSpPr>
          <p:grpSpPr>
            <a:xfrm>
              <a:off x="1011388" y="1717982"/>
              <a:ext cx="6733309" cy="1998315"/>
              <a:chOff x="484909" y="1667965"/>
              <a:chExt cx="6733309" cy="19983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FE8C4E22-BAE0-8540-9A37-8EB1045EA55C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00" y="1667965"/>
                    <a:ext cx="189807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a14:m>
                    <a:r>
                      <a:rPr lang="en-KR" sz="2000" b="1" dirty="0"/>
                      <a:t>-measure</a:t>
                    </a: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FE8C4E22-BAE0-8540-9A37-8EB1045EA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667965"/>
                    <a:ext cx="1898073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061" b="-24242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D62AD0-08E2-7D47-AAB5-09182AB4187B}"/>
                      </a:ext>
                    </a:extLst>
                  </p:cNvPr>
                  <p:cNvSpPr txBox="1"/>
                  <p:nvPr/>
                </p:nvSpPr>
                <p:spPr>
                  <a:xfrm>
                    <a:off x="484909" y="3093687"/>
                    <a:ext cx="3726873" cy="57259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den>
                          </m:f>
                        </m:oMath>
                      </m:oMathPara>
                    </a14:m>
                    <a:endParaRPr lang="en-KR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D62AD0-08E2-7D47-AAB5-09182AB418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909" y="3093687"/>
                    <a:ext cx="3726873" cy="57259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128" b="-17021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EFFB76-CFE1-C34E-A717-E75E48F4F147}"/>
                  </a:ext>
                </a:extLst>
              </p:cNvPr>
              <p:cNvSpPr txBox="1"/>
              <p:nvPr/>
            </p:nvSpPr>
            <p:spPr>
              <a:xfrm>
                <a:off x="838200" y="2328451"/>
                <a:ext cx="6380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KR" dirty="0"/>
                  <a:t>he harmonic mean of precision and recall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CED55C-123D-B64C-A15F-E4163B5CE60D}"/>
                </a:ext>
              </a:extLst>
            </p:cNvPr>
            <p:cNvGrpSpPr/>
            <p:nvPr/>
          </p:nvGrpSpPr>
          <p:grpSpPr>
            <a:xfrm>
              <a:off x="6691751" y="1690249"/>
              <a:ext cx="6885710" cy="1861190"/>
              <a:chOff x="692727" y="4245566"/>
              <a:chExt cx="6885710" cy="18611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9049344-4F0E-3E4B-B86B-04242AEA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92727" y="4245566"/>
                    <a:ext cx="1898073" cy="4278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l-G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l-G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sub>
                        </m:sSub>
                      </m:oMath>
                    </a14:m>
                    <a:r>
                      <a:rPr lang="en-KR" sz="2000" b="1" dirty="0"/>
                      <a:t> measure</a:t>
                    </a: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9049344-4F0E-3E4B-B86B-04242AEA7D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727" y="4245566"/>
                    <a:ext cx="1898073" cy="42780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8571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EEF4FA-13B4-854A-8B2D-268A8B11CD0F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00" y="5504027"/>
                    <a:ext cx="3726873" cy="6027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l-G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den>
                          </m:f>
                        </m:oMath>
                      </m:oMathPara>
                    </a14:m>
                    <a:endParaRPr lang="en-KR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EEF4FA-13B4-854A-8B2D-268A8B11CD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5504027"/>
                    <a:ext cx="3726873" cy="60272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041" b="-1632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54F0E6-B2F7-0841-9DF6-AC03914CAD08}"/>
                  </a:ext>
                </a:extLst>
              </p:cNvPr>
              <p:cNvSpPr txBox="1"/>
              <p:nvPr/>
            </p:nvSpPr>
            <p:spPr>
              <a:xfrm>
                <a:off x="692727" y="4802186"/>
                <a:ext cx="6885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w</a:t>
                </a:r>
                <a:r>
                  <a:rPr lang="en-KR" dirty="0"/>
                  <a:t>eighted measure of precision and recall</a:t>
                </a:r>
              </a:p>
            </p:txBody>
          </p:sp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BAC90-2692-6644-B5BA-7A97EFA9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6027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7EB-F301-C743-85AC-CABB696A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Metrics for Evaluating Classifier Performance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0C20B-B1B3-6843-9FAB-FE2C4908C78A}"/>
              </a:ext>
            </a:extLst>
          </p:cNvPr>
          <p:cNvSpPr txBox="1"/>
          <p:nvPr/>
        </p:nvSpPr>
        <p:spPr>
          <a:xfrm>
            <a:off x="762000" y="1845384"/>
            <a:ext cx="11430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2000" b="1" dirty="0"/>
              <a:t>Speed</a:t>
            </a:r>
            <a:endParaRPr lang="en-KR" b="1" dirty="0"/>
          </a:p>
          <a:p>
            <a:r>
              <a:rPr lang="en-US" dirty="0"/>
              <a:t>  T</a:t>
            </a:r>
            <a:r>
              <a:rPr lang="en-KR" dirty="0"/>
              <a:t>he computational costs involved in generating and using the given classifier</a:t>
            </a:r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2000" b="1" dirty="0"/>
              <a:t>Robustness</a:t>
            </a:r>
            <a:r>
              <a:rPr lang="en-KR" dirty="0"/>
              <a:t> </a:t>
            </a:r>
          </a:p>
          <a:p>
            <a:r>
              <a:rPr lang="en-US" dirty="0"/>
              <a:t>  T</a:t>
            </a:r>
            <a:r>
              <a:rPr lang="en-KR" dirty="0"/>
              <a:t>he ability of the classifier to make correct predictions given noisy data or data with missing values</a:t>
            </a:r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2000" b="1" dirty="0"/>
              <a:t>Scalability</a:t>
            </a:r>
          </a:p>
          <a:p>
            <a:r>
              <a:rPr lang="en-US" dirty="0"/>
              <a:t>  The ability to construct the classifier efficiently given large amounts of data</a:t>
            </a:r>
            <a:endParaRPr lang="en-KR" dirty="0"/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2000" b="1" dirty="0"/>
              <a:t>Interpretability</a:t>
            </a:r>
          </a:p>
          <a:p>
            <a:r>
              <a:rPr lang="en-US" dirty="0"/>
              <a:t>  T</a:t>
            </a:r>
            <a:r>
              <a:rPr lang="en-KR" dirty="0"/>
              <a:t>he level of understanding and insight that is provided by the classifier or predictor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A63B51-2CB4-4149-B630-BDF464AC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381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F-1EB8-354A-AE8D-2617DFB6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Holdout Method and Random Subsampling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26565-7B4D-BF41-BE9F-40F8A4E556D7}"/>
              </a:ext>
            </a:extLst>
          </p:cNvPr>
          <p:cNvSpPr txBox="1"/>
          <p:nvPr/>
        </p:nvSpPr>
        <p:spPr>
          <a:xfrm>
            <a:off x="838199" y="1712888"/>
            <a:ext cx="509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Holdout Method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C7E233-38A1-1D46-94EB-6A375860664D}"/>
              </a:ext>
            </a:extLst>
          </p:cNvPr>
          <p:cNvSpPr/>
          <p:nvPr/>
        </p:nvSpPr>
        <p:spPr>
          <a:xfrm>
            <a:off x="838199" y="2452151"/>
            <a:ext cx="6413697" cy="70974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Initial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6D64FF-02CB-1845-9B14-C9AFC4668907}"/>
              </a:ext>
            </a:extLst>
          </p:cNvPr>
          <p:cNvSpPr/>
          <p:nvPr/>
        </p:nvSpPr>
        <p:spPr>
          <a:xfrm>
            <a:off x="838199" y="3545922"/>
            <a:ext cx="4261835" cy="70974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Train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155C4-E09F-5649-A1C2-E91A1265E17F}"/>
              </a:ext>
            </a:extLst>
          </p:cNvPr>
          <p:cNvSpPr/>
          <p:nvPr/>
        </p:nvSpPr>
        <p:spPr>
          <a:xfrm>
            <a:off x="5214869" y="3545922"/>
            <a:ext cx="2037027" cy="70974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Test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8775B-ADE4-164D-B562-EB075AC74974}"/>
              </a:ext>
            </a:extLst>
          </p:cNvPr>
          <p:cNvSpPr txBox="1"/>
          <p:nvPr/>
        </p:nvSpPr>
        <p:spPr>
          <a:xfrm>
            <a:off x="838199" y="4752303"/>
            <a:ext cx="1000581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/>
              <a:t>The given data are randomly partitioned into two independent sets, a training set and a test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KR" dirty="0"/>
              <a:t>he training set is used to derive the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KR" dirty="0"/>
              <a:t>he Model’s accuracy is then estimated with the test 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33830-DB0D-574E-9DB8-5332B28B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5834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F-1EB8-354A-AE8D-2617DFB6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Holdout Method and Random Subsampling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26565-7B4D-BF41-BE9F-40F8A4E556D7}"/>
              </a:ext>
            </a:extLst>
          </p:cNvPr>
          <p:cNvSpPr txBox="1"/>
          <p:nvPr/>
        </p:nvSpPr>
        <p:spPr>
          <a:xfrm>
            <a:off x="838199" y="1712888"/>
            <a:ext cx="509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Random subsampling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796A22-0EB0-C64B-811B-571C1E0AF6C7}"/>
              </a:ext>
            </a:extLst>
          </p:cNvPr>
          <p:cNvGrpSpPr/>
          <p:nvPr/>
        </p:nvGrpSpPr>
        <p:grpSpPr>
          <a:xfrm>
            <a:off x="653144" y="2661156"/>
            <a:ext cx="10410033" cy="3662233"/>
            <a:chOff x="0" y="2452151"/>
            <a:chExt cx="10410033" cy="366223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B31CAC-6867-1843-BCD9-B2D373B76231}"/>
                </a:ext>
              </a:extLst>
            </p:cNvPr>
            <p:cNvGrpSpPr/>
            <p:nvPr/>
          </p:nvGrpSpPr>
          <p:grpSpPr>
            <a:xfrm>
              <a:off x="4538781" y="4941368"/>
              <a:ext cx="71555" cy="304666"/>
              <a:chOff x="3426058" y="5044945"/>
              <a:chExt cx="71555" cy="30466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92E0B43-E958-3D4E-89F7-0B53B932124F}"/>
                  </a:ext>
                </a:extLst>
              </p:cNvPr>
              <p:cNvSpPr/>
              <p:nvPr/>
            </p:nvSpPr>
            <p:spPr>
              <a:xfrm>
                <a:off x="3426058" y="5044945"/>
                <a:ext cx="71555" cy="6448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3DC24AE-211A-564D-A800-494A47E66EA6}"/>
                  </a:ext>
                </a:extLst>
              </p:cNvPr>
              <p:cNvSpPr/>
              <p:nvPr/>
            </p:nvSpPr>
            <p:spPr>
              <a:xfrm>
                <a:off x="3426058" y="5165086"/>
                <a:ext cx="71555" cy="6448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870CDA1-AB52-C44A-9AF0-E7685A863918}"/>
                  </a:ext>
                </a:extLst>
              </p:cNvPr>
              <p:cNvSpPr/>
              <p:nvPr/>
            </p:nvSpPr>
            <p:spPr>
              <a:xfrm>
                <a:off x="3426058" y="5285127"/>
                <a:ext cx="71555" cy="6448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D42F8F7-0305-D541-86F6-E3AFA1C50CF9}"/>
                </a:ext>
              </a:extLst>
            </p:cNvPr>
            <p:cNvGrpSpPr/>
            <p:nvPr/>
          </p:nvGrpSpPr>
          <p:grpSpPr>
            <a:xfrm>
              <a:off x="0" y="2452151"/>
              <a:ext cx="10410033" cy="3662233"/>
              <a:chOff x="0" y="2452151"/>
              <a:chExt cx="10410033" cy="366223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83696CD-55B7-D04E-870A-13E7F262EAE1}"/>
                  </a:ext>
                </a:extLst>
              </p:cNvPr>
              <p:cNvGrpSpPr/>
              <p:nvPr/>
            </p:nvGrpSpPr>
            <p:grpSpPr>
              <a:xfrm>
                <a:off x="0" y="2452151"/>
                <a:ext cx="7738941" cy="3662233"/>
                <a:chOff x="129861" y="2452151"/>
                <a:chExt cx="7738941" cy="3662233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535EAA4-27AE-7042-8984-F074C2D7D458}"/>
                    </a:ext>
                  </a:extLst>
                </p:cNvPr>
                <p:cNvGrpSpPr/>
                <p:nvPr/>
              </p:nvGrpSpPr>
              <p:grpSpPr>
                <a:xfrm>
                  <a:off x="1430438" y="2452151"/>
                  <a:ext cx="6438364" cy="3662233"/>
                  <a:chOff x="838199" y="2452151"/>
                  <a:chExt cx="6438364" cy="3662233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80E13C07-556A-9740-9A9D-3839DEE5F27E}"/>
                      </a:ext>
                    </a:extLst>
                  </p:cNvPr>
                  <p:cNvSpPr/>
                  <p:nvPr/>
                </p:nvSpPr>
                <p:spPr>
                  <a:xfrm>
                    <a:off x="838199" y="2452151"/>
                    <a:ext cx="6438364" cy="58726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/>
                      <a:t>Initial Data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341E162-A357-8F41-ABF9-1BBCD920276F}"/>
                      </a:ext>
                    </a:extLst>
                  </p:cNvPr>
                  <p:cNvSpPr/>
                  <p:nvPr/>
                </p:nvSpPr>
                <p:spPr>
                  <a:xfrm>
                    <a:off x="838199" y="3262585"/>
                    <a:ext cx="4278226" cy="58726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/>
                      <a:t>Train Data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F4888F0-4859-5A49-ABA6-6B092579EBA4}"/>
                      </a:ext>
                    </a:extLst>
                  </p:cNvPr>
                  <p:cNvSpPr/>
                  <p:nvPr/>
                </p:nvSpPr>
                <p:spPr>
                  <a:xfrm>
                    <a:off x="5214869" y="3262585"/>
                    <a:ext cx="2044861" cy="58726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/>
                      <a:t>Test Data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85F4A064-7321-6242-8A10-DD14DE917383}"/>
                      </a:ext>
                    </a:extLst>
                  </p:cNvPr>
                  <p:cNvSpPr/>
                  <p:nvPr/>
                </p:nvSpPr>
                <p:spPr>
                  <a:xfrm>
                    <a:off x="855032" y="4073019"/>
                    <a:ext cx="4278226" cy="58726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/>
                      <a:t>Train Data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67C3DAD-E310-F947-8F36-C70C696F3947}"/>
                      </a:ext>
                    </a:extLst>
                  </p:cNvPr>
                  <p:cNvSpPr/>
                  <p:nvPr/>
                </p:nvSpPr>
                <p:spPr>
                  <a:xfrm>
                    <a:off x="5231702" y="4073019"/>
                    <a:ext cx="2044861" cy="58726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/>
                      <a:t>Test Data</a:t>
                    </a: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49EF7E5-2672-3248-A15C-83525EB93C66}"/>
                      </a:ext>
                    </a:extLst>
                  </p:cNvPr>
                  <p:cNvSpPr/>
                  <p:nvPr/>
                </p:nvSpPr>
                <p:spPr>
                  <a:xfrm>
                    <a:off x="855032" y="5527121"/>
                    <a:ext cx="4278226" cy="58726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/>
                      <a:t>Train Data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B447FF2E-08E8-C34B-8ED0-BDF662B7A991}"/>
                      </a:ext>
                    </a:extLst>
                  </p:cNvPr>
                  <p:cNvSpPr/>
                  <p:nvPr/>
                </p:nvSpPr>
                <p:spPr>
                  <a:xfrm>
                    <a:off x="5231702" y="5527121"/>
                    <a:ext cx="2044861" cy="58726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/>
                      <a:t>Test Data</a:t>
                    </a: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244AA36-F5D4-5E46-A8AE-435D8EBE89B1}"/>
                    </a:ext>
                  </a:extLst>
                </p:cNvPr>
                <p:cNvGrpSpPr/>
                <p:nvPr/>
              </p:nvGrpSpPr>
              <p:grpSpPr>
                <a:xfrm>
                  <a:off x="129861" y="3428999"/>
                  <a:ext cx="1161737" cy="2521039"/>
                  <a:chOff x="129861" y="3428999"/>
                  <a:chExt cx="1161737" cy="2521039"/>
                </a:xfrm>
              </p:grpSpPr>
              <p:sp>
                <p:nvSpPr>
                  <p:cNvPr id="6" name="Left Brace 5">
                    <a:extLst>
                      <a:ext uri="{FF2B5EF4-FFF2-40B4-BE49-F238E27FC236}">
                        <a16:creationId xmlns:a16="http://schemas.microsoft.com/office/drawing/2014/main" id="{DCA9FD5E-C87E-324F-ADF7-BF469A0AE6B2}"/>
                      </a:ext>
                    </a:extLst>
                  </p:cNvPr>
                  <p:cNvSpPr/>
                  <p:nvPr/>
                </p:nvSpPr>
                <p:spPr>
                  <a:xfrm>
                    <a:off x="802202" y="3428999"/>
                    <a:ext cx="489396" cy="2521039"/>
                  </a:xfrm>
                  <a:prstGeom prst="leftBrace">
                    <a:avLst>
                      <a:gd name="adj1" fmla="val 28424"/>
                      <a:gd name="adj2" fmla="val 32793"/>
                    </a:avLst>
                  </a:prstGeom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B9896CA-6468-3046-B1DD-AF554749FB91}"/>
                      </a:ext>
                    </a:extLst>
                  </p:cNvPr>
                  <p:cNvSpPr txBox="1"/>
                  <p:nvPr/>
                </p:nvSpPr>
                <p:spPr>
                  <a:xfrm>
                    <a:off x="129861" y="4073019"/>
                    <a:ext cx="7083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b="1" dirty="0"/>
                      <a:t>k</a:t>
                    </a:r>
                    <a:r>
                      <a:rPr lang="en-KR" b="1" dirty="0"/>
                      <a:t> 개</a:t>
                    </a:r>
                  </a:p>
                </p:txBody>
              </p:sp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5998A03-7490-754A-AB95-82CED8B3273B}"/>
                  </a:ext>
                </a:extLst>
              </p:cNvPr>
              <p:cNvGrpSpPr/>
              <p:nvPr/>
            </p:nvGrpSpPr>
            <p:grpSpPr>
              <a:xfrm>
                <a:off x="7975051" y="3366993"/>
                <a:ext cx="2434982" cy="2633868"/>
                <a:chOff x="7994073" y="3366993"/>
                <a:chExt cx="2434982" cy="2633868"/>
              </a:xfrm>
            </p:grpSpPr>
            <p:sp>
              <p:nvSpPr>
                <p:cNvPr id="17" name="Right Arrow 16">
                  <a:extLst>
                    <a:ext uri="{FF2B5EF4-FFF2-40B4-BE49-F238E27FC236}">
                      <a16:creationId xmlns:a16="http://schemas.microsoft.com/office/drawing/2014/main" id="{D69661EC-ABC8-BA40-A2D7-1BC4DC2F6553}"/>
                    </a:ext>
                  </a:extLst>
                </p:cNvPr>
                <p:cNvSpPr/>
                <p:nvPr/>
              </p:nvSpPr>
              <p:spPr>
                <a:xfrm>
                  <a:off x="7994073" y="3376106"/>
                  <a:ext cx="498763" cy="360219"/>
                </a:xfrm>
                <a:prstGeom prst="rightArrow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3" name="Right Arrow 22">
                  <a:extLst>
                    <a:ext uri="{FF2B5EF4-FFF2-40B4-BE49-F238E27FC236}">
                      <a16:creationId xmlns:a16="http://schemas.microsoft.com/office/drawing/2014/main" id="{A3BE9DDE-0DDE-C949-A94D-E53E2ED8A66F}"/>
                    </a:ext>
                  </a:extLst>
                </p:cNvPr>
                <p:cNvSpPr/>
                <p:nvPr/>
              </p:nvSpPr>
              <p:spPr>
                <a:xfrm>
                  <a:off x="7994073" y="4186540"/>
                  <a:ext cx="498763" cy="360219"/>
                </a:xfrm>
                <a:prstGeom prst="rightArrow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4" name="Right Arrow 23">
                  <a:extLst>
                    <a:ext uri="{FF2B5EF4-FFF2-40B4-BE49-F238E27FC236}">
                      <a16:creationId xmlns:a16="http://schemas.microsoft.com/office/drawing/2014/main" id="{C98570EE-92BE-CC41-98F0-134E86552174}"/>
                    </a:ext>
                  </a:extLst>
                </p:cNvPr>
                <p:cNvSpPr/>
                <p:nvPr/>
              </p:nvSpPr>
              <p:spPr>
                <a:xfrm>
                  <a:off x="7994073" y="5640642"/>
                  <a:ext cx="498763" cy="360219"/>
                </a:xfrm>
                <a:prstGeom prst="rightArrow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FCC0F28-7908-BE4B-AE8A-FDBC6AE4C78F}"/>
                    </a:ext>
                  </a:extLst>
                </p:cNvPr>
                <p:cNvGrpSpPr/>
                <p:nvPr/>
              </p:nvGrpSpPr>
              <p:grpSpPr>
                <a:xfrm>
                  <a:off x="8492834" y="3366993"/>
                  <a:ext cx="1936221" cy="2632152"/>
                  <a:chOff x="8492834" y="3366993"/>
                  <a:chExt cx="1936221" cy="26321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B59865C-CBA1-BC4E-ACEF-377A3709B22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92836" y="3366993"/>
                        <a:ext cx="193621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𝐴𝑐𝑐𝑢𝑟𝑎𝑐𝑦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KR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B59865C-CBA1-BC4E-ACEF-377A3709B22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92836" y="3366993"/>
                        <a:ext cx="1936219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K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EAD1B376-8194-AD4E-B46D-DDE7F8A9D3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92835" y="4134148"/>
                        <a:ext cx="193621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𝐴𝑐𝑐𝑢𝑟𝑎𝑐𝑦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KR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EAD1B376-8194-AD4E-B46D-DDE7F8A9D36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92835" y="4134148"/>
                        <a:ext cx="1936219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290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K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15DFE279-DB6A-C14E-A488-5D3F5DDBAB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92834" y="5629813"/>
                        <a:ext cx="193621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𝐴𝑐𝑐𝑢𝑟𝑎𝑐𝑦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KR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15DFE279-DB6A-C14E-A488-5D3F5DDBAB4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92834" y="5629813"/>
                        <a:ext cx="1936219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K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4D591DA8-22A6-E845-97D0-2FA37C8EE17D}"/>
                      </a:ext>
                    </a:extLst>
                  </p:cNvPr>
                  <p:cNvGrpSpPr/>
                  <p:nvPr/>
                </p:nvGrpSpPr>
                <p:grpSpPr>
                  <a:xfrm>
                    <a:off x="9389388" y="4878729"/>
                    <a:ext cx="71555" cy="304666"/>
                    <a:chOff x="3426058" y="5044945"/>
                    <a:chExt cx="71555" cy="304666"/>
                  </a:xfrm>
                </p:grpSpPr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C0F9F304-0DEF-714A-A465-83B22B7B6F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6058" y="5044945"/>
                      <a:ext cx="71555" cy="6448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KR" dirty="0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40449CA7-B81B-C348-B758-0053B6ACF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6058" y="5165086"/>
                      <a:ext cx="71555" cy="6448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KR" dirty="0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FA861BE5-C6A6-B94A-A911-4F74652979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6058" y="5285127"/>
                      <a:ext cx="71555" cy="6448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KR" dirty="0"/>
                    </a:p>
                  </p:txBody>
                </p:sp>
              </p:grpSp>
            </p:grpSp>
          </p:grp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A9CBE-2470-424A-B0FA-FFD4EC7D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153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F-1EB8-354A-AE8D-2617DFB6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Cross-Validation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26565-7B4D-BF41-BE9F-40F8A4E556D7}"/>
              </a:ext>
            </a:extLst>
          </p:cNvPr>
          <p:cNvSpPr txBox="1"/>
          <p:nvPr/>
        </p:nvSpPr>
        <p:spPr>
          <a:xfrm>
            <a:off x="838200" y="1579041"/>
            <a:ext cx="509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K</a:t>
            </a:r>
            <a:r>
              <a:rPr lang="en-KR" altLang="ko-KR" sz="2000" b="1" dirty="0"/>
              <a:t>-fold cross-validation</a:t>
            </a:r>
            <a:endParaRPr lang="en-KR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0F7A8-D20D-D843-ACAB-9162ABCB6CA2}"/>
              </a:ext>
            </a:extLst>
          </p:cNvPr>
          <p:cNvSpPr/>
          <p:nvPr/>
        </p:nvSpPr>
        <p:spPr>
          <a:xfrm>
            <a:off x="852851" y="2693742"/>
            <a:ext cx="6413697" cy="70974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Initial 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892CC8-35DE-6842-9883-C83231AC976F}"/>
              </a:ext>
            </a:extLst>
          </p:cNvPr>
          <p:cNvGrpSpPr/>
          <p:nvPr/>
        </p:nvGrpSpPr>
        <p:grpSpPr>
          <a:xfrm>
            <a:off x="852851" y="3661169"/>
            <a:ext cx="6414046" cy="2746663"/>
            <a:chOff x="852851" y="3801848"/>
            <a:chExt cx="6414046" cy="274666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E32B28-3B45-DF4C-BE03-DC6938C669EB}"/>
                </a:ext>
              </a:extLst>
            </p:cNvPr>
            <p:cNvGrpSpPr/>
            <p:nvPr/>
          </p:nvGrpSpPr>
          <p:grpSpPr>
            <a:xfrm>
              <a:off x="853200" y="3801848"/>
              <a:ext cx="6413697" cy="516934"/>
              <a:chOff x="838199" y="3801848"/>
              <a:chExt cx="6413697" cy="51693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BC0C9B8-6260-4A4B-9DA7-EC3818C95B87}"/>
                  </a:ext>
                </a:extLst>
              </p:cNvPr>
              <p:cNvSpPr/>
              <p:nvPr/>
            </p:nvSpPr>
            <p:spPr>
              <a:xfrm>
                <a:off x="838199" y="3801849"/>
                <a:ext cx="1440768" cy="516933"/>
              </a:xfrm>
              <a:prstGeom prst="rect">
                <a:avLst/>
              </a:prstGeom>
              <a:solidFill>
                <a:schemeClr val="bg2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Fold1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B09279-1475-2B4E-87B3-DD2498664055}"/>
                  </a:ext>
                </a:extLst>
              </p:cNvPr>
              <p:cNvSpPr/>
              <p:nvPr/>
            </p:nvSpPr>
            <p:spPr>
              <a:xfrm>
                <a:off x="2495842" y="3801848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Fold2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ECC26B6-3E58-E94D-954B-708E4C514878}"/>
                  </a:ext>
                </a:extLst>
              </p:cNvPr>
              <p:cNvSpPr/>
              <p:nvPr/>
            </p:nvSpPr>
            <p:spPr>
              <a:xfrm>
                <a:off x="4153485" y="3801848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Fold3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BC135F5-FD22-434C-B599-A0292520BC3D}"/>
                  </a:ext>
                </a:extLst>
              </p:cNvPr>
              <p:cNvSpPr/>
              <p:nvPr/>
            </p:nvSpPr>
            <p:spPr>
              <a:xfrm>
                <a:off x="5811128" y="3801848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Fold4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938482-33F4-3C49-B446-00DD280305A3}"/>
                </a:ext>
              </a:extLst>
            </p:cNvPr>
            <p:cNvGrpSpPr/>
            <p:nvPr/>
          </p:nvGrpSpPr>
          <p:grpSpPr>
            <a:xfrm>
              <a:off x="852851" y="4545091"/>
              <a:ext cx="6413697" cy="516934"/>
              <a:chOff x="838199" y="3801848"/>
              <a:chExt cx="6413697" cy="51693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B308174-E653-F545-ACE0-A9EDFFF0FA22}"/>
                  </a:ext>
                </a:extLst>
              </p:cNvPr>
              <p:cNvSpPr/>
              <p:nvPr/>
            </p:nvSpPr>
            <p:spPr>
              <a:xfrm>
                <a:off x="838199" y="3801849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F8B0800-A2B3-3E43-B142-AA7E7A67A17B}"/>
                  </a:ext>
                </a:extLst>
              </p:cNvPr>
              <p:cNvSpPr/>
              <p:nvPr/>
            </p:nvSpPr>
            <p:spPr>
              <a:xfrm>
                <a:off x="2495842" y="3801848"/>
                <a:ext cx="1440768" cy="516933"/>
              </a:xfrm>
              <a:prstGeom prst="rect">
                <a:avLst/>
              </a:prstGeom>
              <a:solidFill>
                <a:schemeClr val="bg2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Fold2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36382C-6AE9-A042-8DDC-EB857350BCB0}"/>
                  </a:ext>
                </a:extLst>
              </p:cNvPr>
              <p:cNvSpPr/>
              <p:nvPr/>
            </p:nvSpPr>
            <p:spPr>
              <a:xfrm>
                <a:off x="4153485" y="3801848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Fold3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3E471FA-CEFB-B34C-91C4-569B2BD3E983}"/>
                  </a:ext>
                </a:extLst>
              </p:cNvPr>
              <p:cNvSpPr/>
              <p:nvPr/>
            </p:nvSpPr>
            <p:spPr>
              <a:xfrm>
                <a:off x="5811128" y="3801848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Fold4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983B04D-EF24-EA4C-95C5-09B6A7F28FE6}"/>
                </a:ext>
              </a:extLst>
            </p:cNvPr>
            <p:cNvGrpSpPr/>
            <p:nvPr/>
          </p:nvGrpSpPr>
          <p:grpSpPr>
            <a:xfrm>
              <a:off x="852851" y="5288334"/>
              <a:ext cx="6413697" cy="516934"/>
              <a:chOff x="838199" y="3801848"/>
              <a:chExt cx="6413697" cy="51693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562A2FB-8A77-AD45-AF9C-DF5C321CCA5D}"/>
                  </a:ext>
                </a:extLst>
              </p:cNvPr>
              <p:cNvSpPr/>
              <p:nvPr/>
            </p:nvSpPr>
            <p:spPr>
              <a:xfrm>
                <a:off x="838199" y="3801849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10972AE-D95B-6046-859C-232C750381ED}"/>
                  </a:ext>
                </a:extLst>
              </p:cNvPr>
              <p:cNvSpPr/>
              <p:nvPr/>
            </p:nvSpPr>
            <p:spPr>
              <a:xfrm>
                <a:off x="2495842" y="3801848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Fold2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FE65710-2568-FF4F-8939-046B51B81819}"/>
                  </a:ext>
                </a:extLst>
              </p:cNvPr>
              <p:cNvSpPr/>
              <p:nvPr/>
            </p:nvSpPr>
            <p:spPr>
              <a:xfrm>
                <a:off x="4153485" y="3801848"/>
                <a:ext cx="1440768" cy="516933"/>
              </a:xfrm>
              <a:prstGeom prst="rect">
                <a:avLst/>
              </a:prstGeom>
              <a:solidFill>
                <a:schemeClr val="bg2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Fold3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AC07E13-3C8B-5B4F-BD6B-9989E9B0AD06}"/>
                  </a:ext>
                </a:extLst>
              </p:cNvPr>
              <p:cNvSpPr/>
              <p:nvPr/>
            </p:nvSpPr>
            <p:spPr>
              <a:xfrm>
                <a:off x="5811128" y="3801848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Fold4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97D46D0-3929-4D4F-B95F-5CE172527668}"/>
                </a:ext>
              </a:extLst>
            </p:cNvPr>
            <p:cNvGrpSpPr/>
            <p:nvPr/>
          </p:nvGrpSpPr>
          <p:grpSpPr>
            <a:xfrm>
              <a:off x="853200" y="6031577"/>
              <a:ext cx="6413697" cy="516934"/>
              <a:chOff x="838199" y="3801848"/>
              <a:chExt cx="6413697" cy="51693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53C1013-E5FF-4F4A-9E10-38A99DD7DFE6}"/>
                  </a:ext>
                </a:extLst>
              </p:cNvPr>
              <p:cNvSpPr/>
              <p:nvPr/>
            </p:nvSpPr>
            <p:spPr>
              <a:xfrm>
                <a:off x="838199" y="3801849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7752D5F-3E77-474C-B48E-233040297DA2}"/>
                  </a:ext>
                </a:extLst>
              </p:cNvPr>
              <p:cNvSpPr/>
              <p:nvPr/>
            </p:nvSpPr>
            <p:spPr>
              <a:xfrm>
                <a:off x="2495842" y="3801848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3073751-0C64-CE45-9D4F-673059FF59BC}"/>
                  </a:ext>
                </a:extLst>
              </p:cNvPr>
              <p:cNvSpPr/>
              <p:nvPr/>
            </p:nvSpPr>
            <p:spPr>
              <a:xfrm>
                <a:off x="4153485" y="3801848"/>
                <a:ext cx="1440768" cy="516933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Fold3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436662D-0C01-1242-9D95-225FC4FA14F1}"/>
                  </a:ext>
                </a:extLst>
              </p:cNvPr>
              <p:cNvSpPr/>
              <p:nvPr/>
            </p:nvSpPr>
            <p:spPr>
              <a:xfrm>
                <a:off x="5811128" y="3801848"/>
                <a:ext cx="1440768" cy="516933"/>
              </a:xfrm>
              <a:prstGeom prst="rect">
                <a:avLst/>
              </a:prstGeom>
              <a:solidFill>
                <a:schemeClr val="bg2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Fold4</a:t>
                </a:r>
              </a:p>
            </p:txBody>
          </p:sp>
        </p:grpSp>
      </p:grp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013A7A8-2C7E-7D48-98B1-6A3767E8EC8C}"/>
              </a:ext>
            </a:extLst>
          </p:cNvPr>
          <p:cNvSpPr/>
          <p:nvPr/>
        </p:nvSpPr>
        <p:spPr>
          <a:xfrm>
            <a:off x="7483772" y="3817883"/>
            <a:ext cx="498763" cy="36021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6B5907-4A2C-6A4F-9084-214ACE0AC070}"/>
                  </a:ext>
                </a:extLst>
              </p:cNvPr>
              <p:cNvSpPr txBox="1"/>
              <p:nvPr/>
            </p:nvSpPr>
            <p:spPr>
              <a:xfrm>
                <a:off x="7982535" y="3808770"/>
                <a:ext cx="193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6B5907-4A2C-6A4F-9084-214ACE0AC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535" y="3808770"/>
                <a:ext cx="1936219" cy="369332"/>
              </a:xfrm>
              <a:prstGeom prst="rect">
                <a:avLst/>
              </a:prstGeom>
              <a:blipFill>
                <a:blip r:embed="rId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Arrow 27">
            <a:extLst>
              <a:ext uri="{FF2B5EF4-FFF2-40B4-BE49-F238E27FC236}">
                <a16:creationId xmlns:a16="http://schemas.microsoft.com/office/drawing/2014/main" id="{0706D6D9-63D3-6E42-8D24-8BB0675C60C2}"/>
              </a:ext>
            </a:extLst>
          </p:cNvPr>
          <p:cNvSpPr/>
          <p:nvPr/>
        </p:nvSpPr>
        <p:spPr>
          <a:xfrm>
            <a:off x="7483772" y="4453859"/>
            <a:ext cx="498763" cy="36021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D0BD9C-37C5-054F-870A-2F0D9BE66FEE}"/>
                  </a:ext>
                </a:extLst>
              </p:cNvPr>
              <p:cNvSpPr txBox="1"/>
              <p:nvPr/>
            </p:nvSpPr>
            <p:spPr>
              <a:xfrm>
                <a:off x="7982535" y="4444746"/>
                <a:ext cx="193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D0BD9C-37C5-054F-870A-2F0D9BE66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535" y="4444746"/>
                <a:ext cx="1936219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Arrow 29">
            <a:extLst>
              <a:ext uri="{FF2B5EF4-FFF2-40B4-BE49-F238E27FC236}">
                <a16:creationId xmlns:a16="http://schemas.microsoft.com/office/drawing/2014/main" id="{FB601A08-8158-F64C-869A-A1502FB6B999}"/>
              </a:ext>
            </a:extLst>
          </p:cNvPr>
          <p:cNvSpPr/>
          <p:nvPr/>
        </p:nvSpPr>
        <p:spPr>
          <a:xfrm>
            <a:off x="7483772" y="5169393"/>
            <a:ext cx="498763" cy="36021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84F050-2764-A945-95CE-89FDA15FDB78}"/>
                  </a:ext>
                </a:extLst>
              </p:cNvPr>
              <p:cNvSpPr txBox="1"/>
              <p:nvPr/>
            </p:nvSpPr>
            <p:spPr>
              <a:xfrm>
                <a:off x="7982535" y="5160280"/>
                <a:ext cx="193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84F050-2764-A945-95CE-89FDA15FD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535" y="5160280"/>
                <a:ext cx="193621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>
            <a:extLst>
              <a:ext uri="{FF2B5EF4-FFF2-40B4-BE49-F238E27FC236}">
                <a16:creationId xmlns:a16="http://schemas.microsoft.com/office/drawing/2014/main" id="{DEA3FF32-6469-2741-9349-D579C0901319}"/>
              </a:ext>
            </a:extLst>
          </p:cNvPr>
          <p:cNvSpPr/>
          <p:nvPr/>
        </p:nvSpPr>
        <p:spPr>
          <a:xfrm>
            <a:off x="7483772" y="5935965"/>
            <a:ext cx="498763" cy="36021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AAA936-09F4-804B-8638-81392DF49FEF}"/>
                  </a:ext>
                </a:extLst>
              </p:cNvPr>
              <p:cNvSpPr txBox="1"/>
              <p:nvPr/>
            </p:nvSpPr>
            <p:spPr>
              <a:xfrm>
                <a:off x="7982535" y="5926852"/>
                <a:ext cx="193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AAA936-09F4-804B-8638-81392DF49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535" y="5926852"/>
                <a:ext cx="1936219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B1469A6-53D1-F346-A70D-6BFB95E9A81C}"/>
              </a:ext>
            </a:extLst>
          </p:cNvPr>
          <p:cNvSpPr txBox="1"/>
          <p:nvPr/>
        </p:nvSpPr>
        <p:spPr>
          <a:xfrm>
            <a:off x="906188" y="2098100"/>
            <a:ext cx="509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 = 4 </a:t>
            </a:r>
            <a:r>
              <a:rPr lang="ko-KR" altLang="en-US" dirty="0"/>
              <a:t>인 경우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6B4AB-843F-EE4D-8A3F-8816DFFA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68426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F-1EB8-354A-AE8D-2617DFB6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Cross-Validation</a:t>
            </a:r>
            <a:endParaRPr lang="en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26AC0B-9FC9-0F41-A142-D399A1EFFCB1}"/>
              </a:ext>
            </a:extLst>
          </p:cNvPr>
          <p:cNvSpPr txBox="1"/>
          <p:nvPr/>
        </p:nvSpPr>
        <p:spPr>
          <a:xfrm>
            <a:off x="838200" y="1690688"/>
            <a:ext cx="509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Stratified k-fold cross-validation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81ACD-6FC6-8649-9606-58D382EA0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74" y="2343099"/>
            <a:ext cx="7060526" cy="3152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40886-DD31-CF43-BAFC-E7A8827B89AA}"/>
              </a:ext>
            </a:extLst>
          </p:cNvPr>
          <p:cNvSpPr txBox="1"/>
          <p:nvPr/>
        </p:nvSpPr>
        <p:spPr>
          <a:xfrm>
            <a:off x="1866423" y="2716957"/>
            <a:ext cx="169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Initial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B0665E-257D-1E47-BAB1-94E25346B071}"/>
              </a:ext>
            </a:extLst>
          </p:cNvPr>
          <p:cNvSpPr/>
          <p:nvPr/>
        </p:nvSpPr>
        <p:spPr>
          <a:xfrm>
            <a:off x="364332" y="3189864"/>
            <a:ext cx="4329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KR" b="0" i="0" dirty="0">
                <a:solidFill>
                  <a:srgbClr val="000000"/>
                </a:solidFill>
                <a:effectLst/>
                <a:latin typeface="-apple-system"/>
              </a:rPr>
              <a:t>[0, 0, 0, 0, 0, 0, 1, 1, 1, 1, 1, 1, 2 ,2 ,2 ,2 ,2 ,2]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A1DFFD-ABD5-8445-A0DA-5E1D70D25302}"/>
              </a:ext>
            </a:extLst>
          </p:cNvPr>
          <p:cNvGrpSpPr/>
          <p:nvPr/>
        </p:nvGrpSpPr>
        <p:grpSpPr>
          <a:xfrm>
            <a:off x="424617" y="4653656"/>
            <a:ext cx="4031733" cy="404716"/>
            <a:chOff x="472272" y="3189864"/>
            <a:chExt cx="4031733" cy="4047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957BE2-1D12-B24D-97E7-10F3C854E95E}"/>
                </a:ext>
              </a:extLst>
            </p:cNvPr>
            <p:cNvSpPr txBox="1"/>
            <p:nvPr/>
          </p:nvSpPr>
          <p:spPr>
            <a:xfrm>
              <a:off x="472272" y="3189864"/>
              <a:ext cx="1343911" cy="40011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6EEEED-1829-0944-9ECD-02CA5BF8ED98}"/>
                </a:ext>
              </a:extLst>
            </p:cNvPr>
            <p:cNvSpPr txBox="1"/>
            <p:nvPr/>
          </p:nvSpPr>
          <p:spPr>
            <a:xfrm>
              <a:off x="1816183" y="3189864"/>
              <a:ext cx="1343911" cy="40011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774F67E-766F-AA49-B538-1149237F7D5D}"/>
                </a:ext>
              </a:extLst>
            </p:cNvPr>
            <p:cNvSpPr txBox="1"/>
            <p:nvPr/>
          </p:nvSpPr>
          <p:spPr>
            <a:xfrm>
              <a:off x="3160094" y="3194470"/>
              <a:ext cx="1343911" cy="40011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7763F45-9197-834D-A9E3-148CFE2A73EC}"/>
              </a:ext>
            </a:extLst>
          </p:cNvPr>
          <p:cNvSpPr/>
          <p:nvPr/>
        </p:nvSpPr>
        <p:spPr>
          <a:xfrm>
            <a:off x="275927" y="4658262"/>
            <a:ext cx="4329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KR" b="0" i="0" dirty="0">
                <a:solidFill>
                  <a:srgbClr val="000000"/>
                </a:solidFill>
                <a:effectLst/>
                <a:latin typeface="-apple-system"/>
              </a:rPr>
              <a:t>[0, 0, 0, 0, 0, 0, 1, 1, 1, 1, 1, 1, 2 ,2 ,2 ,2 ,2 ,2]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27B561-3C8D-3D49-8ADD-AD348504CDE5}"/>
              </a:ext>
            </a:extLst>
          </p:cNvPr>
          <p:cNvGrpSpPr/>
          <p:nvPr/>
        </p:nvGrpSpPr>
        <p:grpSpPr>
          <a:xfrm>
            <a:off x="1392351" y="3868220"/>
            <a:ext cx="1219403" cy="471807"/>
            <a:chOff x="1392351" y="3868220"/>
            <a:chExt cx="1219403" cy="471807"/>
          </a:xfrm>
        </p:grpSpPr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9B6245D5-3CF3-7445-B350-FDA7198721C1}"/>
                </a:ext>
              </a:extLst>
            </p:cNvPr>
            <p:cNvSpPr/>
            <p:nvPr/>
          </p:nvSpPr>
          <p:spPr>
            <a:xfrm>
              <a:off x="2303553" y="3868220"/>
              <a:ext cx="308201" cy="471807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D1715B-9F48-3F41-B17E-46C8702867EB}"/>
                </a:ext>
              </a:extLst>
            </p:cNvPr>
            <p:cNvSpPr txBox="1"/>
            <p:nvPr/>
          </p:nvSpPr>
          <p:spPr>
            <a:xfrm>
              <a:off x="1392351" y="3919457"/>
              <a:ext cx="752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K</a:t>
              </a:r>
              <a:r>
                <a:rPr lang="en-KR" b="1" dirty="0"/>
                <a:t>=3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4A775-F30F-E145-B34D-14CFEA7C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3714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F-1EB8-354A-AE8D-2617DFB6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Cross-Validation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26565-7B4D-BF41-BE9F-40F8A4E556D7}"/>
              </a:ext>
            </a:extLst>
          </p:cNvPr>
          <p:cNvSpPr txBox="1"/>
          <p:nvPr/>
        </p:nvSpPr>
        <p:spPr>
          <a:xfrm>
            <a:off x="838200" y="1693343"/>
            <a:ext cx="509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Leave-one-out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B3D3B-F6BD-2145-8AFD-525CA9A0197F}"/>
              </a:ext>
            </a:extLst>
          </p:cNvPr>
          <p:cNvSpPr txBox="1"/>
          <p:nvPr/>
        </p:nvSpPr>
        <p:spPr>
          <a:xfrm>
            <a:off x="969817" y="2372593"/>
            <a:ext cx="652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KR" dirty="0"/>
              <a:t> = sample의 개수 인 경우의 </a:t>
            </a:r>
            <a:r>
              <a:rPr lang="en-US" altLang="ko-KR" dirty="0"/>
              <a:t>k-fold cross validation</a:t>
            </a:r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99FD1-9D4A-F441-98AE-59C810A7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3472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F-1EB8-354A-AE8D-2617DFB6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Bootstrap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9E7EF-205B-8D43-A803-3B3D876F7C3C}"/>
              </a:ext>
            </a:extLst>
          </p:cNvPr>
          <p:cNvSpPr txBox="1"/>
          <p:nvPr/>
        </p:nvSpPr>
        <p:spPr>
          <a:xfrm>
            <a:off x="838200" y="1690688"/>
            <a:ext cx="929854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KR" dirty="0"/>
              <a:t>amples the given training tuples uniformly with replacement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/>
              <a:t>The data tuples that did not make it into the training set end up forming the test set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EE1DDDF2-2D1A-6949-A448-D88448F50113}"/>
              </a:ext>
            </a:extLst>
          </p:cNvPr>
          <p:cNvSpPr/>
          <p:nvPr/>
        </p:nvSpPr>
        <p:spPr>
          <a:xfrm>
            <a:off x="3838977" y="3703436"/>
            <a:ext cx="4237149" cy="1648496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KR" sz="2000" b="1" dirty="0">
                <a:solidFill>
                  <a:sysClr val="windowText" lastClr="000000"/>
                </a:solidFill>
              </a:rPr>
              <a:t>데이터 양을 늘리고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sz="2000" b="1" dirty="0" err="1">
                <a:solidFill>
                  <a:sysClr val="windowText" lastClr="000000"/>
                </a:solidFill>
              </a:rPr>
              <a:t>분포를</a:t>
            </a:r>
            <a:r>
              <a:rPr lang="en-US" sz="2000" b="1" dirty="0">
                <a:solidFill>
                  <a:sysClr val="windowText" lastClr="000000"/>
                </a:solidFill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</a:rPr>
              <a:t>균등하게</a:t>
            </a:r>
            <a:r>
              <a:rPr lang="en-US" sz="2000" b="1" dirty="0">
                <a:solidFill>
                  <a:sysClr val="windowText" lastClr="000000"/>
                </a:solidFill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</a:rPr>
              <a:t>만들</a:t>
            </a:r>
            <a:r>
              <a:rPr lang="en-US" sz="2000" b="1" dirty="0">
                <a:solidFill>
                  <a:sysClr val="windowText" lastClr="000000"/>
                </a:solidFill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</a:rPr>
              <a:t>수</a:t>
            </a:r>
            <a:r>
              <a:rPr lang="en-US" sz="2000" b="1" dirty="0">
                <a:solidFill>
                  <a:sysClr val="windowText" lastClr="000000"/>
                </a:solidFill>
              </a:rPr>
              <a:t> </a:t>
            </a:r>
            <a:r>
              <a:rPr lang="en-US" sz="2000" b="1" dirty="0" err="1">
                <a:solidFill>
                  <a:sysClr val="windowText" lastClr="000000"/>
                </a:solidFill>
              </a:rPr>
              <a:t>있다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.</a:t>
            </a:r>
            <a:endParaRPr lang="en-K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D7B82A-2210-2145-9137-446E6849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7800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30F3E19-0EA1-C947-B1EE-26DDC2476E6C}"/>
              </a:ext>
            </a:extLst>
          </p:cNvPr>
          <p:cNvGrpSpPr/>
          <p:nvPr/>
        </p:nvGrpSpPr>
        <p:grpSpPr>
          <a:xfrm>
            <a:off x="749815" y="581311"/>
            <a:ext cx="6309575" cy="1016550"/>
            <a:chOff x="1046029" y="1636498"/>
            <a:chExt cx="6309575" cy="101655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D4E2107-0045-9A45-B1AD-2A2C54BC3C2E}"/>
                </a:ext>
              </a:extLst>
            </p:cNvPr>
            <p:cNvGrpSpPr/>
            <p:nvPr/>
          </p:nvGrpSpPr>
          <p:grpSpPr>
            <a:xfrm>
              <a:off x="1046029" y="2147056"/>
              <a:ext cx="6309575" cy="505992"/>
              <a:chOff x="1046816" y="1985237"/>
              <a:chExt cx="8370327" cy="61706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C7AAF8C-DC63-3B43-8994-C5A14B10F0E5}"/>
                  </a:ext>
                </a:extLst>
              </p:cNvPr>
              <p:cNvGrpSpPr/>
              <p:nvPr/>
            </p:nvGrpSpPr>
            <p:grpSpPr>
              <a:xfrm>
                <a:off x="1046816" y="1985238"/>
                <a:ext cx="6696532" cy="617063"/>
                <a:chOff x="1046816" y="1985238"/>
                <a:chExt cx="6696532" cy="617063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3B81C1C5-F72F-284E-A042-17115593DDCF}"/>
                    </a:ext>
                  </a:extLst>
                </p:cNvPr>
                <p:cNvGrpSpPr/>
                <p:nvPr/>
              </p:nvGrpSpPr>
              <p:grpSpPr>
                <a:xfrm>
                  <a:off x="1046816" y="1985239"/>
                  <a:ext cx="3348266" cy="617062"/>
                  <a:chOff x="1046816" y="1985239"/>
                  <a:chExt cx="3348266" cy="617062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F4681551-4856-E64B-BF46-6E91C17AECA1}"/>
                      </a:ext>
                    </a:extLst>
                  </p:cNvPr>
                  <p:cNvGrpSpPr/>
                  <p:nvPr/>
                </p:nvGrpSpPr>
                <p:grpSpPr>
                  <a:xfrm>
                    <a:off x="1046816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2DB61EF0-F859-EB44-8B49-A43A665DC3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tuple1</a:t>
                      </a:r>
                    </a:p>
                  </p:txBody>
                </p:sp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2AD78C9C-E306-1743-9460-EE4A3B93D2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tuple2</a:t>
                      </a:r>
                    </a:p>
                  </p:txBody>
                </p:sp>
              </p:grp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A77890BB-77DA-2E4C-A9BA-AE280D4F4227}"/>
                      </a:ext>
                    </a:extLst>
                  </p:cNvPr>
                  <p:cNvGrpSpPr/>
                  <p:nvPr/>
                </p:nvGrpSpPr>
                <p:grpSpPr>
                  <a:xfrm>
                    <a:off x="2720949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39DD9E78-9E72-0543-B301-8C618A839A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tuple3</a:t>
                      </a: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F7C68A5E-1C0F-754E-A617-5545CB6BF7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tuple4</a:t>
                      </a:r>
                    </a:p>
                  </p:txBody>
                </p:sp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BA59D660-AEB0-554E-963A-2D61FE157B7A}"/>
                    </a:ext>
                  </a:extLst>
                </p:cNvPr>
                <p:cNvGrpSpPr/>
                <p:nvPr/>
              </p:nvGrpSpPr>
              <p:grpSpPr>
                <a:xfrm>
                  <a:off x="4395082" y="1985238"/>
                  <a:ext cx="3348266" cy="617062"/>
                  <a:chOff x="1046816" y="1985239"/>
                  <a:chExt cx="3348266" cy="617062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511969A0-CE18-B641-A6C6-8764A048CEB9}"/>
                      </a:ext>
                    </a:extLst>
                  </p:cNvPr>
                  <p:cNvGrpSpPr/>
                  <p:nvPr/>
                </p:nvGrpSpPr>
                <p:grpSpPr>
                  <a:xfrm>
                    <a:off x="1046816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28864852-273B-1145-8699-E65D1BC61B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tuple5</a:t>
                      </a: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86B8CD86-7A34-8543-8863-039FD7910A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tuple6</a:t>
                      </a:r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A1A5A29D-8C38-BA4F-9E1B-86C79C6A6167}"/>
                      </a:ext>
                    </a:extLst>
                  </p:cNvPr>
                  <p:cNvGrpSpPr/>
                  <p:nvPr/>
                </p:nvGrpSpPr>
                <p:grpSpPr>
                  <a:xfrm>
                    <a:off x="2720949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87BBC7FF-E1E7-3249-B29B-722B466AA1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tuple7</a:t>
                      </a: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9A923855-BD73-8A4C-9A71-CCC2B42F3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tuple8</a:t>
                      </a:r>
                    </a:p>
                  </p:txBody>
                </p:sp>
              </p:grp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B865146-AB7A-3C43-9617-9CCC297F5063}"/>
                  </a:ext>
                </a:extLst>
              </p:cNvPr>
              <p:cNvGrpSpPr/>
              <p:nvPr/>
            </p:nvGrpSpPr>
            <p:grpSpPr>
              <a:xfrm>
                <a:off x="7743010" y="1985237"/>
                <a:ext cx="1674133" cy="617062"/>
                <a:chOff x="1046816" y="1985239"/>
                <a:chExt cx="1674133" cy="617062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9DF781-1636-4F4A-AE0A-D9BAD1E5F5B3}"/>
                    </a:ext>
                  </a:extLst>
                </p:cNvPr>
                <p:cNvSpPr/>
                <p:nvPr/>
              </p:nvSpPr>
              <p:spPr>
                <a:xfrm>
                  <a:off x="1046816" y="1985240"/>
                  <a:ext cx="837404" cy="617061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1600" dirty="0"/>
                    <a:t>tuple9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4D85B3E-C4E2-6747-83FF-CFBC403B945F}"/>
                    </a:ext>
                  </a:extLst>
                </p:cNvPr>
                <p:cNvSpPr/>
                <p:nvPr/>
              </p:nvSpPr>
              <p:spPr>
                <a:xfrm>
                  <a:off x="1883545" y="1985239"/>
                  <a:ext cx="837404" cy="617061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1600" dirty="0"/>
                    <a:t>tuple10</a:t>
                  </a:r>
                </a:p>
              </p:txBody>
            </p:sp>
          </p:grp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B8284F-3F93-484B-A11E-7F691711E388}"/>
                </a:ext>
              </a:extLst>
            </p:cNvPr>
            <p:cNvSpPr txBox="1"/>
            <p:nvPr/>
          </p:nvSpPr>
          <p:spPr>
            <a:xfrm>
              <a:off x="3717904" y="1636498"/>
              <a:ext cx="222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b="1" dirty="0"/>
                <a:t>Initial Data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F81CAFD-4DDD-414A-95D2-5FE700CD7918}"/>
              </a:ext>
            </a:extLst>
          </p:cNvPr>
          <p:cNvGrpSpPr/>
          <p:nvPr/>
        </p:nvGrpSpPr>
        <p:grpSpPr>
          <a:xfrm>
            <a:off x="749815" y="2141991"/>
            <a:ext cx="6309575" cy="1016550"/>
            <a:chOff x="1046029" y="1636498"/>
            <a:chExt cx="6309575" cy="101655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22A186A-BE41-CE48-A977-5CC9F7F88F06}"/>
                </a:ext>
              </a:extLst>
            </p:cNvPr>
            <p:cNvGrpSpPr/>
            <p:nvPr/>
          </p:nvGrpSpPr>
          <p:grpSpPr>
            <a:xfrm>
              <a:off x="1046029" y="2147056"/>
              <a:ext cx="6309575" cy="505992"/>
              <a:chOff x="1046816" y="1985237"/>
              <a:chExt cx="8370327" cy="617064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4CD9E90-38A0-DA40-9281-4950F5FAD737}"/>
                  </a:ext>
                </a:extLst>
              </p:cNvPr>
              <p:cNvGrpSpPr/>
              <p:nvPr/>
            </p:nvGrpSpPr>
            <p:grpSpPr>
              <a:xfrm>
                <a:off x="1046816" y="1985238"/>
                <a:ext cx="6696532" cy="617063"/>
                <a:chOff x="1046816" y="1985238"/>
                <a:chExt cx="6696532" cy="617063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5CFD8D6E-E4E8-7349-80C8-8DA67558B085}"/>
                    </a:ext>
                  </a:extLst>
                </p:cNvPr>
                <p:cNvGrpSpPr/>
                <p:nvPr/>
              </p:nvGrpSpPr>
              <p:grpSpPr>
                <a:xfrm>
                  <a:off x="1046816" y="1985239"/>
                  <a:ext cx="3348266" cy="617062"/>
                  <a:chOff x="1046816" y="1985239"/>
                  <a:chExt cx="3348266" cy="617062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B9F3FEB6-13FB-0B4B-858D-BEDFCB69FB8A}"/>
                      </a:ext>
                    </a:extLst>
                  </p:cNvPr>
                  <p:cNvGrpSpPr/>
                  <p:nvPr/>
                </p:nvGrpSpPr>
                <p:grpSpPr>
                  <a:xfrm>
                    <a:off x="1046816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A05C3E4F-C5FE-D842-AACA-91BAC568A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8</a:t>
                      </a:r>
                      <a:endParaRPr lang="en-KR" sz="1600" dirty="0"/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5F4A7612-3852-3E46-884C-238EB3E93A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6</a:t>
                      </a:r>
                      <a:endParaRPr lang="en-KR" sz="1600" dirty="0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16138313-6729-714A-B5AA-F49420AD58B5}"/>
                      </a:ext>
                    </a:extLst>
                  </p:cNvPr>
                  <p:cNvGrpSpPr/>
                  <p:nvPr/>
                </p:nvGrpSpPr>
                <p:grpSpPr>
                  <a:xfrm>
                    <a:off x="2720949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8467C1BA-2E48-DC4F-AA19-0E1450D3ED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2</a:t>
                      </a:r>
                      <a:endParaRPr lang="en-KR" sz="1600" dirty="0"/>
                    </a:p>
                  </p:txBody>
                </p:sp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EAF0214F-64E9-9642-BA16-E818B635F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9</a:t>
                      </a:r>
                      <a:endParaRPr lang="en-KR" sz="1600" dirty="0"/>
                    </a:p>
                  </p:txBody>
                </p:sp>
              </p:grp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E8E4F09-ADB6-C044-8C81-7CCAC1FF589A}"/>
                    </a:ext>
                  </a:extLst>
                </p:cNvPr>
                <p:cNvGrpSpPr/>
                <p:nvPr/>
              </p:nvGrpSpPr>
              <p:grpSpPr>
                <a:xfrm>
                  <a:off x="4395082" y="1985238"/>
                  <a:ext cx="3348266" cy="617062"/>
                  <a:chOff x="1046816" y="1985239"/>
                  <a:chExt cx="3348266" cy="617062"/>
                </a:xfrm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F688E46D-ABFD-4940-BD05-8165CC4DEF00}"/>
                      </a:ext>
                    </a:extLst>
                  </p:cNvPr>
                  <p:cNvGrpSpPr/>
                  <p:nvPr/>
                </p:nvGrpSpPr>
                <p:grpSpPr>
                  <a:xfrm>
                    <a:off x="1046816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B94ADB3E-1826-8C4D-94FD-A19BC7497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tuple5</a:t>
                      </a:r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42CD770C-B9AF-9E43-B027-54A90C38E8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8</a:t>
                      </a:r>
                      <a:endParaRPr lang="en-KR" sz="1600" dirty="0"/>
                    </a:p>
                  </p:txBody>
                </p:sp>
              </p:grp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B9AEC735-818C-2E4B-BEBC-0CAFF45EEC11}"/>
                      </a:ext>
                    </a:extLst>
                  </p:cNvPr>
                  <p:cNvGrpSpPr/>
                  <p:nvPr/>
                </p:nvGrpSpPr>
                <p:grpSpPr>
                  <a:xfrm>
                    <a:off x="2720949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7F6D57F8-3595-C243-81B6-5A831C3368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1</a:t>
                      </a:r>
                      <a:endParaRPr lang="en-KR" sz="1600" dirty="0"/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F061AAAD-6EAB-5D4E-9FC3-3EB34A35C0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4</a:t>
                      </a:r>
                      <a:endParaRPr lang="en-KR" sz="1600" dirty="0"/>
                    </a:p>
                  </p:txBody>
                </p:sp>
              </p:grp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53B5450-5318-464B-8B56-5544682146E9}"/>
                  </a:ext>
                </a:extLst>
              </p:cNvPr>
              <p:cNvGrpSpPr/>
              <p:nvPr/>
            </p:nvGrpSpPr>
            <p:grpSpPr>
              <a:xfrm>
                <a:off x="7743010" y="1985237"/>
                <a:ext cx="1674133" cy="617062"/>
                <a:chOff x="1046816" y="1985239"/>
                <a:chExt cx="1674133" cy="617062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25112E9A-B877-FF4A-8C1D-4CEAFDCA60A0}"/>
                    </a:ext>
                  </a:extLst>
                </p:cNvPr>
                <p:cNvSpPr/>
                <p:nvPr/>
              </p:nvSpPr>
              <p:spPr>
                <a:xfrm>
                  <a:off x="1046816" y="1985240"/>
                  <a:ext cx="837404" cy="6170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1600" dirty="0"/>
                    <a:t>tuple</a:t>
                  </a:r>
                  <a:r>
                    <a:rPr lang="en-US" altLang="ko-KR" sz="1600" dirty="0"/>
                    <a:t>8</a:t>
                  </a:r>
                  <a:endParaRPr lang="en-KR" sz="1600" dirty="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D6B8562-AA46-864A-A303-2096A72A2958}"/>
                    </a:ext>
                  </a:extLst>
                </p:cNvPr>
                <p:cNvSpPr/>
                <p:nvPr/>
              </p:nvSpPr>
              <p:spPr>
                <a:xfrm>
                  <a:off x="1883545" y="1985239"/>
                  <a:ext cx="837404" cy="6170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1600" dirty="0"/>
                    <a:t>tuple</a:t>
                  </a:r>
                  <a:r>
                    <a:rPr lang="en-US" altLang="ko-KR" sz="1600" dirty="0"/>
                    <a:t>2</a:t>
                  </a:r>
                  <a:endParaRPr lang="en-KR" sz="1600" dirty="0"/>
                </a:p>
              </p:txBody>
            </p:sp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693A5A1-5D5C-3D42-B2F1-020AD1D7A20C}"/>
                </a:ext>
              </a:extLst>
            </p:cNvPr>
            <p:cNvSpPr txBox="1"/>
            <p:nvPr/>
          </p:nvSpPr>
          <p:spPr>
            <a:xfrm>
              <a:off x="3717904" y="1636498"/>
              <a:ext cx="222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b="1" dirty="0"/>
                <a:t>Bootstrap1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2EFE06C-374F-3C49-A24D-5232FEACFBE5}"/>
              </a:ext>
            </a:extLst>
          </p:cNvPr>
          <p:cNvGrpSpPr/>
          <p:nvPr/>
        </p:nvGrpSpPr>
        <p:grpSpPr>
          <a:xfrm>
            <a:off x="749688" y="3299765"/>
            <a:ext cx="6309575" cy="1016550"/>
            <a:chOff x="1046029" y="1636498"/>
            <a:chExt cx="6309575" cy="101655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8E05483-1477-304E-B57A-A20594B6025D}"/>
                </a:ext>
              </a:extLst>
            </p:cNvPr>
            <p:cNvGrpSpPr/>
            <p:nvPr/>
          </p:nvGrpSpPr>
          <p:grpSpPr>
            <a:xfrm>
              <a:off x="1046029" y="2147056"/>
              <a:ext cx="6309575" cy="505992"/>
              <a:chOff x="1046816" y="1985237"/>
              <a:chExt cx="8370327" cy="617064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0F8D5B80-2061-714A-A9C7-7124018F0F32}"/>
                  </a:ext>
                </a:extLst>
              </p:cNvPr>
              <p:cNvGrpSpPr/>
              <p:nvPr/>
            </p:nvGrpSpPr>
            <p:grpSpPr>
              <a:xfrm>
                <a:off x="1046816" y="1985238"/>
                <a:ext cx="6696532" cy="617063"/>
                <a:chOff x="1046816" y="1985238"/>
                <a:chExt cx="6696532" cy="617063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8832DC57-4DC7-024B-AC64-40017CE67813}"/>
                    </a:ext>
                  </a:extLst>
                </p:cNvPr>
                <p:cNvGrpSpPr/>
                <p:nvPr/>
              </p:nvGrpSpPr>
              <p:grpSpPr>
                <a:xfrm>
                  <a:off x="1046816" y="1985239"/>
                  <a:ext cx="3348266" cy="617062"/>
                  <a:chOff x="1046816" y="1985239"/>
                  <a:chExt cx="3348266" cy="617062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CF4B0EEC-B072-B149-BFBF-8EB5A99C5C80}"/>
                      </a:ext>
                    </a:extLst>
                  </p:cNvPr>
                  <p:cNvGrpSpPr/>
                  <p:nvPr/>
                </p:nvGrpSpPr>
                <p:grpSpPr>
                  <a:xfrm>
                    <a:off x="1046816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075073E6-D6E7-2A4C-9114-DC3909027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tuple1</a:t>
                      </a:r>
                      <a:r>
                        <a:rPr lang="en-US" altLang="ko-KR" sz="1600" dirty="0"/>
                        <a:t>0</a:t>
                      </a:r>
                      <a:endParaRPr lang="en-KR" sz="1600" dirty="0"/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E25AFF34-BBD5-0149-9EB3-3B45A967F4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1</a:t>
                      </a:r>
                      <a:endParaRPr lang="en-KR" sz="1600" dirty="0"/>
                    </a:p>
                  </p:txBody>
                </p:sp>
              </p:grp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4706C1CA-198B-2140-A427-2C667CD7826B}"/>
                      </a:ext>
                    </a:extLst>
                  </p:cNvPr>
                  <p:cNvGrpSpPr/>
                  <p:nvPr/>
                </p:nvGrpSpPr>
                <p:grpSpPr>
                  <a:xfrm>
                    <a:off x="2720949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662B0BCB-C8B1-7049-91F1-A67BFEE4D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tuple3</a:t>
                      </a:r>
                    </a:p>
                  </p:txBody>
                </p:sp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F5DE5971-2A7A-744C-9BF1-34FB81186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5</a:t>
                      </a:r>
                      <a:endParaRPr lang="en-KR" sz="1600" dirty="0"/>
                    </a:p>
                  </p:txBody>
                </p:sp>
              </p:grp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4A0CB751-D961-E64F-8927-44A88F7B1D77}"/>
                    </a:ext>
                  </a:extLst>
                </p:cNvPr>
                <p:cNvGrpSpPr/>
                <p:nvPr/>
              </p:nvGrpSpPr>
              <p:grpSpPr>
                <a:xfrm>
                  <a:off x="4395082" y="1985238"/>
                  <a:ext cx="3348266" cy="617062"/>
                  <a:chOff x="1046816" y="1985239"/>
                  <a:chExt cx="3348266" cy="617062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FA4C85A1-65F5-7841-A3DC-882995671EF7}"/>
                      </a:ext>
                    </a:extLst>
                  </p:cNvPr>
                  <p:cNvGrpSpPr/>
                  <p:nvPr/>
                </p:nvGrpSpPr>
                <p:grpSpPr>
                  <a:xfrm>
                    <a:off x="1046816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445B277A-D3A2-3C49-8EDD-A3BBAC66D6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1</a:t>
                      </a:r>
                      <a:endParaRPr lang="en-KR" sz="1600" dirty="0"/>
                    </a:p>
                  </p:txBody>
                </p:sp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BEA52880-8EB9-1246-A0A9-E43F9DA2B5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7</a:t>
                      </a:r>
                      <a:endParaRPr lang="en-KR" sz="1600" dirty="0"/>
                    </a:p>
                  </p:txBody>
                </p:sp>
              </p:grp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269680A8-92A9-7445-BE2A-C2D5134EC7D1}"/>
                      </a:ext>
                    </a:extLst>
                  </p:cNvPr>
                  <p:cNvGrpSpPr/>
                  <p:nvPr/>
                </p:nvGrpSpPr>
                <p:grpSpPr>
                  <a:xfrm>
                    <a:off x="2720949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4DC89D6E-85D0-0A41-8CEE-7177B11D4E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4</a:t>
                      </a:r>
                      <a:endParaRPr lang="en-KR" sz="1600" dirty="0"/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66589822-F198-C14F-9407-0F3E930DE9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2</a:t>
                      </a:r>
                      <a:endParaRPr lang="en-KR" sz="1600" dirty="0"/>
                    </a:p>
                  </p:txBody>
                </p:sp>
              </p:grpSp>
            </p:grp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D9AC777-C6DC-074B-B4C0-CD3AC09D26E4}"/>
                  </a:ext>
                </a:extLst>
              </p:cNvPr>
              <p:cNvGrpSpPr/>
              <p:nvPr/>
            </p:nvGrpSpPr>
            <p:grpSpPr>
              <a:xfrm>
                <a:off x="7743010" y="1985237"/>
                <a:ext cx="1674133" cy="617062"/>
                <a:chOff x="1046816" y="1985239"/>
                <a:chExt cx="1674133" cy="617062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E380531-4919-F24E-8E2F-034D244D560B}"/>
                    </a:ext>
                  </a:extLst>
                </p:cNvPr>
                <p:cNvSpPr/>
                <p:nvPr/>
              </p:nvSpPr>
              <p:spPr>
                <a:xfrm>
                  <a:off x="1046816" y="1985240"/>
                  <a:ext cx="837404" cy="6170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1600" dirty="0"/>
                    <a:t>tuple</a:t>
                  </a:r>
                  <a:r>
                    <a:rPr lang="en-US" altLang="ko-KR" sz="1600" dirty="0"/>
                    <a:t>1</a:t>
                  </a:r>
                  <a:endParaRPr lang="en-KR" sz="1600" dirty="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6458E8D-A3F2-B841-951E-F5284515C167}"/>
                    </a:ext>
                  </a:extLst>
                </p:cNvPr>
                <p:cNvSpPr/>
                <p:nvPr/>
              </p:nvSpPr>
              <p:spPr>
                <a:xfrm>
                  <a:off x="1883545" y="1985239"/>
                  <a:ext cx="837404" cy="6170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1600" dirty="0"/>
                    <a:t>tuple</a:t>
                  </a:r>
                  <a:r>
                    <a:rPr lang="en-US" altLang="ko-KR" sz="1600" dirty="0"/>
                    <a:t>8</a:t>
                  </a:r>
                  <a:endParaRPr lang="en-KR" sz="1600" dirty="0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411747C-84AB-994B-B94C-BB6A5ED073C2}"/>
                </a:ext>
              </a:extLst>
            </p:cNvPr>
            <p:cNvSpPr txBox="1"/>
            <p:nvPr/>
          </p:nvSpPr>
          <p:spPr>
            <a:xfrm>
              <a:off x="3717904" y="1636498"/>
              <a:ext cx="222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b="1" dirty="0"/>
                <a:t>Bootstrap</a:t>
              </a:r>
              <a:r>
                <a:rPr lang="en-US" altLang="ko-KR" b="1" dirty="0"/>
                <a:t>2</a:t>
              </a:r>
              <a:endParaRPr lang="en-KR" b="1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2DAAAEF-AF6D-F54F-9EA7-3C7BFA556ACB}"/>
              </a:ext>
            </a:extLst>
          </p:cNvPr>
          <p:cNvGrpSpPr/>
          <p:nvPr/>
        </p:nvGrpSpPr>
        <p:grpSpPr>
          <a:xfrm>
            <a:off x="749688" y="4459821"/>
            <a:ext cx="6309575" cy="1016550"/>
            <a:chOff x="1046029" y="1636498"/>
            <a:chExt cx="6309575" cy="1016550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ECF7897-7329-8541-A5B7-1CDDD2E209AE}"/>
                </a:ext>
              </a:extLst>
            </p:cNvPr>
            <p:cNvGrpSpPr/>
            <p:nvPr/>
          </p:nvGrpSpPr>
          <p:grpSpPr>
            <a:xfrm>
              <a:off x="1046029" y="2147056"/>
              <a:ext cx="6309575" cy="505992"/>
              <a:chOff x="1046816" y="1985237"/>
              <a:chExt cx="8370327" cy="617064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36279B50-C12F-BC41-9ED2-7D5465D3C775}"/>
                  </a:ext>
                </a:extLst>
              </p:cNvPr>
              <p:cNvGrpSpPr/>
              <p:nvPr/>
            </p:nvGrpSpPr>
            <p:grpSpPr>
              <a:xfrm>
                <a:off x="1046816" y="1985238"/>
                <a:ext cx="6696532" cy="617063"/>
                <a:chOff x="1046816" y="1985238"/>
                <a:chExt cx="6696532" cy="617063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A494154-F1E2-8748-9196-C92101AEAB01}"/>
                    </a:ext>
                  </a:extLst>
                </p:cNvPr>
                <p:cNvGrpSpPr/>
                <p:nvPr/>
              </p:nvGrpSpPr>
              <p:grpSpPr>
                <a:xfrm>
                  <a:off x="1046816" y="1985239"/>
                  <a:ext cx="3348266" cy="617062"/>
                  <a:chOff x="1046816" y="1985239"/>
                  <a:chExt cx="3348266" cy="617062"/>
                </a:xfrm>
              </p:grpSpPr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E0C3277F-E15B-DA43-A67A-9F87629D0976}"/>
                      </a:ext>
                    </a:extLst>
                  </p:cNvPr>
                  <p:cNvGrpSpPr/>
                  <p:nvPr/>
                </p:nvGrpSpPr>
                <p:grpSpPr>
                  <a:xfrm>
                    <a:off x="1046816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71F372E4-3313-6443-A455-9B5427AE9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6</a:t>
                      </a:r>
                      <a:endParaRPr lang="en-KR" sz="1600" dirty="0"/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5BCAE08F-2BC3-A24B-ABE0-0BCE82E0F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5</a:t>
                      </a:r>
                      <a:endParaRPr lang="en-KR" sz="1600" dirty="0"/>
                    </a:p>
                  </p:txBody>
                </p:sp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FD81B59D-96A3-5647-91AB-D1EE9400A53B}"/>
                      </a:ext>
                    </a:extLst>
                  </p:cNvPr>
                  <p:cNvGrpSpPr/>
                  <p:nvPr/>
                </p:nvGrpSpPr>
                <p:grpSpPr>
                  <a:xfrm>
                    <a:off x="2720949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3758A775-A423-644E-B7AD-2CF87BACC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4</a:t>
                      </a:r>
                      <a:endParaRPr lang="en-KR" sz="1600" dirty="0"/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D0F4A8EE-37B2-474E-8AD9-C8281A696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1</a:t>
                      </a:r>
                      <a:endParaRPr lang="en-KR" sz="1600" dirty="0"/>
                    </a:p>
                  </p:txBody>
                </p:sp>
              </p:grp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15E13084-0BA3-8140-AF4F-862E8E867B76}"/>
                    </a:ext>
                  </a:extLst>
                </p:cNvPr>
                <p:cNvGrpSpPr/>
                <p:nvPr/>
              </p:nvGrpSpPr>
              <p:grpSpPr>
                <a:xfrm>
                  <a:off x="4395082" y="1985238"/>
                  <a:ext cx="3348266" cy="617062"/>
                  <a:chOff x="1046816" y="1985239"/>
                  <a:chExt cx="3348266" cy="617062"/>
                </a:xfrm>
              </p:grpSpPr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B896A039-3AFA-3A4B-931C-F7EFD262001E}"/>
                      </a:ext>
                    </a:extLst>
                  </p:cNvPr>
                  <p:cNvGrpSpPr/>
                  <p:nvPr/>
                </p:nvGrpSpPr>
                <p:grpSpPr>
                  <a:xfrm>
                    <a:off x="1046816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6481B65D-8427-9545-B4BF-373C1E0C2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2</a:t>
                      </a:r>
                      <a:endParaRPr lang="en-KR" sz="1600" dirty="0"/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DB7CE306-059D-934D-8E26-D4DC7986C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4</a:t>
                      </a:r>
                      <a:endParaRPr lang="en-KR" sz="1600" dirty="0"/>
                    </a:p>
                  </p:txBody>
                </p:sp>
              </p:grpSp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2BF13178-AA99-B145-A46C-C30C00896713}"/>
                      </a:ext>
                    </a:extLst>
                  </p:cNvPr>
                  <p:cNvGrpSpPr/>
                  <p:nvPr/>
                </p:nvGrpSpPr>
                <p:grpSpPr>
                  <a:xfrm>
                    <a:off x="2720949" y="1985239"/>
                    <a:ext cx="1674133" cy="617062"/>
                    <a:chOff x="1046816" y="1985239"/>
                    <a:chExt cx="1674133" cy="617062"/>
                  </a:xfrm>
                </p:grpSpPr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67615EA5-313E-0741-87D8-43CC0D725C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6816" y="1985240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2</a:t>
                      </a:r>
                      <a:endParaRPr lang="en-KR" sz="1600" dirty="0"/>
                    </a:p>
                  </p:txBody>
                </p: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E602BA90-A190-0E48-9E4D-61A18D228D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545" y="1985239"/>
                      <a:ext cx="837404" cy="61706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KR" sz="1600" dirty="0"/>
                        <a:t>tuple</a:t>
                      </a:r>
                      <a:r>
                        <a:rPr lang="en-US" altLang="ko-KR" sz="1600" dirty="0"/>
                        <a:t>6</a:t>
                      </a:r>
                      <a:endParaRPr lang="en-KR" sz="1600" dirty="0"/>
                    </a:p>
                  </p:txBody>
                </p:sp>
              </p:grpSp>
            </p:grp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1EFAAF2-B941-BE40-B5BF-E4C58557E22B}"/>
                  </a:ext>
                </a:extLst>
              </p:cNvPr>
              <p:cNvGrpSpPr/>
              <p:nvPr/>
            </p:nvGrpSpPr>
            <p:grpSpPr>
              <a:xfrm>
                <a:off x="7743010" y="1985237"/>
                <a:ext cx="1674133" cy="617062"/>
                <a:chOff x="1046816" y="1985239"/>
                <a:chExt cx="1674133" cy="617062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E3E74C25-5F07-5C4F-A2D0-A0243C245BAC}"/>
                    </a:ext>
                  </a:extLst>
                </p:cNvPr>
                <p:cNvSpPr/>
                <p:nvPr/>
              </p:nvSpPr>
              <p:spPr>
                <a:xfrm>
                  <a:off x="1046816" y="1985240"/>
                  <a:ext cx="837404" cy="6170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1600" dirty="0"/>
                    <a:t>tuple9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189E84FC-123D-F544-B757-1F1D68A057EA}"/>
                    </a:ext>
                  </a:extLst>
                </p:cNvPr>
                <p:cNvSpPr/>
                <p:nvPr/>
              </p:nvSpPr>
              <p:spPr>
                <a:xfrm>
                  <a:off x="1883545" y="1985239"/>
                  <a:ext cx="837404" cy="6170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99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1600" dirty="0"/>
                    <a:t>tuple</a:t>
                  </a:r>
                  <a:r>
                    <a:rPr lang="en-US" altLang="ko-KR" sz="1600" dirty="0"/>
                    <a:t>2</a:t>
                  </a:r>
                  <a:endParaRPr lang="en-KR" sz="1600" dirty="0"/>
                </a:p>
              </p:txBody>
            </p: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AFAA0AE-BC3D-A845-B14C-F94FB5F0DBE1}"/>
                </a:ext>
              </a:extLst>
            </p:cNvPr>
            <p:cNvSpPr txBox="1"/>
            <p:nvPr/>
          </p:nvSpPr>
          <p:spPr>
            <a:xfrm>
              <a:off x="3717904" y="1636498"/>
              <a:ext cx="222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b="1" dirty="0"/>
                <a:t>Bootstrap</a:t>
              </a:r>
              <a:r>
                <a:rPr lang="en-US" altLang="ko-KR" b="1" dirty="0"/>
                <a:t>3</a:t>
              </a:r>
              <a:endParaRPr lang="en-KR" b="1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5C75FEF-D673-9443-8CE2-69DE5078C966}"/>
              </a:ext>
            </a:extLst>
          </p:cNvPr>
          <p:cNvGrpSpPr/>
          <p:nvPr/>
        </p:nvGrpSpPr>
        <p:grpSpPr>
          <a:xfrm>
            <a:off x="8590738" y="3810323"/>
            <a:ext cx="1261966" cy="505990"/>
            <a:chOff x="1046816" y="1985239"/>
            <a:chExt cx="1674133" cy="617062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B0522D8-9C1C-8B43-ACDD-760949FD4553}"/>
                </a:ext>
              </a:extLst>
            </p:cNvPr>
            <p:cNvSpPr/>
            <p:nvPr/>
          </p:nvSpPr>
          <p:spPr>
            <a:xfrm>
              <a:off x="1046816" y="1985240"/>
              <a:ext cx="837404" cy="6170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1600" dirty="0"/>
                <a:t>tuple</a:t>
              </a:r>
              <a:r>
                <a:rPr lang="en-US" altLang="ko-KR" sz="1600" dirty="0"/>
                <a:t>6</a:t>
              </a:r>
              <a:endParaRPr lang="en-KR" sz="16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75E963C-5076-164D-ABEF-2EAC29FA3AA0}"/>
                </a:ext>
              </a:extLst>
            </p:cNvPr>
            <p:cNvSpPr/>
            <p:nvPr/>
          </p:nvSpPr>
          <p:spPr>
            <a:xfrm>
              <a:off x="1883545" y="1985239"/>
              <a:ext cx="837404" cy="6170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1600" dirty="0"/>
                <a:t>tuple</a:t>
              </a:r>
              <a:r>
                <a:rPr lang="en-US" altLang="ko-KR" sz="1600" dirty="0"/>
                <a:t>9</a:t>
              </a:r>
              <a:endParaRPr lang="en-KR" sz="16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F4703A-4E72-E34B-B51B-9093A3766C35}"/>
              </a:ext>
            </a:extLst>
          </p:cNvPr>
          <p:cNvGrpSpPr/>
          <p:nvPr/>
        </p:nvGrpSpPr>
        <p:grpSpPr>
          <a:xfrm>
            <a:off x="8590738" y="4970377"/>
            <a:ext cx="2523424" cy="505991"/>
            <a:chOff x="8590738" y="5240836"/>
            <a:chExt cx="2523424" cy="505991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EE4D90E-605A-AF46-8711-BF43EBB7C8C1}"/>
                </a:ext>
              </a:extLst>
            </p:cNvPr>
            <p:cNvGrpSpPr/>
            <p:nvPr/>
          </p:nvGrpSpPr>
          <p:grpSpPr>
            <a:xfrm>
              <a:off x="8590738" y="5240837"/>
              <a:ext cx="1261966" cy="505990"/>
              <a:chOff x="1046816" y="1985239"/>
              <a:chExt cx="1674133" cy="617062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43D08C7-FFAF-2844-9DC2-55314B7E74D1}"/>
                  </a:ext>
                </a:extLst>
              </p:cNvPr>
              <p:cNvSpPr/>
              <p:nvPr/>
            </p:nvSpPr>
            <p:spPr>
              <a:xfrm>
                <a:off x="1046816" y="1985240"/>
                <a:ext cx="837404" cy="6170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sz="1600" dirty="0"/>
                  <a:t>tuple3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83712CA-2CD4-0848-8C8C-1196FA58E68C}"/>
                  </a:ext>
                </a:extLst>
              </p:cNvPr>
              <p:cNvSpPr/>
              <p:nvPr/>
            </p:nvSpPr>
            <p:spPr>
              <a:xfrm>
                <a:off x="1883545" y="1985239"/>
                <a:ext cx="837404" cy="6170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sz="1600" dirty="0"/>
                  <a:t>tuple</a:t>
                </a:r>
                <a:r>
                  <a:rPr lang="en-US" altLang="ko-KR" sz="1600" dirty="0"/>
                  <a:t>7</a:t>
                </a:r>
                <a:endParaRPr lang="en-KR" sz="1600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A84729B-228E-D54D-B2E8-FE0981575B88}"/>
                </a:ext>
              </a:extLst>
            </p:cNvPr>
            <p:cNvGrpSpPr/>
            <p:nvPr/>
          </p:nvGrpSpPr>
          <p:grpSpPr>
            <a:xfrm>
              <a:off x="9852196" y="5240836"/>
              <a:ext cx="1261966" cy="505990"/>
              <a:chOff x="1046816" y="1985239"/>
              <a:chExt cx="1674133" cy="617062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C1FBD3F-0EDA-904C-B26F-F2FCB82C29C7}"/>
                  </a:ext>
                </a:extLst>
              </p:cNvPr>
              <p:cNvSpPr/>
              <p:nvPr/>
            </p:nvSpPr>
            <p:spPr>
              <a:xfrm>
                <a:off x="1046816" y="1985240"/>
                <a:ext cx="837404" cy="6170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sz="1600" dirty="0"/>
                  <a:t>tuple</a:t>
                </a:r>
                <a:r>
                  <a:rPr lang="en-US" altLang="ko-KR" sz="1600" dirty="0"/>
                  <a:t>8</a:t>
                </a:r>
                <a:endParaRPr lang="en-KR" sz="1600" dirty="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0050820-AE4E-484F-8013-73225F80EB0D}"/>
                  </a:ext>
                </a:extLst>
              </p:cNvPr>
              <p:cNvSpPr/>
              <p:nvPr/>
            </p:nvSpPr>
            <p:spPr>
              <a:xfrm>
                <a:off x="1883545" y="1985239"/>
                <a:ext cx="837404" cy="6170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sz="1600" dirty="0"/>
                  <a:t>tuple</a:t>
                </a:r>
                <a:r>
                  <a:rPr lang="en-US" altLang="ko-KR" sz="1600" dirty="0"/>
                  <a:t>10</a:t>
                </a:r>
                <a:endParaRPr lang="en-KR" sz="16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986ECB-CC55-FE40-B928-9AC29DD8D6FC}"/>
              </a:ext>
            </a:extLst>
          </p:cNvPr>
          <p:cNvGrpSpPr/>
          <p:nvPr/>
        </p:nvGrpSpPr>
        <p:grpSpPr>
          <a:xfrm>
            <a:off x="8590738" y="2652547"/>
            <a:ext cx="1892187" cy="505991"/>
            <a:chOff x="8590738" y="2923006"/>
            <a:chExt cx="1892187" cy="505991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5EB38C5-C36E-D045-B1FA-A21173154138}"/>
                </a:ext>
              </a:extLst>
            </p:cNvPr>
            <p:cNvGrpSpPr/>
            <p:nvPr/>
          </p:nvGrpSpPr>
          <p:grpSpPr>
            <a:xfrm>
              <a:off x="8590738" y="2923007"/>
              <a:ext cx="1261966" cy="505990"/>
              <a:chOff x="1046816" y="1985239"/>
              <a:chExt cx="1674133" cy="617062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3FBE758-3D9A-A643-BC96-FA1EEBB6E8FE}"/>
                  </a:ext>
                </a:extLst>
              </p:cNvPr>
              <p:cNvSpPr/>
              <p:nvPr/>
            </p:nvSpPr>
            <p:spPr>
              <a:xfrm>
                <a:off x="1046816" y="1985240"/>
                <a:ext cx="837404" cy="6170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sz="1600" dirty="0"/>
                  <a:t>tuple</a:t>
                </a:r>
                <a:r>
                  <a:rPr lang="en-US" altLang="ko-KR" sz="1600" dirty="0"/>
                  <a:t>3</a:t>
                </a:r>
                <a:endParaRPr lang="en-KR" sz="1600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145E0A6-F1E3-094D-B974-52CE27B539C1}"/>
                  </a:ext>
                </a:extLst>
              </p:cNvPr>
              <p:cNvSpPr/>
              <p:nvPr/>
            </p:nvSpPr>
            <p:spPr>
              <a:xfrm>
                <a:off x="1883545" y="1985239"/>
                <a:ext cx="837404" cy="6170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sz="1600" dirty="0"/>
                  <a:t>tuple</a:t>
                </a:r>
                <a:r>
                  <a:rPr lang="en-US" altLang="ko-KR" sz="1600" dirty="0"/>
                  <a:t>7</a:t>
                </a:r>
                <a:endParaRPr lang="en-KR" sz="1600" dirty="0"/>
              </a:p>
            </p:txBody>
          </p:sp>
        </p:grp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9ED38B3-84A5-DC43-947E-C87557B19211}"/>
                </a:ext>
              </a:extLst>
            </p:cNvPr>
            <p:cNvSpPr/>
            <p:nvPr/>
          </p:nvSpPr>
          <p:spPr>
            <a:xfrm>
              <a:off x="9851688" y="2923006"/>
              <a:ext cx="631237" cy="50598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1600" dirty="0"/>
                <a:t>tuple</a:t>
              </a:r>
              <a:r>
                <a:rPr lang="en-US" altLang="ko-KR" sz="1600" dirty="0"/>
                <a:t>10</a:t>
              </a:r>
              <a:endParaRPr lang="en-KR" sz="1600" dirty="0"/>
            </a:p>
          </p:txBody>
        </p:sp>
      </p:grp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017D216C-43D9-D544-8109-BDC9CBD880B4}"/>
              </a:ext>
            </a:extLst>
          </p:cNvPr>
          <p:cNvSpPr/>
          <p:nvPr/>
        </p:nvSpPr>
        <p:spPr>
          <a:xfrm rot="16200000">
            <a:off x="3834475" y="2852068"/>
            <a:ext cx="148534" cy="5679585"/>
          </a:xfrm>
          <a:prstGeom prst="leftBracke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0" name="Left Bracket 149">
            <a:extLst>
              <a:ext uri="{FF2B5EF4-FFF2-40B4-BE49-F238E27FC236}">
                <a16:creationId xmlns:a16="http://schemas.microsoft.com/office/drawing/2014/main" id="{8D1913FD-E6D6-4642-AE2B-5CEF700C9CCE}"/>
              </a:ext>
            </a:extLst>
          </p:cNvPr>
          <p:cNvSpPr/>
          <p:nvPr/>
        </p:nvSpPr>
        <p:spPr>
          <a:xfrm rot="16200000">
            <a:off x="9775161" y="4748790"/>
            <a:ext cx="148534" cy="1886142"/>
          </a:xfrm>
          <a:prstGeom prst="leftBracke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B21A5A-8D46-CD49-857E-C6EF1F630789}"/>
              </a:ext>
            </a:extLst>
          </p:cNvPr>
          <p:cNvSpPr txBox="1"/>
          <p:nvPr/>
        </p:nvSpPr>
        <p:spPr>
          <a:xfrm>
            <a:off x="3421563" y="5945770"/>
            <a:ext cx="156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Training Data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65B6FBC-E60A-BF4D-90FB-78ABE41A00C6}"/>
              </a:ext>
            </a:extLst>
          </p:cNvPr>
          <p:cNvSpPr txBox="1"/>
          <p:nvPr/>
        </p:nvSpPr>
        <p:spPr>
          <a:xfrm>
            <a:off x="9386025" y="5945770"/>
            <a:ext cx="156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Test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B6B8D-BCE4-D548-BF20-810C06B3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8656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06CE-EF0A-4E4B-BCB7-EC7095C0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3200" dirty="0"/>
              <a:t>ROC Curve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8105E5-794B-9C4E-9519-82FB083ECAC5}"/>
              </a:ext>
            </a:extLst>
          </p:cNvPr>
          <p:cNvSpPr/>
          <p:nvPr/>
        </p:nvSpPr>
        <p:spPr>
          <a:xfrm>
            <a:off x="838200" y="1725350"/>
            <a:ext cx="1061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KR" dirty="0"/>
              <a:t>An ROC curve for a given model shows the trade-off between </a:t>
            </a:r>
            <a:r>
              <a:rPr lang="en-KR" b="1" dirty="0"/>
              <a:t>the true positive rate(TPR)</a:t>
            </a:r>
            <a:r>
              <a:rPr lang="en-KR" dirty="0"/>
              <a:t> and </a:t>
            </a:r>
            <a:r>
              <a:rPr lang="en-KR" b="1" dirty="0"/>
              <a:t>the false positive rate(FPR)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62D529-5DB9-2549-A291-5B9495B2FDEB}"/>
              </a:ext>
            </a:extLst>
          </p:cNvPr>
          <p:cNvGrpSpPr/>
          <p:nvPr/>
        </p:nvGrpSpPr>
        <p:grpSpPr>
          <a:xfrm>
            <a:off x="1821875" y="2736755"/>
            <a:ext cx="4502727" cy="636228"/>
            <a:chOff x="838200" y="3628673"/>
            <a:chExt cx="4502727" cy="6362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FAD508B-5D7A-1444-BBE6-2F0DF41C7386}"/>
                    </a:ext>
                  </a:extLst>
                </p:cNvPr>
                <p:cNvSpPr txBox="1"/>
                <p:nvPr/>
              </p:nvSpPr>
              <p:spPr>
                <a:xfrm>
                  <a:off x="3082636" y="3628673"/>
                  <a:ext cx="2258291" cy="5231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FAD508B-5D7A-1444-BBE6-2F0DF41C7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636" y="3628673"/>
                  <a:ext cx="2258291" cy="523157"/>
                </a:xfrm>
                <a:prstGeom prst="rect">
                  <a:avLst/>
                </a:prstGeom>
                <a:blipFill>
                  <a:blip r:embed="rId3"/>
                  <a:stretch>
                    <a:fillRect t="-2381" b="-11905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2230E69-037E-FA4C-AF26-8CA88EEF04A5}"/>
                    </a:ext>
                  </a:extLst>
                </p:cNvPr>
                <p:cNvSpPr txBox="1"/>
                <p:nvPr/>
              </p:nvSpPr>
              <p:spPr>
                <a:xfrm>
                  <a:off x="838200" y="3710903"/>
                  <a:ext cx="2258291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𝑠𝑒𝑛𝑠𝑖𝑡𝑖𝑣𝑖𝑡𝑦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2230E69-037E-FA4C-AF26-8CA88EEF0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710903"/>
                  <a:ext cx="2258291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4469" t="-2222" r="-3911" b="-17778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D86CE51-F5F0-E047-A600-F939C4229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766" y="2588720"/>
            <a:ext cx="3927761" cy="34203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D988524-5E21-3347-BA87-11548A05E5BB}"/>
              </a:ext>
            </a:extLst>
          </p:cNvPr>
          <p:cNvGrpSpPr/>
          <p:nvPr/>
        </p:nvGrpSpPr>
        <p:grpSpPr>
          <a:xfrm>
            <a:off x="1821875" y="3624652"/>
            <a:ext cx="4502727" cy="664835"/>
            <a:chOff x="838200" y="5071895"/>
            <a:chExt cx="4502727" cy="6648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3953556-7706-E341-94A2-07D729705034}"/>
                    </a:ext>
                  </a:extLst>
                </p:cNvPr>
                <p:cNvSpPr txBox="1"/>
                <p:nvPr/>
              </p:nvSpPr>
              <p:spPr>
                <a:xfrm>
                  <a:off x="3082636" y="5071895"/>
                  <a:ext cx="2258291" cy="5231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3953556-7706-E341-94A2-07D729705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636" y="5071895"/>
                  <a:ext cx="2258291" cy="523157"/>
                </a:xfrm>
                <a:prstGeom prst="rect">
                  <a:avLst/>
                </a:prstGeom>
                <a:blipFill>
                  <a:blip r:embed="rId6"/>
                  <a:stretch>
                    <a:fillRect t="-2381" b="-11905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2146C6F-2A38-1841-9725-64F6B1E50F2C}"/>
                    </a:ext>
                  </a:extLst>
                </p:cNvPr>
                <p:cNvSpPr txBox="1"/>
                <p:nvPr/>
              </p:nvSpPr>
              <p:spPr>
                <a:xfrm>
                  <a:off x="838200" y="5182732"/>
                  <a:ext cx="2258291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𝑛𝑒𝑔𝑎𝑡𝑖𝑣𝑒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𝑠𝑝𝑒𝑐𝑖𝑓𝑖𝑐𝑖𝑡𝑦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2146C6F-2A38-1841-9725-64F6B1E50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182732"/>
                  <a:ext cx="2258291" cy="553998"/>
                </a:xfrm>
                <a:prstGeom prst="rect">
                  <a:avLst/>
                </a:prstGeom>
                <a:blipFill>
                  <a:blip r:embed="rId7"/>
                  <a:stretch>
                    <a:fillRect l="-559" t="-4545" b="-20455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C5029B1-80F7-4949-BD2F-3DF8ACD029E0}"/>
              </a:ext>
            </a:extLst>
          </p:cNvPr>
          <p:cNvSpPr/>
          <p:nvPr/>
        </p:nvSpPr>
        <p:spPr>
          <a:xfrm>
            <a:off x="3297382" y="4666983"/>
            <a:ext cx="3138053" cy="148380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KR" b="1" dirty="0">
                <a:solidFill>
                  <a:schemeClr val="tx1"/>
                </a:solidFill>
              </a:rPr>
              <a:t>AUC(Area Under the Curve) 면적이 넓을 수록 좋은 성능</a:t>
            </a:r>
            <a:r>
              <a:rPr lang="en-US" altLang="ko-KR" b="1" dirty="0">
                <a:solidFill>
                  <a:schemeClr val="tx1"/>
                </a:solidFill>
              </a:rPr>
              <a:t>!!</a:t>
            </a:r>
            <a:endParaRPr lang="en-KR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F25FEC-5F20-C846-A17B-E962F2D7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416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28B2-E96C-754F-9C0D-C5153A9D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9F7C7-64AC-1441-9C63-950937421E94}"/>
              </a:ext>
            </a:extLst>
          </p:cNvPr>
          <p:cNvSpPr txBox="1"/>
          <p:nvPr/>
        </p:nvSpPr>
        <p:spPr>
          <a:xfrm>
            <a:off x="1037887" y="1554600"/>
            <a:ext cx="7978522" cy="456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Metrics for Evaluating Classifier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Holdout Method and Random Subsampling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Cross-Validation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ROC Curve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Introducing Ensemble Methods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Voting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Bagging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Boosting and AdaBoost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Random Forest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sz="1600" dirty="0"/>
              <a:t>Improving Classification Accuracy of Class-Imbalanced Data</a:t>
            </a:r>
          </a:p>
          <a:p>
            <a:pPr>
              <a:lnSpc>
                <a:spcPct val="150000"/>
              </a:lnSpc>
            </a:pPr>
            <a:endParaRPr lang="en-KR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BFAC-74BD-1D47-A94E-01C1CEA4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851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B4C833-C34D-6249-BE5F-4DAC69AEB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10" y="3343976"/>
            <a:ext cx="3596378" cy="2189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93CD4-B503-8E42-8E8A-358BFE803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110" y="1206891"/>
            <a:ext cx="3596379" cy="1781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CCD144-661C-8947-93F0-818C2C207AC0}"/>
                  </a:ext>
                </a:extLst>
              </p:cNvPr>
              <p:cNvSpPr txBox="1"/>
              <p:nvPr/>
            </p:nvSpPr>
            <p:spPr>
              <a:xfrm>
                <a:off x="559149" y="1912956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KR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CCD144-661C-8947-93F0-818C2C20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49" y="1912956"/>
                <a:ext cx="5581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DE41B65-4A79-7641-BA8E-8571A4D52AE3}"/>
              </a:ext>
            </a:extLst>
          </p:cNvPr>
          <p:cNvGrpSpPr/>
          <p:nvPr/>
        </p:nvGrpSpPr>
        <p:grpSpPr>
          <a:xfrm>
            <a:off x="6503114" y="1735460"/>
            <a:ext cx="4384965" cy="3245854"/>
            <a:chOff x="6158344" y="2559917"/>
            <a:chExt cx="4384965" cy="32458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6566B4-19E3-CD43-816A-DD852E925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8344" y="2559917"/>
              <a:ext cx="4384965" cy="324585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BDC737F-A6C7-8E4E-A3A6-24FD9048F5D0}"/>
                    </a:ext>
                  </a:extLst>
                </p:cNvPr>
                <p:cNvSpPr txBox="1"/>
                <p:nvPr/>
              </p:nvSpPr>
              <p:spPr>
                <a:xfrm>
                  <a:off x="8071775" y="3244334"/>
                  <a:ext cx="558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KR" b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BDC737F-A6C7-8E4E-A3A6-24FD9048F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1775" y="3244334"/>
                  <a:ext cx="5581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97E94ED-5A8A-2C4A-B91B-B01F1D5F6B34}"/>
                    </a:ext>
                  </a:extLst>
                </p:cNvPr>
                <p:cNvSpPr txBox="1"/>
                <p:nvPr/>
              </p:nvSpPr>
              <p:spPr>
                <a:xfrm>
                  <a:off x="8162029" y="3794428"/>
                  <a:ext cx="558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KR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97E94ED-5A8A-2C4A-B91B-B01F1D5F6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2029" y="3794428"/>
                  <a:ext cx="55810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5B1AF-25AF-7D40-A48F-FDC368D3BD3D}"/>
                  </a:ext>
                </a:extLst>
              </p:cNvPr>
              <p:cNvSpPr txBox="1"/>
              <p:nvPr/>
            </p:nvSpPr>
            <p:spPr>
              <a:xfrm>
                <a:off x="559149" y="4128683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KR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5B1AF-25AF-7D40-A48F-FDC368D3B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49" y="4128683"/>
                <a:ext cx="5581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6E020DE-8743-0948-9D2D-6090CDBE9EB3}"/>
              </a:ext>
            </a:extLst>
          </p:cNvPr>
          <p:cNvSpPr txBox="1"/>
          <p:nvPr/>
        </p:nvSpPr>
        <p:spPr>
          <a:xfrm>
            <a:off x="559148" y="6160957"/>
            <a:ext cx="635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출처</a:t>
            </a:r>
            <a:r>
              <a:rPr lang="en-US" altLang="ko-KR" sz="1600" dirty="0"/>
              <a:t>: </a:t>
            </a:r>
            <a:r>
              <a:rPr lang="en-US" sz="1600" dirty="0"/>
              <a:t>ROC </a:t>
            </a:r>
            <a:r>
              <a:rPr lang="ko-KR" altLang="en-US" sz="1600" dirty="0"/>
              <a:t>커브 </a:t>
            </a:r>
            <a:r>
              <a:rPr lang="en-US" altLang="ko-KR" sz="1600" dirty="0"/>
              <a:t>(+ </a:t>
            </a:r>
            <a:r>
              <a:rPr lang="en-US" sz="1600" dirty="0"/>
              <a:t>AUC, Precision, Recall)</a:t>
            </a:r>
            <a:r>
              <a:rPr lang="en-US" altLang="ko-KR" sz="1600" dirty="0"/>
              <a:t>, </a:t>
            </a:r>
            <a:r>
              <a:rPr lang="en-US" sz="1600" dirty="0"/>
              <a:t>Terry </a:t>
            </a:r>
            <a:r>
              <a:rPr lang="en-US" sz="1600" dirty="0" err="1"/>
              <a:t>TaeWoong</a:t>
            </a:r>
            <a:r>
              <a:rPr lang="en-US" sz="1600" dirty="0"/>
              <a:t> Um</a:t>
            </a:r>
            <a:endParaRPr lang="en-KR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FAECB-C83A-5741-86FE-F3DF19CD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83494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06CE-EF0A-4E4B-BCB7-EC7095C0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dirty="0"/>
              <a:t>Introducing Ensemble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417FC-D33B-F74D-A5D1-12FF8F05C322}"/>
              </a:ext>
            </a:extLst>
          </p:cNvPr>
          <p:cNvSpPr txBox="1"/>
          <p:nvPr/>
        </p:nvSpPr>
        <p:spPr>
          <a:xfrm>
            <a:off x="9280043" y="3806555"/>
            <a:ext cx="309093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voting</a:t>
            </a:r>
            <a:endParaRPr lang="en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</a:t>
            </a:r>
            <a:r>
              <a:rPr lang="en-KR" sz="2000" dirty="0"/>
              <a:t>agging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</a:t>
            </a:r>
            <a:r>
              <a:rPr lang="en-KR" sz="2000" dirty="0"/>
              <a:t>oosting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</a:t>
            </a:r>
            <a:r>
              <a:rPr lang="en-KR" sz="2000" dirty="0"/>
              <a:t>andom forests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95F3D2-DD4F-464C-B91B-B7D5F6744E2F}"/>
              </a:ext>
            </a:extLst>
          </p:cNvPr>
          <p:cNvSpPr txBox="1"/>
          <p:nvPr/>
        </p:nvSpPr>
        <p:spPr>
          <a:xfrm>
            <a:off x="906930" y="1555534"/>
            <a:ext cx="1051560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/>
              <a:t>An ensemble for classification is a composite model, made up of a </a:t>
            </a:r>
            <a:r>
              <a:rPr lang="en-KR" b="1" dirty="0"/>
              <a:t>combination of classifier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The individual classifiers vote, and a class </a:t>
            </a:r>
            <a:r>
              <a:rPr lang="en-US" altLang="ko-KR" b="1" dirty="0"/>
              <a:t>label prediction</a:t>
            </a:r>
            <a:r>
              <a:rPr lang="en-US" altLang="ko-KR" dirty="0"/>
              <a:t> is returned by the ensemble based on the </a:t>
            </a:r>
            <a:r>
              <a:rPr lang="en-US" altLang="ko-KR" dirty="0" err="1"/>
              <a:t>colletion</a:t>
            </a:r>
            <a:r>
              <a:rPr lang="en-US" altLang="ko-KR" dirty="0"/>
              <a:t> of votes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5006FAA-BD3A-C94D-9629-62EE64C612D0}"/>
              </a:ext>
            </a:extLst>
          </p:cNvPr>
          <p:cNvGrpSpPr/>
          <p:nvPr/>
        </p:nvGrpSpPr>
        <p:grpSpPr>
          <a:xfrm>
            <a:off x="838200" y="3410239"/>
            <a:ext cx="7397497" cy="2753781"/>
            <a:chOff x="838200" y="3410239"/>
            <a:chExt cx="7397497" cy="275378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E40B9D-042F-A84B-BDB2-41A62DAC37A4}"/>
                </a:ext>
              </a:extLst>
            </p:cNvPr>
            <p:cNvGrpSpPr/>
            <p:nvPr/>
          </p:nvGrpSpPr>
          <p:grpSpPr>
            <a:xfrm>
              <a:off x="838200" y="3410239"/>
              <a:ext cx="7397497" cy="2753781"/>
              <a:chOff x="4591826" y="3560067"/>
              <a:chExt cx="7397497" cy="275378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2419A31-A313-0541-9650-C11520F21AB2}"/>
                  </a:ext>
                </a:extLst>
              </p:cNvPr>
              <p:cNvGrpSpPr/>
              <p:nvPr/>
            </p:nvGrpSpPr>
            <p:grpSpPr>
              <a:xfrm>
                <a:off x="7179684" y="5194773"/>
                <a:ext cx="71555" cy="304666"/>
                <a:chOff x="4190593" y="4503542"/>
                <a:chExt cx="144000" cy="682670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336AEAEE-40BE-B34F-A9E4-E6E65EF4A434}"/>
                    </a:ext>
                  </a:extLst>
                </p:cNvPr>
                <p:cNvSpPr/>
                <p:nvPr/>
              </p:nvSpPr>
              <p:spPr>
                <a:xfrm>
                  <a:off x="4190593" y="4503542"/>
                  <a:ext cx="144000" cy="14449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0F3BDFF-82B6-644B-AC69-7ED72C368693}"/>
                    </a:ext>
                  </a:extLst>
                </p:cNvPr>
                <p:cNvSpPr/>
                <p:nvPr/>
              </p:nvSpPr>
              <p:spPr>
                <a:xfrm>
                  <a:off x="4190593" y="4772744"/>
                  <a:ext cx="144000" cy="14449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CDF4374-1B6B-8841-886D-C22603D2EC7C}"/>
                    </a:ext>
                  </a:extLst>
                </p:cNvPr>
                <p:cNvSpPr/>
                <p:nvPr/>
              </p:nvSpPr>
              <p:spPr>
                <a:xfrm>
                  <a:off x="4190593" y="5041721"/>
                  <a:ext cx="144000" cy="14449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3DB6015-4AC0-C343-8D02-F169F3674F80}"/>
                  </a:ext>
                </a:extLst>
              </p:cNvPr>
              <p:cNvGrpSpPr/>
              <p:nvPr/>
            </p:nvGrpSpPr>
            <p:grpSpPr>
              <a:xfrm>
                <a:off x="4591826" y="3560067"/>
                <a:ext cx="7397497" cy="2753781"/>
                <a:chOff x="938012" y="2833030"/>
                <a:chExt cx="9494201" cy="3011094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977C795-7638-9248-939F-930C10FE33E6}"/>
                    </a:ext>
                  </a:extLst>
                </p:cNvPr>
                <p:cNvSpPr/>
                <p:nvPr/>
              </p:nvSpPr>
              <p:spPr>
                <a:xfrm>
                  <a:off x="6601403" y="4300384"/>
                  <a:ext cx="1340350" cy="68289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Combine votes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FB12935D-2DD3-0C43-804C-00DE94341D82}"/>
                    </a:ext>
                  </a:extLst>
                </p:cNvPr>
                <p:cNvGrpSpPr/>
                <p:nvPr/>
              </p:nvGrpSpPr>
              <p:grpSpPr>
                <a:xfrm>
                  <a:off x="3635103" y="2833030"/>
                  <a:ext cx="1340350" cy="3011094"/>
                  <a:chOff x="3635103" y="2833030"/>
                  <a:chExt cx="1340350" cy="3011094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FFAA39B-5BC5-9A4C-B6DC-C9AD92D9CDEE}"/>
                      </a:ext>
                    </a:extLst>
                  </p:cNvPr>
                  <p:cNvSpPr/>
                  <p:nvPr/>
                </p:nvSpPr>
                <p:spPr>
                  <a:xfrm>
                    <a:off x="3635105" y="2833030"/>
                    <a:ext cx="1340348" cy="682895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>
                        <a:solidFill>
                          <a:schemeClr val="tx1"/>
                        </a:solidFill>
                      </a:rPr>
                      <a:t>Classifier1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3B40D4D-E652-CA4B-8AF7-41A33A316B92}"/>
                      </a:ext>
                    </a:extLst>
                  </p:cNvPr>
                  <p:cNvSpPr/>
                  <p:nvPr/>
                </p:nvSpPr>
                <p:spPr>
                  <a:xfrm>
                    <a:off x="3635104" y="3751843"/>
                    <a:ext cx="1340349" cy="682895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>
                        <a:solidFill>
                          <a:schemeClr val="tx1"/>
                        </a:solidFill>
                      </a:rPr>
                      <a:t>Classifier2</a:t>
                    </a: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F337CAE7-2A14-4A43-87F3-30B494BB62CE}"/>
                      </a:ext>
                    </a:extLst>
                  </p:cNvPr>
                  <p:cNvSpPr/>
                  <p:nvPr/>
                </p:nvSpPr>
                <p:spPr>
                  <a:xfrm>
                    <a:off x="3635103" y="5161229"/>
                    <a:ext cx="1340349" cy="682895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dirty="0">
                        <a:solidFill>
                          <a:schemeClr val="tx1"/>
                        </a:solidFill>
                      </a:rPr>
                      <a:t>Classifierk</a:t>
                    </a:r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9D7E568-278B-A342-A90B-214290AC6C64}"/>
                    </a:ext>
                  </a:extLst>
                </p:cNvPr>
                <p:cNvSpPr/>
                <p:nvPr/>
              </p:nvSpPr>
              <p:spPr>
                <a:xfrm>
                  <a:off x="8852991" y="4300383"/>
                  <a:ext cx="1579222" cy="68289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Prediction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3C5892F-B288-1D47-9996-2543848C6967}"/>
                    </a:ext>
                  </a:extLst>
                </p:cNvPr>
                <p:cNvSpPr/>
                <p:nvPr/>
              </p:nvSpPr>
              <p:spPr>
                <a:xfrm>
                  <a:off x="938012" y="3900970"/>
                  <a:ext cx="1340350" cy="682895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2000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5A74D937-DF45-5643-A8DB-8EF3E31EC47D}"/>
                    </a:ext>
                  </a:extLst>
                </p:cNvPr>
                <p:cNvGrpSpPr/>
                <p:nvPr/>
              </p:nvGrpSpPr>
              <p:grpSpPr>
                <a:xfrm>
                  <a:off x="2278362" y="3174478"/>
                  <a:ext cx="1356744" cy="2328198"/>
                  <a:chOff x="2278362" y="3174478"/>
                  <a:chExt cx="1356744" cy="2328198"/>
                </a:xfrm>
              </p:grpSpPr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EFE0249F-190E-4141-A85C-37727E9BC325}"/>
                      </a:ext>
                    </a:extLst>
                  </p:cNvPr>
                  <p:cNvCxnSpPr>
                    <a:stCxn id="14" idx="3"/>
                    <a:endCxn id="24" idx="1"/>
                  </p:cNvCxnSpPr>
                  <p:nvPr/>
                </p:nvCxnSpPr>
                <p:spPr>
                  <a:xfrm flipV="1">
                    <a:off x="2278362" y="3174478"/>
                    <a:ext cx="1356744" cy="106794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A754A605-6661-C843-9EA8-FB43D544C09F}"/>
                      </a:ext>
                    </a:extLst>
                  </p:cNvPr>
                  <p:cNvCxnSpPr>
                    <a:cxnSpLocks/>
                    <a:stCxn id="14" idx="3"/>
                    <a:endCxn id="25" idx="1"/>
                  </p:cNvCxnSpPr>
                  <p:nvPr/>
                </p:nvCxnSpPr>
                <p:spPr>
                  <a:xfrm flipV="1">
                    <a:off x="2278362" y="4093290"/>
                    <a:ext cx="1356743" cy="149127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29AA4F4A-EC8E-2A4A-9482-B1818C07B006}"/>
                      </a:ext>
                    </a:extLst>
                  </p:cNvPr>
                  <p:cNvCxnSpPr>
                    <a:stCxn id="14" idx="3"/>
                    <a:endCxn id="27" idx="1"/>
                  </p:cNvCxnSpPr>
                  <p:nvPr/>
                </p:nvCxnSpPr>
                <p:spPr>
                  <a:xfrm>
                    <a:off x="2278362" y="4242417"/>
                    <a:ext cx="1356741" cy="126025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B276B24-71E0-4842-B990-74E96C804198}"/>
                    </a:ext>
                  </a:extLst>
                </p:cNvPr>
                <p:cNvGrpSpPr/>
                <p:nvPr/>
              </p:nvGrpSpPr>
              <p:grpSpPr>
                <a:xfrm>
                  <a:off x="4975451" y="3174478"/>
                  <a:ext cx="1625952" cy="2328197"/>
                  <a:chOff x="4975451" y="3174478"/>
                  <a:chExt cx="1625952" cy="2328197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69C481FA-DCD7-984A-84BA-43610BA20960}"/>
                      </a:ext>
                    </a:extLst>
                  </p:cNvPr>
                  <p:cNvCxnSpPr>
                    <a:cxnSpLocks/>
                    <a:stCxn id="25" idx="3"/>
                    <a:endCxn id="28" idx="1"/>
                  </p:cNvCxnSpPr>
                  <p:nvPr/>
                </p:nvCxnSpPr>
                <p:spPr>
                  <a:xfrm>
                    <a:off x="4975453" y="4093290"/>
                    <a:ext cx="1625950" cy="54854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5B8E6F07-8A31-AE43-A391-C7BC9740B078}"/>
                      </a:ext>
                    </a:extLst>
                  </p:cNvPr>
                  <p:cNvCxnSpPr>
                    <a:cxnSpLocks/>
                    <a:stCxn id="27" idx="3"/>
                    <a:endCxn id="28" idx="1"/>
                  </p:cNvCxnSpPr>
                  <p:nvPr/>
                </p:nvCxnSpPr>
                <p:spPr>
                  <a:xfrm flipV="1">
                    <a:off x="4975451" y="4641830"/>
                    <a:ext cx="1625952" cy="86084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0BCF2EA3-CD33-5049-A4B2-5665A008012F}"/>
                      </a:ext>
                    </a:extLst>
                  </p:cNvPr>
                  <p:cNvCxnSpPr>
                    <a:stCxn id="24" idx="3"/>
                    <a:endCxn id="28" idx="1"/>
                  </p:cNvCxnSpPr>
                  <p:nvPr/>
                </p:nvCxnSpPr>
                <p:spPr>
                  <a:xfrm>
                    <a:off x="4975452" y="3174478"/>
                    <a:ext cx="1625951" cy="1467354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C91A0D85-6147-2B48-93A7-59F4C126EA66}"/>
                    </a:ext>
                  </a:extLst>
                </p:cNvPr>
                <p:cNvCxnSpPr>
                  <a:cxnSpLocks/>
                  <a:stCxn id="28" idx="3"/>
                  <a:endCxn id="11" idx="1"/>
                </p:cNvCxnSpPr>
                <p:nvPr/>
              </p:nvCxnSpPr>
              <p:spPr>
                <a:xfrm flipV="1">
                  <a:off x="7941752" y="4641830"/>
                  <a:ext cx="911238" cy="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A00256F-18C8-734D-BAC9-293DF4629B2A}"/>
                    </a:ext>
                  </a:extLst>
                </p:cNvPr>
                <p:cNvSpPr txBox="1"/>
                <p:nvPr/>
              </p:nvSpPr>
              <p:spPr>
                <a:xfrm>
                  <a:off x="2413607" y="3536951"/>
                  <a:ext cx="3602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A00256F-18C8-734D-BAC9-293DF4629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607" y="3536951"/>
                  <a:ext cx="36021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18C49FF-17CD-3145-AE11-CA40CFE94756}"/>
                    </a:ext>
                  </a:extLst>
                </p:cNvPr>
                <p:cNvSpPr txBox="1"/>
                <p:nvPr/>
              </p:nvSpPr>
              <p:spPr>
                <a:xfrm>
                  <a:off x="2413607" y="4203246"/>
                  <a:ext cx="3602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18C49FF-17CD-3145-AE11-CA40CFE947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607" y="4203246"/>
                  <a:ext cx="360218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B064B4F-DCD3-F242-9667-6053DEC832B3}"/>
                    </a:ext>
                  </a:extLst>
                </p:cNvPr>
                <p:cNvSpPr txBox="1"/>
                <p:nvPr/>
              </p:nvSpPr>
              <p:spPr>
                <a:xfrm>
                  <a:off x="2413607" y="5046987"/>
                  <a:ext cx="3602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B064B4F-DCD3-F242-9667-6053DEC83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607" y="5046987"/>
                  <a:ext cx="360218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CFF1B7-E273-6643-A5EC-F2C540A7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34930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06CE-EF0A-4E4B-BCB7-EC7095C0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Voting</a:t>
            </a:r>
            <a:endParaRPr lang="en-K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417FC-D33B-F74D-A5D1-12FF8F05C322}"/>
              </a:ext>
            </a:extLst>
          </p:cNvPr>
          <p:cNvSpPr txBox="1"/>
          <p:nvPr/>
        </p:nvSpPr>
        <p:spPr>
          <a:xfrm>
            <a:off x="880057" y="1617434"/>
            <a:ext cx="175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Voting</a:t>
            </a:r>
            <a:r>
              <a:rPr lang="en-US" altLang="ko-KR" sz="2000" b="1" dirty="0"/>
              <a:t>(Hard)</a:t>
            </a:r>
            <a:endParaRPr lang="en-KR" sz="2000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3BE61E-82B7-C84B-82CF-6AD629F5A4CD}"/>
              </a:ext>
            </a:extLst>
          </p:cNvPr>
          <p:cNvGrpSpPr/>
          <p:nvPr/>
        </p:nvGrpSpPr>
        <p:grpSpPr>
          <a:xfrm>
            <a:off x="862887" y="1710623"/>
            <a:ext cx="10804295" cy="4384196"/>
            <a:chOff x="862887" y="1710623"/>
            <a:chExt cx="10804295" cy="438419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83B9D00-5FFD-D446-A4F2-F4E727609652}"/>
                </a:ext>
              </a:extLst>
            </p:cNvPr>
            <p:cNvGrpSpPr/>
            <p:nvPr/>
          </p:nvGrpSpPr>
          <p:grpSpPr>
            <a:xfrm>
              <a:off x="6866584" y="2366193"/>
              <a:ext cx="1403798" cy="3728626"/>
              <a:chOff x="6866584" y="2366193"/>
              <a:chExt cx="1403798" cy="372862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A5B36E-6AFE-124A-A567-BB32B46AB3D0}"/>
                  </a:ext>
                </a:extLst>
              </p:cNvPr>
              <p:cNvSpPr/>
              <p:nvPr/>
            </p:nvSpPr>
            <p:spPr>
              <a:xfrm>
                <a:off x="6866585" y="2366193"/>
                <a:ext cx="1403797" cy="7566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000" dirty="0">
                    <a:solidFill>
                      <a:schemeClr val="tx1"/>
                    </a:solidFill>
                  </a:rPr>
                  <a:t>1</a:t>
                </a:r>
                <a:endParaRPr lang="en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91CCE-7643-FD4D-9B7B-484900327459}"/>
                  </a:ext>
                </a:extLst>
              </p:cNvPr>
              <p:cNvSpPr/>
              <p:nvPr/>
            </p:nvSpPr>
            <p:spPr>
              <a:xfrm>
                <a:off x="6866584" y="3356857"/>
                <a:ext cx="1403797" cy="7566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95CBAD-3E62-824F-BF25-6FF4F465B5EA}"/>
                  </a:ext>
                </a:extLst>
              </p:cNvPr>
              <p:cNvSpPr/>
              <p:nvPr/>
            </p:nvSpPr>
            <p:spPr>
              <a:xfrm>
                <a:off x="6866585" y="4347521"/>
                <a:ext cx="1403797" cy="7566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000" dirty="0">
                    <a:solidFill>
                      <a:schemeClr val="tx1"/>
                    </a:solidFill>
                  </a:rPr>
                  <a:t>1</a:t>
                </a:r>
                <a:endParaRPr lang="en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C5FAB6-DB11-7640-95EA-729776C84DA2}"/>
                  </a:ext>
                </a:extLst>
              </p:cNvPr>
              <p:cNvSpPr/>
              <p:nvPr/>
            </p:nvSpPr>
            <p:spPr>
              <a:xfrm>
                <a:off x="6866584" y="5338185"/>
                <a:ext cx="1403797" cy="7566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000" dirty="0">
                    <a:solidFill>
                      <a:schemeClr val="tx1"/>
                    </a:solidFill>
                  </a:rPr>
                  <a:t>1</a:t>
                </a:r>
                <a:endParaRPr lang="en-K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8C0CA96-C48C-6F4B-BE62-25589A16B52E}"/>
                </a:ext>
              </a:extLst>
            </p:cNvPr>
            <p:cNvGrpSpPr/>
            <p:nvPr/>
          </p:nvGrpSpPr>
          <p:grpSpPr>
            <a:xfrm>
              <a:off x="3687651" y="2366193"/>
              <a:ext cx="3178934" cy="3728626"/>
              <a:chOff x="3687651" y="2366193"/>
              <a:chExt cx="3178934" cy="372862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BDD25A5-56EA-294F-83AA-568112B682E5}"/>
                  </a:ext>
                </a:extLst>
              </p:cNvPr>
              <p:cNvGrpSpPr/>
              <p:nvPr/>
            </p:nvGrpSpPr>
            <p:grpSpPr>
              <a:xfrm>
                <a:off x="3687651" y="2366193"/>
                <a:ext cx="1403798" cy="3728626"/>
                <a:chOff x="3687651" y="2366193"/>
                <a:chExt cx="1403798" cy="3728626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874ADF1-0D71-8F45-95A5-0DBC46532FA0}"/>
                    </a:ext>
                  </a:extLst>
                </p:cNvPr>
                <p:cNvSpPr/>
                <p:nvPr/>
              </p:nvSpPr>
              <p:spPr>
                <a:xfrm>
                  <a:off x="3687652" y="2366193"/>
                  <a:ext cx="1403797" cy="7566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Classifier1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4E4A2D1-E7FC-554A-86CE-B17F4AE0F7FF}"/>
                    </a:ext>
                  </a:extLst>
                </p:cNvPr>
                <p:cNvSpPr/>
                <p:nvPr/>
              </p:nvSpPr>
              <p:spPr>
                <a:xfrm>
                  <a:off x="3687651" y="3356857"/>
                  <a:ext cx="1403797" cy="7566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Classifier2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7AF98D7-CD9E-F941-B37D-60746B0C1DE3}"/>
                    </a:ext>
                  </a:extLst>
                </p:cNvPr>
                <p:cNvSpPr/>
                <p:nvPr/>
              </p:nvSpPr>
              <p:spPr>
                <a:xfrm>
                  <a:off x="3687652" y="4347521"/>
                  <a:ext cx="1403797" cy="7566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Classifier3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D50AE01-1BDA-FA47-9076-5F6CB9A48B81}"/>
                    </a:ext>
                  </a:extLst>
                </p:cNvPr>
                <p:cNvSpPr/>
                <p:nvPr/>
              </p:nvSpPr>
              <p:spPr>
                <a:xfrm>
                  <a:off x="3687651" y="5338185"/>
                  <a:ext cx="1403797" cy="7566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Classifier4</a:t>
                  </a:r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D05D17A-F83C-4B4C-8F87-DB9D129C5D47}"/>
                  </a:ext>
                </a:extLst>
              </p:cNvPr>
              <p:cNvCxnSpPr>
                <a:stCxn id="7" idx="3"/>
                <a:endCxn id="10" idx="1"/>
              </p:cNvCxnSpPr>
              <p:nvPr/>
            </p:nvCxnSpPr>
            <p:spPr>
              <a:xfrm>
                <a:off x="5091449" y="2744510"/>
                <a:ext cx="177513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540CCDE-348C-0F4A-8BF5-66199E78465B}"/>
                  </a:ext>
                </a:extLst>
              </p:cNvPr>
              <p:cNvCxnSpPr>
                <a:stCxn id="8" idx="3"/>
                <a:endCxn id="11" idx="1"/>
              </p:cNvCxnSpPr>
              <p:nvPr/>
            </p:nvCxnSpPr>
            <p:spPr>
              <a:xfrm>
                <a:off x="5091448" y="3735174"/>
                <a:ext cx="177513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E2D53FF-C49E-9F4F-B9F3-E0BEE8E55BC0}"/>
                  </a:ext>
                </a:extLst>
              </p:cNvPr>
              <p:cNvCxnSpPr>
                <a:stCxn id="15" idx="3"/>
                <a:endCxn id="17" idx="1"/>
              </p:cNvCxnSpPr>
              <p:nvPr/>
            </p:nvCxnSpPr>
            <p:spPr>
              <a:xfrm>
                <a:off x="5091449" y="4725838"/>
                <a:ext cx="177513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A8D0C86-66EB-5843-B1E6-DAE7882504AB}"/>
                  </a:ext>
                </a:extLst>
              </p:cNvPr>
              <p:cNvCxnSpPr>
                <a:stCxn id="16" idx="3"/>
                <a:endCxn id="18" idx="1"/>
              </p:cNvCxnSpPr>
              <p:nvPr/>
            </p:nvCxnSpPr>
            <p:spPr>
              <a:xfrm>
                <a:off x="5091448" y="5716502"/>
                <a:ext cx="177513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81BC53-C4DA-2B4F-A009-8CAD53C889C1}"/>
                </a:ext>
              </a:extLst>
            </p:cNvPr>
            <p:cNvSpPr txBox="1"/>
            <p:nvPr/>
          </p:nvSpPr>
          <p:spPr>
            <a:xfrm>
              <a:off x="5216479" y="1710623"/>
              <a:ext cx="175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KR" b="1" dirty="0"/>
                <a:t>lass prediction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CA4E0F00-6EE7-5544-9681-CBA5F8E3F088}"/>
                </a:ext>
              </a:extLst>
            </p:cNvPr>
            <p:cNvSpPr/>
            <p:nvPr/>
          </p:nvSpPr>
          <p:spPr>
            <a:xfrm>
              <a:off x="8487174" y="2744511"/>
              <a:ext cx="1030310" cy="297199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F33D23-9B8B-8C44-B571-33548CF49A4A}"/>
                </a:ext>
              </a:extLst>
            </p:cNvPr>
            <p:cNvSpPr/>
            <p:nvPr/>
          </p:nvSpPr>
          <p:spPr>
            <a:xfrm>
              <a:off x="9908141" y="3852190"/>
              <a:ext cx="1403797" cy="7566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150D36-D96D-C148-A694-5233B04DCA24}"/>
                </a:ext>
              </a:extLst>
            </p:cNvPr>
            <p:cNvSpPr txBox="1"/>
            <p:nvPr/>
          </p:nvSpPr>
          <p:spPr>
            <a:xfrm>
              <a:off x="9908141" y="3244334"/>
              <a:ext cx="175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b="1" dirty="0"/>
                <a:t>최종 예측값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1FE86E9-387D-7B4D-BF2B-303B509C1104}"/>
                </a:ext>
              </a:extLst>
            </p:cNvPr>
            <p:cNvGrpSpPr/>
            <p:nvPr/>
          </p:nvGrpSpPr>
          <p:grpSpPr>
            <a:xfrm>
              <a:off x="862887" y="2744510"/>
              <a:ext cx="2824765" cy="2971992"/>
              <a:chOff x="862887" y="2744510"/>
              <a:chExt cx="2824765" cy="297199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9E5A7-501F-B141-A73B-7458D9903A9D}"/>
                  </a:ext>
                </a:extLst>
              </p:cNvPr>
              <p:cNvSpPr/>
              <p:nvPr/>
            </p:nvSpPr>
            <p:spPr>
              <a:xfrm>
                <a:off x="862887" y="3735174"/>
                <a:ext cx="1403797" cy="75663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D2529F0-8855-5F4D-A42B-C9060AA59021}"/>
                  </a:ext>
                </a:extLst>
              </p:cNvPr>
              <p:cNvCxnSpPr>
                <a:stCxn id="4" idx="3"/>
                <a:endCxn id="7" idx="1"/>
              </p:cNvCxnSpPr>
              <p:nvPr/>
            </p:nvCxnSpPr>
            <p:spPr>
              <a:xfrm flipV="1">
                <a:off x="2266684" y="2744510"/>
                <a:ext cx="1420968" cy="136898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B8E42CD-AB7F-5A45-BE6D-71043CFDDA6F}"/>
                  </a:ext>
                </a:extLst>
              </p:cNvPr>
              <p:cNvCxnSpPr>
                <a:endCxn id="8" idx="1"/>
              </p:cNvCxnSpPr>
              <p:nvPr/>
            </p:nvCxnSpPr>
            <p:spPr>
              <a:xfrm flipV="1">
                <a:off x="2283854" y="3735174"/>
                <a:ext cx="1403797" cy="37831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52C753A-82E9-6A43-A5DF-6E9932EA5C65}"/>
                  </a:ext>
                </a:extLst>
              </p:cNvPr>
              <p:cNvCxnSpPr>
                <a:stCxn id="4" idx="3"/>
                <a:endCxn id="15" idx="1"/>
              </p:cNvCxnSpPr>
              <p:nvPr/>
            </p:nvCxnSpPr>
            <p:spPr>
              <a:xfrm>
                <a:off x="2266684" y="4113491"/>
                <a:ext cx="1420968" cy="6123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0E8AB6C-01D4-E247-81ED-D316C8D15F30}"/>
                  </a:ext>
                </a:extLst>
              </p:cNvPr>
              <p:cNvCxnSpPr>
                <a:stCxn id="4" idx="3"/>
                <a:endCxn id="16" idx="1"/>
              </p:cNvCxnSpPr>
              <p:nvPr/>
            </p:nvCxnSpPr>
            <p:spPr>
              <a:xfrm>
                <a:off x="2266684" y="4113491"/>
                <a:ext cx="1420967" cy="16030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B90FBC-6982-D141-A940-3166ACAB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52239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06CE-EF0A-4E4B-BCB7-EC7095C0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4000" dirty="0"/>
              <a:t>Bagging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2489C0-76DF-6A41-8944-FE1A0042A61F}"/>
              </a:ext>
            </a:extLst>
          </p:cNvPr>
          <p:cNvGrpSpPr/>
          <p:nvPr/>
        </p:nvGrpSpPr>
        <p:grpSpPr>
          <a:xfrm>
            <a:off x="7871138" y="2366193"/>
            <a:ext cx="1403798" cy="3728626"/>
            <a:chOff x="6866584" y="2366193"/>
            <a:chExt cx="1403798" cy="372862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444B02-9B87-7B45-A40A-CC5670F0129F}"/>
                </a:ext>
              </a:extLst>
            </p:cNvPr>
            <p:cNvSpPr/>
            <p:nvPr/>
          </p:nvSpPr>
          <p:spPr>
            <a:xfrm>
              <a:off x="6866585" y="2366193"/>
              <a:ext cx="1403797" cy="7566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6268B9C-4E3A-F543-9D41-C18E64362837}"/>
                </a:ext>
              </a:extLst>
            </p:cNvPr>
            <p:cNvSpPr/>
            <p:nvPr/>
          </p:nvSpPr>
          <p:spPr>
            <a:xfrm>
              <a:off x="6866584" y="3356857"/>
              <a:ext cx="1403797" cy="7566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A3D4526-2E8A-5041-8285-BA9273AB0C64}"/>
                </a:ext>
              </a:extLst>
            </p:cNvPr>
            <p:cNvSpPr/>
            <p:nvPr/>
          </p:nvSpPr>
          <p:spPr>
            <a:xfrm>
              <a:off x="6866585" y="4347521"/>
              <a:ext cx="1403797" cy="7566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63E11E-6D3C-8245-BC85-C3733741EEE0}"/>
                </a:ext>
              </a:extLst>
            </p:cNvPr>
            <p:cNvSpPr/>
            <p:nvPr/>
          </p:nvSpPr>
          <p:spPr>
            <a:xfrm>
              <a:off x="6866584" y="5338185"/>
              <a:ext cx="1403797" cy="7566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B86AE6-2F01-AD47-B7B5-29D917F5F78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6173274" y="2744510"/>
            <a:ext cx="16978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DAE58E-9EAF-694C-9590-B67F9F8247B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6173273" y="3735174"/>
            <a:ext cx="16978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E4BCA3-8C9A-A44D-912F-D1BA734EBAE8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6173274" y="4725838"/>
            <a:ext cx="16978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433FEB2-0FC0-3844-8100-75942585618E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6173273" y="5716502"/>
            <a:ext cx="16978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08E13E-D4DE-3B4C-A3DE-F60777F3378C}"/>
              </a:ext>
            </a:extLst>
          </p:cNvPr>
          <p:cNvSpPr txBox="1"/>
          <p:nvPr/>
        </p:nvSpPr>
        <p:spPr>
          <a:xfrm>
            <a:off x="6638494" y="1696166"/>
            <a:ext cx="175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KR" b="1" dirty="0"/>
              <a:t>lass prediction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07CEC1E7-D355-E348-9785-580541E08EF8}"/>
              </a:ext>
            </a:extLst>
          </p:cNvPr>
          <p:cNvSpPr/>
          <p:nvPr/>
        </p:nvSpPr>
        <p:spPr>
          <a:xfrm>
            <a:off x="9285665" y="2744511"/>
            <a:ext cx="1030310" cy="2971992"/>
          </a:xfrm>
          <a:prstGeom prst="rightBrace">
            <a:avLst>
              <a:gd name="adj1" fmla="val 8333"/>
              <a:gd name="adj2" fmla="val 513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A1F1AF-8D91-CD40-B15A-AB52B82A2BF7}"/>
              </a:ext>
            </a:extLst>
          </p:cNvPr>
          <p:cNvSpPr/>
          <p:nvPr/>
        </p:nvSpPr>
        <p:spPr>
          <a:xfrm>
            <a:off x="10333146" y="3852190"/>
            <a:ext cx="1403797" cy="7566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512527-B7BD-1D4E-852A-3EC2E85B56A3}"/>
              </a:ext>
            </a:extLst>
          </p:cNvPr>
          <p:cNvSpPr txBox="1"/>
          <p:nvPr/>
        </p:nvSpPr>
        <p:spPr>
          <a:xfrm>
            <a:off x="10333146" y="3244334"/>
            <a:ext cx="175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최종 예측값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0A0E1E-20D5-AC40-96F6-FF1567AB3052}"/>
              </a:ext>
            </a:extLst>
          </p:cNvPr>
          <p:cNvGrpSpPr/>
          <p:nvPr/>
        </p:nvGrpSpPr>
        <p:grpSpPr>
          <a:xfrm>
            <a:off x="457202" y="2355237"/>
            <a:ext cx="3958102" cy="3728626"/>
            <a:chOff x="-1449942" y="3309687"/>
            <a:chExt cx="3958102" cy="372862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F20EAD3-ECB8-B94F-9F52-144560A2E524}"/>
                </a:ext>
              </a:extLst>
            </p:cNvPr>
            <p:cNvGrpSpPr/>
            <p:nvPr/>
          </p:nvGrpSpPr>
          <p:grpSpPr>
            <a:xfrm>
              <a:off x="1104362" y="3309687"/>
              <a:ext cx="1403798" cy="3728626"/>
              <a:chOff x="3687651" y="2366193"/>
              <a:chExt cx="1403798" cy="372862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041D5E2-87BE-BE41-9561-DCE2F3A1AB23}"/>
                  </a:ext>
                </a:extLst>
              </p:cNvPr>
              <p:cNvSpPr/>
              <p:nvPr/>
            </p:nvSpPr>
            <p:spPr>
              <a:xfrm>
                <a:off x="3687652" y="2366193"/>
                <a:ext cx="1403797" cy="75663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Sample1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3E6F46D-3E16-7741-AE87-D22229A17155}"/>
                  </a:ext>
                </a:extLst>
              </p:cNvPr>
              <p:cNvSpPr/>
              <p:nvPr/>
            </p:nvSpPr>
            <p:spPr>
              <a:xfrm>
                <a:off x="3687651" y="3356857"/>
                <a:ext cx="1403797" cy="75663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Sample2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738D2BD-403D-4D4E-9CA9-ADA4AD14D238}"/>
                  </a:ext>
                </a:extLst>
              </p:cNvPr>
              <p:cNvSpPr/>
              <p:nvPr/>
            </p:nvSpPr>
            <p:spPr>
              <a:xfrm>
                <a:off x="3687652" y="4347521"/>
                <a:ext cx="1403797" cy="75663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Sample3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348EF97-7AC2-684B-8FB5-4BD7AD08FF89}"/>
                  </a:ext>
                </a:extLst>
              </p:cNvPr>
              <p:cNvSpPr/>
              <p:nvPr/>
            </p:nvSpPr>
            <p:spPr>
              <a:xfrm>
                <a:off x="3687651" y="5338185"/>
                <a:ext cx="1403797" cy="75663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Sample4</a:t>
                </a: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9D1DA8-83F0-C74C-9B8F-8FD6189068D5}"/>
                </a:ext>
              </a:extLst>
            </p:cNvPr>
            <p:cNvSpPr/>
            <p:nvPr/>
          </p:nvSpPr>
          <p:spPr>
            <a:xfrm>
              <a:off x="-1449942" y="4678668"/>
              <a:ext cx="1403797" cy="75663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842963A-6662-5044-AC60-C3BF5B4113BE}"/>
                </a:ext>
              </a:extLst>
            </p:cNvPr>
            <p:cNvCxnSpPr>
              <a:stCxn id="65" idx="3"/>
              <a:endCxn id="61" idx="1"/>
            </p:cNvCxnSpPr>
            <p:nvPr/>
          </p:nvCxnSpPr>
          <p:spPr>
            <a:xfrm flipV="1">
              <a:off x="-46145" y="3688004"/>
              <a:ext cx="1150508" cy="13689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6869A78-2ADD-0D49-A0A8-B722B604BE2C}"/>
                </a:ext>
              </a:extLst>
            </p:cNvPr>
            <p:cNvCxnSpPr>
              <a:stCxn id="65" idx="3"/>
              <a:endCxn id="63" idx="1"/>
            </p:cNvCxnSpPr>
            <p:nvPr/>
          </p:nvCxnSpPr>
          <p:spPr>
            <a:xfrm>
              <a:off x="-46145" y="5056985"/>
              <a:ext cx="1150508" cy="6123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90954A9-F0BD-184F-98EA-F0789DD6E906}"/>
                </a:ext>
              </a:extLst>
            </p:cNvPr>
            <p:cNvCxnSpPr>
              <a:stCxn id="65" idx="3"/>
              <a:endCxn id="64" idx="1"/>
            </p:cNvCxnSpPr>
            <p:nvPr/>
          </p:nvCxnSpPr>
          <p:spPr>
            <a:xfrm>
              <a:off x="-46145" y="5056985"/>
              <a:ext cx="1150507" cy="16030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A6035D-7A02-4242-88C3-5E47183AEE51}"/>
                </a:ext>
              </a:extLst>
            </p:cNvPr>
            <p:cNvCxnSpPr>
              <a:stCxn id="65" idx="3"/>
              <a:endCxn id="62" idx="1"/>
            </p:cNvCxnSpPr>
            <p:nvPr/>
          </p:nvCxnSpPr>
          <p:spPr>
            <a:xfrm flipV="1">
              <a:off x="-46145" y="4678668"/>
              <a:ext cx="1150507" cy="37831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D193D78-1D39-1C44-B464-C329AB295DF8}"/>
              </a:ext>
            </a:extLst>
          </p:cNvPr>
          <p:cNvGrpSpPr/>
          <p:nvPr/>
        </p:nvGrpSpPr>
        <p:grpSpPr>
          <a:xfrm>
            <a:off x="5615186" y="2355237"/>
            <a:ext cx="1403798" cy="3728626"/>
            <a:chOff x="6866584" y="2366193"/>
            <a:chExt cx="1403798" cy="372862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F972391-F7AE-934C-BE23-CC2FCC0E6D1C}"/>
                </a:ext>
              </a:extLst>
            </p:cNvPr>
            <p:cNvSpPr/>
            <p:nvPr/>
          </p:nvSpPr>
          <p:spPr>
            <a:xfrm>
              <a:off x="6866585" y="2366193"/>
              <a:ext cx="1403797" cy="7566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Classifier1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E33D6E-31B6-6D46-9CC8-4F63D432DBFF}"/>
                </a:ext>
              </a:extLst>
            </p:cNvPr>
            <p:cNvSpPr/>
            <p:nvPr/>
          </p:nvSpPr>
          <p:spPr>
            <a:xfrm>
              <a:off x="6866584" y="3356857"/>
              <a:ext cx="1403797" cy="7566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Classifier2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A307716-B4E0-364A-B4FC-E224C41ED42E}"/>
                </a:ext>
              </a:extLst>
            </p:cNvPr>
            <p:cNvSpPr/>
            <p:nvPr/>
          </p:nvSpPr>
          <p:spPr>
            <a:xfrm>
              <a:off x="6866585" y="4347521"/>
              <a:ext cx="1403797" cy="7566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Classifier3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B94DA42-9300-C748-880C-632B9CDF3BA1}"/>
                </a:ext>
              </a:extLst>
            </p:cNvPr>
            <p:cNvSpPr/>
            <p:nvPr/>
          </p:nvSpPr>
          <p:spPr>
            <a:xfrm>
              <a:off x="6866584" y="5338185"/>
              <a:ext cx="1403797" cy="7566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Classifier4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7CEE9FB-538C-B944-BAE6-8043AB546007}"/>
              </a:ext>
            </a:extLst>
          </p:cNvPr>
          <p:cNvSpPr txBox="1"/>
          <p:nvPr/>
        </p:nvSpPr>
        <p:spPr>
          <a:xfrm>
            <a:off x="1324121" y="1700849"/>
            <a:ext cx="193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Bootstrap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48012C-C5CE-CC46-B8EF-35B0EE1C071E}"/>
              </a:ext>
            </a:extLst>
          </p:cNvPr>
          <p:cNvCxnSpPr>
            <a:stCxn id="61" idx="3"/>
            <a:endCxn id="71" idx="1"/>
          </p:cNvCxnSpPr>
          <p:nvPr/>
        </p:nvCxnSpPr>
        <p:spPr>
          <a:xfrm>
            <a:off x="4415304" y="2733554"/>
            <a:ext cx="11998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D4CA49-7AB9-CF4B-ADC1-85C37F78355C}"/>
              </a:ext>
            </a:extLst>
          </p:cNvPr>
          <p:cNvCxnSpPr>
            <a:stCxn id="62" idx="3"/>
            <a:endCxn id="72" idx="1"/>
          </p:cNvCxnSpPr>
          <p:nvPr/>
        </p:nvCxnSpPr>
        <p:spPr>
          <a:xfrm>
            <a:off x="4415303" y="3724218"/>
            <a:ext cx="11998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2A4ECA-361A-204B-9E0A-C7850D527E4D}"/>
              </a:ext>
            </a:extLst>
          </p:cNvPr>
          <p:cNvCxnSpPr>
            <a:stCxn id="63" idx="3"/>
            <a:endCxn id="73" idx="1"/>
          </p:cNvCxnSpPr>
          <p:nvPr/>
        </p:nvCxnSpPr>
        <p:spPr>
          <a:xfrm>
            <a:off x="4415304" y="4714882"/>
            <a:ext cx="11998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B8B2ABB-0DFA-D340-B279-C825EE709ECD}"/>
              </a:ext>
            </a:extLst>
          </p:cNvPr>
          <p:cNvCxnSpPr>
            <a:stCxn id="64" idx="3"/>
            <a:endCxn id="74" idx="1"/>
          </p:cNvCxnSpPr>
          <p:nvPr/>
        </p:nvCxnSpPr>
        <p:spPr>
          <a:xfrm>
            <a:off x="4415303" y="5705546"/>
            <a:ext cx="11998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5A9B31-83C8-1946-8E1B-7D0295D0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3828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06CE-EF0A-4E4B-BCB7-EC7095C0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4000" dirty="0"/>
              <a:t>Boosting and AdaBoost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E6DC4-DF2B-8E45-89C0-492B406B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34" y="2060020"/>
            <a:ext cx="8621531" cy="412745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7A1BD-4274-F34B-80AC-16B02828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23491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06CE-EF0A-4E4B-BCB7-EC7095C0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Random</a:t>
            </a:r>
            <a:r>
              <a:rPr lang="en-KR" altLang="ko-KR" sz="4000" dirty="0"/>
              <a:t> </a:t>
            </a:r>
            <a:r>
              <a:rPr lang="en-US" altLang="ko-KR" sz="4000" dirty="0"/>
              <a:t>Forest</a:t>
            </a:r>
            <a:endParaRPr lang="en-KR" sz="4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1AFB9A-1C2A-1146-B48E-1D5F7ACB72F5}"/>
              </a:ext>
            </a:extLst>
          </p:cNvPr>
          <p:cNvGrpSpPr/>
          <p:nvPr/>
        </p:nvGrpSpPr>
        <p:grpSpPr>
          <a:xfrm>
            <a:off x="457202" y="2218584"/>
            <a:ext cx="11634985" cy="3739582"/>
            <a:chOff x="457202" y="2355237"/>
            <a:chExt cx="11634985" cy="373958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32489C0-76DF-6A41-8944-FE1A0042A61F}"/>
                </a:ext>
              </a:extLst>
            </p:cNvPr>
            <p:cNvGrpSpPr/>
            <p:nvPr/>
          </p:nvGrpSpPr>
          <p:grpSpPr>
            <a:xfrm>
              <a:off x="7871138" y="2366193"/>
              <a:ext cx="1403798" cy="3728626"/>
              <a:chOff x="6866584" y="2366193"/>
              <a:chExt cx="1403798" cy="372862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C444B02-9B87-7B45-A40A-CC5670F0129F}"/>
                  </a:ext>
                </a:extLst>
              </p:cNvPr>
              <p:cNvSpPr/>
              <p:nvPr/>
            </p:nvSpPr>
            <p:spPr>
              <a:xfrm>
                <a:off x="6866585" y="2366193"/>
                <a:ext cx="1403797" cy="7566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6268B9C-4E3A-F543-9D41-C18E64362837}"/>
                  </a:ext>
                </a:extLst>
              </p:cNvPr>
              <p:cNvSpPr/>
              <p:nvPr/>
            </p:nvSpPr>
            <p:spPr>
              <a:xfrm>
                <a:off x="6866584" y="3356857"/>
                <a:ext cx="1403797" cy="7566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A3D4526-2E8A-5041-8285-BA9273AB0C64}"/>
                  </a:ext>
                </a:extLst>
              </p:cNvPr>
              <p:cNvSpPr/>
              <p:nvPr/>
            </p:nvSpPr>
            <p:spPr>
              <a:xfrm>
                <a:off x="6866585" y="4347521"/>
                <a:ext cx="1403797" cy="7566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A63E11E-6D3C-8245-BC85-C3733741EEE0}"/>
                  </a:ext>
                </a:extLst>
              </p:cNvPr>
              <p:cNvSpPr/>
              <p:nvPr/>
            </p:nvSpPr>
            <p:spPr>
              <a:xfrm>
                <a:off x="6866584" y="5338185"/>
                <a:ext cx="1403797" cy="7566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07CEC1E7-D355-E348-9785-580541E08EF8}"/>
                </a:ext>
              </a:extLst>
            </p:cNvPr>
            <p:cNvSpPr/>
            <p:nvPr/>
          </p:nvSpPr>
          <p:spPr>
            <a:xfrm>
              <a:off x="9285665" y="2744511"/>
              <a:ext cx="1030310" cy="2971992"/>
            </a:xfrm>
            <a:prstGeom prst="rightBrace">
              <a:avLst>
                <a:gd name="adj1" fmla="val 8333"/>
                <a:gd name="adj2" fmla="val 513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A1F1AF-8D91-CD40-B15A-AB52B82A2BF7}"/>
                </a:ext>
              </a:extLst>
            </p:cNvPr>
            <p:cNvSpPr/>
            <p:nvPr/>
          </p:nvSpPr>
          <p:spPr>
            <a:xfrm>
              <a:off x="10333146" y="3852190"/>
              <a:ext cx="1403797" cy="7566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512527-B7BD-1D4E-852A-3EC2E85B56A3}"/>
                </a:ext>
              </a:extLst>
            </p:cNvPr>
            <p:cNvSpPr txBox="1"/>
            <p:nvPr/>
          </p:nvSpPr>
          <p:spPr>
            <a:xfrm>
              <a:off x="10333146" y="3244334"/>
              <a:ext cx="175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b="1" dirty="0"/>
                <a:t>최종 예측값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A0A0E1E-20D5-AC40-96F6-FF1567AB3052}"/>
                </a:ext>
              </a:extLst>
            </p:cNvPr>
            <p:cNvGrpSpPr/>
            <p:nvPr/>
          </p:nvGrpSpPr>
          <p:grpSpPr>
            <a:xfrm>
              <a:off x="457202" y="2355237"/>
              <a:ext cx="3958102" cy="3728626"/>
              <a:chOff x="-1449942" y="3309687"/>
              <a:chExt cx="3958102" cy="372862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F20EAD3-ECB8-B94F-9F52-144560A2E524}"/>
                  </a:ext>
                </a:extLst>
              </p:cNvPr>
              <p:cNvGrpSpPr/>
              <p:nvPr/>
            </p:nvGrpSpPr>
            <p:grpSpPr>
              <a:xfrm>
                <a:off x="1104362" y="3309687"/>
                <a:ext cx="1403798" cy="3728626"/>
                <a:chOff x="3687651" y="2366193"/>
                <a:chExt cx="1403798" cy="3728626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041D5E2-87BE-BE41-9561-DCE2F3A1AB23}"/>
                    </a:ext>
                  </a:extLst>
                </p:cNvPr>
                <p:cNvSpPr/>
                <p:nvPr/>
              </p:nvSpPr>
              <p:spPr>
                <a:xfrm>
                  <a:off x="3687652" y="2366193"/>
                  <a:ext cx="1403797" cy="75663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Sample1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3E6F46D-3E16-7741-AE87-D22229A17155}"/>
                    </a:ext>
                  </a:extLst>
                </p:cNvPr>
                <p:cNvSpPr/>
                <p:nvPr/>
              </p:nvSpPr>
              <p:spPr>
                <a:xfrm>
                  <a:off x="3687651" y="3356857"/>
                  <a:ext cx="1403797" cy="75663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Sample2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738D2BD-403D-4D4E-9CA9-ADA4AD14D238}"/>
                    </a:ext>
                  </a:extLst>
                </p:cNvPr>
                <p:cNvSpPr/>
                <p:nvPr/>
              </p:nvSpPr>
              <p:spPr>
                <a:xfrm>
                  <a:off x="3687652" y="4347521"/>
                  <a:ext cx="1403797" cy="75663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Sample3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348EF97-7AC2-684B-8FB5-4BD7AD08FF89}"/>
                    </a:ext>
                  </a:extLst>
                </p:cNvPr>
                <p:cNvSpPr/>
                <p:nvPr/>
              </p:nvSpPr>
              <p:spPr>
                <a:xfrm>
                  <a:off x="3687651" y="5338185"/>
                  <a:ext cx="1403797" cy="75663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Sample4</a:t>
                  </a:r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19D1DA8-83F0-C74C-9B8F-8FD6189068D5}"/>
                  </a:ext>
                </a:extLst>
              </p:cNvPr>
              <p:cNvSpPr/>
              <p:nvPr/>
            </p:nvSpPr>
            <p:spPr>
              <a:xfrm>
                <a:off x="-1449942" y="4678668"/>
                <a:ext cx="1403797" cy="75663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842963A-6662-5044-AC60-C3BF5B4113BE}"/>
                  </a:ext>
                </a:extLst>
              </p:cNvPr>
              <p:cNvCxnSpPr>
                <a:stCxn id="65" idx="3"/>
                <a:endCxn id="61" idx="1"/>
              </p:cNvCxnSpPr>
              <p:nvPr/>
            </p:nvCxnSpPr>
            <p:spPr>
              <a:xfrm flipV="1">
                <a:off x="-46145" y="3688004"/>
                <a:ext cx="1150508" cy="136898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6869A78-2ADD-0D49-A0A8-B722B604BE2C}"/>
                  </a:ext>
                </a:extLst>
              </p:cNvPr>
              <p:cNvCxnSpPr>
                <a:stCxn id="65" idx="3"/>
                <a:endCxn id="63" idx="1"/>
              </p:cNvCxnSpPr>
              <p:nvPr/>
            </p:nvCxnSpPr>
            <p:spPr>
              <a:xfrm>
                <a:off x="-46145" y="5056985"/>
                <a:ext cx="1150508" cy="6123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90954A9-F0BD-184F-98EA-F0789DD6E906}"/>
                  </a:ext>
                </a:extLst>
              </p:cNvPr>
              <p:cNvCxnSpPr>
                <a:stCxn id="65" idx="3"/>
                <a:endCxn id="64" idx="1"/>
              </p:cNvCxnSpPr>
              <p:nvPr/>
            </p:nvCxnSpPr>
            <p:spPr>
              <a:xfrm>
                <a:off x="-46145" y="5056985"/>
                <a:ext cx="1150507" cy="16030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CA6035D-7A02-4242-88C3-5E47183AEE51}"/>
                  </a:ext>
                </a:extLst>
              </p:cNvPr>
              <p:cNvCxnSpPr>
                <a:stCxn id="65" idx="3"/>
                <a:endCxn id="62" idx="1"/>
              </p:cNvCxnSpPr>
              <p:nvPr/>
            </p:nvCxnSpPr>
            <p:spPr>
              <a:xfrm flipV="1">
                <a:off x="-46145" y="4678668"/>
                <a:ext cx="1150507" cy="37831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CE5A19-410E-2B4F-A24F-2CB33F4908B4}"/>
                </a:ext>
              </a:extLst>
            </p:cNvPr>
            <p:cNvGrpSpPr/>
            <p:nvPr/>
          </p:nvGrpSpPr>
          <p:grpSpPr>
            <a:xfrm>
              <a:off x="4415303" y="2355237"/>
              <a:ext cx="3455836" cy="3728626"/>
              <a:chOff x="4415303" y="2355237"/>
              <a:chExt cx="3455836" cy="3728626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6B86AE6-2F01-AD47-B7B5-29D917F5F78A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>
                <a:off x="6173274" y="2744510"/>
                <a:ext cx="169786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FDAE58E-9EAF-694C-9590-B67F9F8247B6}"/>
                  </a:ext>
                </a:extLst>
              </p:cNvPr>
              <p:cNvCxnSpPr>
                <a:cxnSpLocks/>
                <a:endCxn id="57" idx="1"/>
              </p:cNvCxnSpPr>
              <p:nvPr/>
            </p:nvCxnSpPr>
            <p:spPr>
              <a:xfrm>
                <a:off x="6173273" y="3735174"/>
                <a:ext cx="169786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0E4BCA3-8C9A-A44D-912F-D1BA734EBAE8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>
                <a:off x="6173274" y="4725838"/>
                <a:ext cx="169786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433FEB2-0FC0-3844-8100-75942585618E}"/>
                  </a:ext>
                </a:extLst>
              </p:cNvPr>
              <p:cNvCxnSpPr>
                <a:cxnSpLocks/>
                <a:endCxn id="59" idx="1"/>
              </p:cNvCxnSpPr>
              <p:nvPr/>
            </p:nvCxnSpPr>
            <p:spPr>
              <a:xfrm>
                <a:off x="6173273" y="5716502"/>
                <a:ext cx="169786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D193D78-1D39-1C44-B464-C329AB295DF8}"/>
                  </a:ext>
                </a:extLst>
              </p:cNvPr>
              <p:cNvGrpSpPr/>
              <p:nvPr/>
            </p:nvGrpSpPr>
            <p:grpSpPr>
              <a:xfrm>
                <a:off x="5615186" y="2355237"/>
                <a:ext cx="1403798" cy="3728626"/>
                <a:chOff x="6866584" y="2366193"/>
                <a:chExt cx="1403798" cy="3728626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F972391-F7AE-934C-BE23-CC2FCC0E6D1C}"/>
                    </a:ext>
                  </a:extLst>
                </p:cNvPr>
                <p:cNvSpPr/>
                <p:nvPr/>
              </p:nvSpPr>
              <p:spPr>
                <a:xfrm>
                  <a:off x="6866585" y="2366193"/>
                  <a:ext cx="1403797" cy="7566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Decision</a:t>
                  </a:r>
                  <a:r>
                    <a:rPr lang="en-KR" altLang="ko-KR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Tree</a:t>
                  </a:r>
                  <a:r>
                    <a:rPr lang="en-KR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EE33D6E-31B6-6D46-9CC8-4F63D432DBFF}"/>
                    </a:ext>
                  </a:extLst>
                </p:cNvPr>
                <p:cNvSpPr/>
                <p:nvPr/>
              </p:nvSpPr>
              <p:spPr>
                <a:xfrm>
                  <a:off x="6866584" y="3356857"/>
                  <a:ext cx="1403797" cy="7566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Decision</a:t>
                  </a:r>
                  <a:r>
                    <a:rPr lang="en-KR" altLang="ko-KR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Tree </a:t>
                  </a:r>
                  <a:r>
                    <a:rPr lang="en-KR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A307716-B4E0-364A-B4FC-E224C41ED42E}"/>
                    </a:ext>
                  </a:extLst>
                </p:cNvPr>
                <p:cNvSpPr/>
                <p:nvPr/>
              </p:nvSpPr>
              <p:spPr>
                <a:xfrm>
                  <a:off x="6866585" y="4347521"/>
                  <a:ext cx="1403797" cy="7566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Decision</a:t>
                  </a:r>
                  <a:r>
                    <a:rPr lang="en-KR" altLang="ko-KR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Tree </a:t>
                  </a:r>
                  <a:r>
                    <a:rPr lang="en-KR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FB94DA42-9300-C748-880C-632B9CDF3BA1}"/>
                    </a:ext>
                  </a:extLst>
                </p:cNvPr>
                <p:cNvSpPr/>
                <p:nvPr/>
              </p:nvSpPr>
              <p:spPr>
                <a:xfrm>
                  <a:off x="6866584" y="5338185"/>
                  <a:ext cx="1403797" cy="7566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Decision</a:t>
                  </a:r>
                  <a:r>
                    <a:rPr lang="en-KR" altLang="ko-KR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Tree </a:t>
                  </a:r>
                  <a:r>
                    <a:rPr lang="en-KR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048012C-C5CE-CC46-B8EF-35B0EE1C071E}"/>
                  </a:ext>
                </a:extLst>
              </p:cNvPr>
              <p:cNvCxnSpPr>
                <a:stCxn id="61" idx="3"/>
                <a:endCxn id="71" idx="1"/>
              </p:cNvCxnSpPr>
              <p:nvPr/>
            </p:nvCxnSpPr>
            <p:spPr>
              <a:xfrm>
                <a:off x="4415304" y="2733554"/>
                <a:ext cx="119988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BD4CA49-7AB9-CF4B-ADC1-85C37F78355C}"/>
                  </a:ext>
                </a:extLst>
              </p:cNvPr>
              <p:cNvCxnSpPr>
                <a:stCxn id="62" idx="3"/>
                <a:endCxn id="72" idx="1"/>
              </p:cNvCxnSpPr>
              <p:nvPr/>
            </p:nvCxnSpPr>
            <p:spPr>
              <a:xfrm>
                <a:off x="4415303" y="3724218"/>
                <a:ext cx="119988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D2A4ECA-361A-204B-9E0A-C7850D527E4D}"/>
                  </a:ext>
                </a:extLst>
              </p:cNvPr>
              <p:cNvCxnSpPr>
                <a:stCxn id="63" idx="3"/>
                <a:endCxn id="73" idx="1"/>
              </p:cNvCxnSpPr>
              <p:nvPr/>
            </p:nvCxnSpPr>
            <p:spPr>
              <a:xfrm>
                <a:off x="4415304" y="4714882"/>
                <a:ext cx="119988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B8B2ABB-0DFA-D340-B279-C825EE709ECD}"/>
                  </a:ext>
                </a:extLst>
              </p:cNvPr>
              <p:cNvCxnSpPr>
                <a:stCxn id="64" idx="3"/>
                <a:endCxn id="74" idx="1"/>
              </p:cNvCxnSpPr>
              <p:nvPr/>
            </p:nvCxnSpPr>
            <p:spPr>
              <a:xfrm>
                <a:off x="4415303" y="5705546"/>
                <a:ext cx="119988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05F3743-91F0-F04A-96EA-5A1C3E439455}"/>
              </a:ext>
            </a:extLst>
          </p:cNvPr>
          <p:cNvSpPr txBox="1"/>
          <p:nvPr/>
        </p:nvSpPr>
        <p:spPr>
          <a:xfrm>
            <a:off x="6638494" y="1696166"/>
            <a:ext cx="175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KR" b="1" dirty="0"/>
              <a:t>lass prediction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B90A38-017A-984F-96E9-26261BC34B1F}"/>
              </a:ext>
            </a:extLst>
          </p:cNvPr>
          <p:cNvSpPr txBox="1"/>
          <p:nvPr/>
        </p:nvSpPr>
        <p:spPr>
          <a:xfrm>
            <a:off x="1324121" y="1700849"/>
            <a:ext cx="193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3BC8-2286-3F45-8A6A-DC2D3019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25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1990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A876-9350-CD45-AB37-8CA5892F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3200" dirty="0"/>
              <a:t>Improving Classification Accuracy of Class-Imbalanced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E989E-025D-0847-8C62-0348BE64BCE8}"/>
              </a:ext>
            </a:extLst>
          </p:cNvPr>
          <p:cNvSpPr txBox="1"/>
          <p:nvPr/>
        </p:nvSpPr>
        <p:spPr>
          <a:xfrm>
            <a:off x="498423" y="1980286"/>
            <a:ext cx="11693577" cy="37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Oversampling</a:t>
            </a:r>
          </a:p>
          <a:p>
            <a:pPr>
              <a:lnSpc>
                <a:spcPct val="150000"/>
              </a:lnSpc>
            </a:pPr>
            <a:r>
              <a:rPr lang="en-US" dirty="0"/>
              <a:t> Resampling the positive tuples so that the resulting training set contains an equal number of positive and negative tuples</a:t>
            </a:r>
          </a:p>
          <a:p>
            <a:endParaRPr lang="en-US" sz="1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Undersampling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dirty="0"/>
              <a:t> Decreasing the number of negative tuples. Randomly eliminates tuples from the majority</a:t>
            </a:r>
          </a:p>
          <a:p>
            <a:pPr>
              <a:lnSpc>
                <a:spcPct val="150000"/>
              </a:lnSpc>
            </a:pPr>
            <a:endParaRPr lang="en-US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Threshold moving</a:t>
            </a:r>
          </a:p>
          <a:p>
            <a:pPr>
              <a:lnSpc>
                <a:spcPct val="150000"/>
              </a:lnSpc>
            </a:pPr>
            <a:r>
              <a:rPr lang="en-US" dirty="0"/>
              <a:t>Move the threshold so that the rare class tuples are easier to classify</a:t>
            </a:r>
          </a:p>
          <a:p>
            <a:pPr>
              <a:lnSpc>
                <a:spcPct val="150000"/>
              </a:lnSpc>
            </a:pPr>
            <a:endParaRPr lang="en-US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Ensemble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90D69-23A6-E14E-B857-D9447817CC77}"/>
              </a:ext>
            </a:extLst>
          </p:cNvPr>
          <p:cNvSpPr txBox="1"/>
          <p:nvPr/>
        </p:nvSpPr>
        <p:spPr>
          <a:xfrm>
            <a:off x="838200" y="1506022"/>
            <a:ext cx="2640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</a:t>
            </a:r>
            <a:r>
              <a:rPr lang="en-KR" sz="2000" b="1" dirty="0"/>
              <a:t>mbalance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49B2D6-362B-CD4C-9319-A3E43DDE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26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921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EF04-35DC-D44A-84C8-B820C071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12826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Metrics for Evaluating Classifier Performance</a:t>
            </a:r>
            <a:endParaRPr lang="en-KR" sz="4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EC8655-CA7B-6248-A319-CBF22895D3F0}"/>
              </a:ext>
            </a:extLst>
          </p:cNvPr>
          <p:cNvGrpSpPr/>
          <p:nvPr/>
        </p:nvGrpSpPr>
        <p:grpSpPr>
          <a:xfrm>
            <a:off x="3425780" y="2288578"/>
            <a:ext cx="5529329" cy="1521320"/>
            <a:chOff x="3425780" y="2143434"/>
            <a:chExt cx="5529329" cy="152132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7FA8CC1-CC46-6746-A211-0095DE718129}"/>
                </a:ext>
              </a:extLst>
            </p:cNvPr>
            <p:cNvGrpSpPr/>
            <p:nvPr/>
          </p:nvGrpSpPr>
          <p:grpSpPr>
            <a:xfrm>
              <a:off x="3425780" y="2143434"/>
              <a:ext cx="2318197" cy="1521320"/>
              <a:chOff x="3425780" y="1737035"/>
              <a:chExt cx="2318197" cy="15213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CBE001-D537-654F-AC93-C64837CEBB28}"/>
                  </a:ext>
                </a:extLst>
              </p:cNvPr>
              <p:cNvSpPr/>
              <p:nvPr/>
            </p:nvSpPr>
            <p:spPr>
              <a:xfrm>
                <a:off x="3425780" y="2202288"/>
                <a:ext cx="2318197" cy="10560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Positive Tuple</a:t>
                </a:r>
                <a:endParaRPr lang="en-KR" sz="20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021FAE-1C22-DF48-99BF-D9F2A3FAEA34}"/>
                  </a:ext>
                </a:extLst>
              </p:cNvPr>
              <p:cNvSpPr txBox="1"/>
              <p:nvPr/>
            </p:nvSpPr>
            <p:spPr>
              <a:xfrm>
                <a:off x="4165268" y="1737035"/>
                <a:ext cx="839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b="1" dirty="0"/>
                  <a:t>class1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D5E5553-9543-4547-8EF6-407E3778EB48}"/>
                </a:ext>
              </a:extLst>
            </p:cNvPr>
            <p:cNvGrpSpPr/>
            <p:nvPr/>
          </p:nvGrpSpPr>
          <p:grpSpPr>
            <a:xfrm>
              <a:off x="6636912" y="2143434"/>
              <a:ext cx="2318197" cy="1521320"/>
              <a:chOff x="6636912" y="1737035"/>
              <a:chExt cx="2318197" cy="152132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FE7197-D152-A449-B8AE-1E698C38E725}"/>
                  </a:ext>
                </a:extLst>
              </p:cNvPr>
              <p:cNvSpPr/>
              <p:nvPr/>
            </p:nvSpPr>
            <p:spPr>
              <a:xfrm>
                <a:off x="6636912" y="2202288"/>
                <a:ext cx="2318197" cy="10560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Negative Tuple</a:t>
                </a:r>
                <a:endParaRPr lang="en-KR" sz="2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C32D6F-459B-0740-B87F-E0312053487A}"/>
                  </a:ext>
                </a:extLst>
              </p:cNvPr>
              <p:cNvSpPr txBox="1"/>
              <p:nvPr/>
            </p:nvSpPr>
            <p:spPr>
              <a:xfrm>
                <a:off x="7344175" y="1737035"/>
                <a:ext cx="903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b="1" dirty="0"/>
                  <a:t>class2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7366FF-DFCB-A14E-815E-C5375EA1D971}"/>
              </a:ext>
            </a:extLst>
          </p:cNvPr>
          <p:cNvGrpSpPr/>
          <p:nvPr/>
        </p:nvGrpSpPr>
        <p:grpSpPr>
          <a:xfrm>
            <a:off x="838200" y="4427000"/>
            <a:ext cx="5257800" cy="1887214"/>
            <a:chOff x="838200" y="4035114"/>
            <a:chExt cx="5257800" cy="18872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3CA7AB-B87B-5844-91A2-56577866D7A0}"/>
                </a:ext>
              </a:extLst>
            </p:cNvPr>
            <p:cNvSpPr txBox="1"/>
            <p:nvPr/>
          </p:nvSpPr>
          <p:spPr>
            <a:xfrm>
              <a:off x="838200" y="4035114"/>
              <a:ext cx="5257800" cy="88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KR" dirty="0"/>
                <a:t>P(Positive tuples) : the number of positive tuples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KR" dirty="0"/>
                <a:t>N(Negative tuples) : the number of negative tuples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96A834-BC99-C34B-A505-C04088069E46}"/>
                </a:ext>
              </a:extLst>
            </p:cNvPr>
            <p:cNvSpPr txBox="1"/>
            <p:nvPr/>
          </p:nvSpPr>
          <p:spPr>
            <a:xfrm>
              <a:off x="838200" y="5041959"/>
              <a:ext cx="5257800" cy="88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KR" dirty="0"/>
                <a:t>T(True) : </a:t>
              </a:r>
              <a:r>
                <a:rPr lang="en-US" dirty="0"/>
                <a:t>C</a:t>
              </a:r>
              <a:r>
                <a:rPr lang="en-US" altLang="ko-KR" dirty="0"/>
                <a:t>orrectly predicted by the classifier.</a:t>
              </a:r>
              <a:endParaRPr lang="en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KR" dirty="0"/>
                <a:t>F(False) : In</a:t>
              </a:r>
              <a:r>
                <a:rPr lang="en-US" altLang="ko-KR" dirty="0"/>
                <a:t>correctly predicted by the classifier.</a:t>
              </a:r>
              <a:endParaRPr lang="en-KR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41C17C6-A61D-B542-8685-B6C99438B7F1}"/>
              </a:ext>
            </a:extLst>
          </p:cNvPr>
          <p:cNvSpPr txBox="1"/>
          <p:nvPr/>
        </p:nvSpPr>
        <p:spPr>
          <a:xfrm>
            <a:off x="948910" y="1624065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Terminolopgy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44FE0-4F3B-8746-9D8D-79004BE7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371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EF04-35DC-D44A-84C8-B820C071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12826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Metrics for Evaluating Classifier Performance</a:t>
            </a:r>
            <a:endParaRPr lang="en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32154-CC86-924F-88A7-956A75700B4B}"/>
              </a:ext>
            </a:extLst>
          </p:cNvPr>
          <p:cNvSpPr txBox="1"/>
          <p:nvPr/>
        </p:nvSpPr>
        <p:spPr>
          <a:xfrm>
            <a:off x="1315278" y="2313630"/>
            <a:ext cx="11035748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TP(True positives) </a:t>
            </a:r>
            <a:r>
              <a:rPr lang="en-US" altLang="ko-KR" dirty="0"/>
              <a:t>: These refer to </a:t>
            </a:r>
            <a:r>
              <a:rPr lang="en-US" altLang="ko-KR" b="1" dirty="0"/>
              <a:t>the positive tuples</a:t>
            </a:r>
            <a:r>
              <a:rPr lang="en-US" altLang="ko-KR" dirty="0"/>
              <a:t> that were </a:t>
            </a:r>
            <a:r>
              <a:rPr lang="en-US" altLang="ko-KR" b="1" dirty="0"/>
              <a:t>correctly predicted</a:t>
            </a:r>
            <a:r>
              <a:rPr lang="en-US" altLang="ko-KR" dirty="0"/>
              <a:t> by the classifier.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TN(True negatives)</a:t>
            </a:r>
            <a:r>
              <a:rPr lang="en-US" altLang="ko-KR" dirty="0"/>
              <a:t> : These are </a:t>
            </a:r>
            <a:r>
              <a:rPr lang="en-US" altLang="ko-KR" b="1" dirty="0"/>
              <a:t>the negative tuples</a:t>
            </a:r>
            <a:r>
              <a:rPr lang="en-US" altLang="ko-KR" dirty="0"/>
              <a:t> that were </a:t>
            </a:r>
            <a:r>
              <a:rPr lang="en-US" altLang="ko-KR" b="1" dirty="0"/>
              <a:t>correctly predicted</a:t>
            </a:r>
            <a:r>
              <a:rPr lang="en-US" altLang="ko-KR" dirty="0"/>
              <a:t> by the classifier.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FP(False positive)</a:t>
            </a:r>
            <a:r>
              <a:rPr lang="en-US" altLang="ko-KR" dirty="0"/>
              <a:t> : These are </a:t>
            </a:r>
            <a:r>
              <a:rPr lang="en-US" altLang="ko-KR" b="1" dirty="0"/>
              <a:t>the negative tuples</a:t>
            </a:r>
            <a:r>
              <a:rPr lang="en-US" altLang="ko-KR" dirty="0"/>
              <a:t> that were </a:t>
            </a:r>
            <a:r>
              <a:rPr lang="en-US" altLang="ko-KR" b="1" dirty="0"/>
              <a:t>incorrectly predicted</a:t>
            </a:r>
            <a:r>
              <a:rPr lang="en-US" altLang="ko-KR" dirty="0"/>
              <a:t> by the classifier.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FN(False negative)</a:t>
            </a:r>
            <a:r>
              <a:rPr lang="en-US" altLang="ko-KR" dirty="0"/>
              <a:t> : These are</a:t>
            </a:r>
            <a:r>
              <a:rPr lang="en-US" altLang="ko-KR" b="1" dirty="0"/>
              <a:t> the positive tuples</a:t>
            </a:r>
            <a:r>
              <a:rPr lang="en-US" altLang="ko-KR" dirty="0"/>
              <a:t> that were </a:t>
            </a:r>
            <a:r>
              <a:rPr lang="en-US" altLang="ko-KR" b="1" dirty="0"/>
              <a:t>incorrectly predicted </a:t>
            </a:r>
            <a:r>
              <a:rPr lang="en-US" altLang="ko-KR" dirty="0"/>
              <a:t>by the classifier.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D91F3-09D2-094A-99DB-CF69D576F722}"/>
              </a:ext>
            </a:extLst>
          </p:cNvPr>
          <p:cNvSpPr txBox="1"/>
          <p:nvPr/>
        </p:nvSpPr>
        <p:spPr>
          <a:xfrm>
            <a:off x="948910" y="1624065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Terminolopgy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A39BD-E133-DF4A-A7D2-E4927080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548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EF04-35DC-D44A-84C8-B820C071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12826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Metrics for Evaluating Classifier Performance</a:t>
            </a:r>
            <a:endParaRPr lang="en-K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CA7AB-B87B-5844-91A2-56577866D7A0}"/>
              </a:ext>
            </a:extLst>
          </p:cNvPr>
          <p:cNvSpPr txBox="1"/>
          <p:nvPr/>
        </p:nvSpPr>
        <p:spPr>
          <a:xfrm>
            <a:off x="859461" y="2133132"/>
            <a:ext cx="1103574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/>
              <a:t>The confusion matrix is a useful tool for analyzing how well classifier can recognize tuples of different classes.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/>
              <a:t>TP and TN tell us when the classifier is getting things right, while FP and FN tell us when the classifier is getting things wrong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F5CE30-25C9-DD41-A530-817AD5EED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79941"/>
              </p:ext>
            </p:extLst>
          </p:nvPr>
        </p:nvGraphicFramePr>
        <p:xfrm>
          <a:off x="1825937" y="4498389"/>
          <a:ext cx="3634704" cy="1477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68">
                  <a:extLst>
                    <a:ext uri="{9D8B030D-6E8A-4147-A177-3AD203B41FA5}">
                      <a16:colId xmlns:a16="http://schemas.microsoft.com/office/drawing/2014/main" val="2005828396"/>
                    </a:ext>
                  </a:extLst>
                </a:gridCol>
                <a:gridCol w="1211568">
                  <a:extLst>
                    <a:ext uri="{9D8B030D-6E8A-4147-A177-3AD203B41FA5}">
                      <a16:colId xmlns:a16="http://schemas.microsoft.com/office/drawing/2014/main" val="743326380"/>
                    </a:ext>
                  </a:extLst>
                </a:gridCol>
                <a:gridCol w="1211568">
                  <a:extLst>
                    <a:ext uri="{9D8B030D-6E8A-4147-A177-3AD203B41FA5}">
                      <a16:colId xmlns:a16="http://schemas.microsoft.com/office/drawing/2014/main" val="3396011237"/>
                    </a:ext>
                  </a:extLst>
                </a:gridCol>
              </a:tblGrid>
              <a:tr h="492443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KR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59633"/>
                  </a:ext>
                </a:extLst>
              </a:tr>
              <a:tr h="492443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270074"/>
                  </a:ext>
                </a:extLst>
              </a:tr>
              <a:tr h="492443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011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8845F50-935B-B245-B41C-D6F47D9961D1}"/>
              </a:ext>
            </a:extLst>
          </p:cNvPr>
          <p:cNvSpPr txBox="1"/>
          <p:nvPr/>
        </p:nvSpPr>
        <p:spPr>
          <a:xfrm>
            <a:off x="3116687" y="3928681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Predicted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A2CAD-759C-064A-84C1-8132A1E7D255}"/>
              </a:ext>
            </a:extLst>
          </p:cNvPr>
          <p:cNvSpPr txBox="1"/>
          <p:nvPr/>
        </p:nvSpPr>
        <p:spPr>
          <a:xfrm>
            <a:off x="306946" y="5069577"/>
            <a:ext cx="129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Actual class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80412-BC43-BF40-8A8D-7A38E8EA00DB}"/>
              </a:ext>
            </a:extLst>
          </p:cNvPr>
          <p:cNvSpPr/>
          <p:nvPr/>
        </p:nvSpPr>
        <p:spPr>
          <a:xfrm>
            <a:off x="838200" y="1621125"/>
            <a:ext cx="2006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KR" sz="2000" b="1" dirty="0"/>
              <a:t>Confusion matrix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B1E0FD-C0AC-8E48-8DA7-92FFF7555F04}"/>
              </a:ext>
            </a:extLst>
          </p:cNvPr>
          <p:cNvGrpSpPr/>
          <p:nvPr/>
        </p:nvGrpSpPr>
        <p:grpSpPr>
          <a:xfrm>
            <a:off x="6873027" y="3554458"/>
            <a:ext cx="4546242" cy="1585050"/>
            <a:chOff x="6873027" y="3728626"/>
            <a:chExt cx="4546242" cy="15850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90FF94-C185-0444-A5C1-DE40B22D73C1}"/>
                </a:ext>
              </a:extLst>
            </p:cNvPr>
            <p:cNvSpPr txBox="1"/>
            <p:nvPr/>
          </p:nvSpPr>
          <p:spPr>
            <a:xfrm>
              <a:off x="6873027" y="4113347"/>
              <a:ext cx="45462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P</a:t>
              </a:r>
              <a:r>
                <a:rPr lang="en-US" altLang="ko-KR" b="1" dirty="0"/>
                <a:t>(TP+FN) </a:t>
              </a:r>
              <a:r>
                <a:rPr lang="en-US" dirty="0"/>
                <a:t>: </a:t>
              </a:r>
              <a:r>
                <a:rPr lang="en-US" dirty="0" err="1"/>
                <a:t>실제</a:t>
              </a:r>
              <a:r>
                <a:rPr lang="en-US" dirty="0"/>
                <a:t> positive tuple </a:t>
              </a:r>
              <a:r>
                <a:rPr lang="en-US" dirty="0" err="1"/>
                <a:t>개수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N(FP+TN) </a:t>
              </a:r>
              <a:r>
                <a:rPr lang="en-US" dirty="0"/>
                <a:t>: </a:t>
              </a:r>
              <a:r>
                <a:rPr lang="en-US" dirty="0" err="1"/>
                <a:t>실제</a:t>
              </a:r>
              <a:r>
                <a:rPr lang="en-US" dirty="0"/>
                <a:t> </a:t>
              </a:r>
              <a:r>
                <a:rPr lang="en-US" altLang="ko-KR" dirty="0"/>
                <a:t>Negative tuple </a:t>
              </a:r>
              <a:r>
                <a:rPr lang="ko-KR" altLang="en-US" dirty="0"/>
                <a:t>개수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P’(TP+FP)</a:t>
              </a:r>
              <a:r>
                <a:rPr lang="en-US" dirty="0"/>
                <a:t> : Positive </a:t>
              </a:r>
              <a:r>
                <a:rPr lang="en-US" dirty="0" err="1"/>
                <a:t>tuple로</a:t>
              </a:r>
              <a:r>
                <a:rPr lang="en-US" dirty="0"/>
                <a:t> </a:t>
              </a:r>
              <a:r>
                <a:rPr lang="en-US" dirty="0" err="1"/>
                <a:t>예측된</a:t>
              </a:r>
              <a:r>
                <a:rPr lang="en-US" dirty="0"/>
                <a:t> </a:t>
              </a:r>
              <a:r>
                <a:rPr lang="en-US" dirty="0" err="1"/>
                <a:t>개수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N’(FN+TN)</a:t>
              </a:r>
              <a:r>
                <a:rPr lang="en-US" dirty="0"/>
                <a:t> : Negative </a:t>
              </a:r>
              <a:r>
                <a:rPr lang="en-US" dirty="0" err="1"/>
                <a:t>tuple로</a:t>
              </a:r>
              <a:r>
                <a:rPr lang="en-US" dirty="0"/>
                <a:t> </a:t>
              </a:r>
              <a:r>
                <a:rPr lang="en-US" dirty="0" err="1"/>
                <a:t>예측된</a:t>
              </a:r>
              <a:r>
                <a:rPr lang="en-US" dirty="0"/>
                <a:t> </a:t>
              </a:r>
              <a:r>
                <a:rPr lang="en-US" dirty="0" err="1"/>
                <a:t>개수</a:t>
              </a:r>
              <a:r>
                <a:rPr lang="en-US" dirty="0"/>
                <a:t> </a:t>
              </a:r>
              <a:endParaRPr lang="en-K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7C0C48-2A04-E248-975B-EEA7143586C3}"/>
                </a:ext>
              </a:extLst>
            </p:cNvPr>
            <p:cNvSpPr/>
            <p:nvPr/>
          </p:nvSpPr>
          <p:spPr>
            <a:xfrm>
              <a:off x="6873027" y="3728626"/>
              <a:ext cx="7017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Total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7BACE-4508-B540-8BF5-74E051FAF25F}"/>
              </a:ext>
            </a:extLst>
          </p:cNvPr>
          <p:cNvGrpSpPr/>
          <p:nvPr/>
        </p:nvGrpSpPr>
        <p:grpSpPr>
          <a:xfrm>
            <a:off x="6873027" y="5280355"/>
            <a:ext cx="3387144" cy="1312344"/>
            <a:chOff x="6873027" y="5280355"/>
            <a:chExt cx="3387144" cy="13123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6B1A08-70F9-DD40-9F0D-E686D2554D8C}"/>
                </a:ext>
              </a:extLst>
            </p:cNvPr>
            <p:cNvSpPr txBox="1"/>
            <p:nvPr/>
          </p:nvSpPr>
          <p:spPr>
            <a:xfrm>
              <a:off x="6873027" y="5669369"/>
              <a:ext cx="3387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KR" dirty="0"/>
                <a:t>TP+TN+FP+FN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KR" dirty="0"/>
                <a:t>P+N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KR" dirty="0"/>
                <a:t>P’+N’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09EFBB-0022-EF48-A7E3-44B53646BCC3}"/>
                </a:ext>
              </a:extLst>
            </p:cNvPr>
            <p:cNvSpPr/>
            <p:nvPr/>
          </p:nvSpPr>
          <p:spPr>
            <a:xfrm>
              <a:off x="6873027" y="5280355"/>
              <a:ext cx="25965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T</a:t>
              </a:r>
              <a:r>
                <a:rPr lang="en-KR" sz="2000" b="1" dirty="0"/>
                <a:t>otal number of tuples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6F67F-B533-0744-AB7C-F65ED927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042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EF04-35DC-D44A-84C8-B820C071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12826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Metrics for Evaluating Classifier Performance</a:t>
            </a:r>
            <a:endParaRPr lang="en-K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CA7AB-B87B-5844-91A2-56577866D7A0}"/>
              </a:ext>
            </a:extLst>
          </p:cNvPr>
          <p:cNvSpPr txBox="1"/>
          <p:nvPr/>
        </p:nvSpPr>
        <p:spPr>
          <a:xfrm>
            <a:off x="838200" y="1603755"/>
            <a:ext cx="1338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Accuracy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B1BD2-005D-7E4C-B1EC-5EB9D1CBD252}"/>
              </a:ext>
            </a:extLst>
          </p:cNvPr>
          <p:cNvSpPr txBox="1"/>
          <p:nvPr/>
        </p:nvSpPr>
        <p:spPr>
          <a:xfrm>
            <a:off x="838201" y="2189410"/>
            <a:ext cx="794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KR" dirty="0"/>
              <a:t>he percentage of test set tuples that are correctly classified by the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765AAC-3619-B34A-8F0B-C43D38C57F2C}"/>
                  </a:ext>
                </a:extLst>
              </p:cNvPr>
              <p:cNvSpPr txBox="1"/>
              <p:nvPr/>
            </p:nvSpPr>
            <p:spPr>
              <a:xfrm>
                <a:off x="625790" y="2726323"/>
                <a:ext cx="5968823" cy="609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올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게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전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765AAC-3619-B34A-8F0B-C43D38C57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90" y="2726323"/>
                <a:ext cx="5968823" cy="609975"/>
              </a:xfrm>
              <a:prstGeom prst="rect">
                <a:avLst/>
              </a:prstGeom>
              <a:blipFill>
                <a:blip r:embed="rId3"/>
                <a:stretch>
                  <a:fillRect t="-4082" b="-183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E77296-32A6-2848-9974-AEDE095D8EF2}"/>
              </a:ext>
            </a:extLst>
          </p:cNvPr>
          <p:cNvSpPr txBox="1"/>
          <p:nvPr/>
        </p:nvSpPr>
        <p:spPr>
          <a:xfrm>
            <a:off x="815127" y="4271086"/>
            <a:ext cx="3386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error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5386B1-2104-F44F-8426-5F549526B308}"/>
                  </a:ext>
                </a:extLst>
              </p:cNvPr>
              <p:cNvSpPr txBox="1"/>
              <p:nvPr/>
            </p:nvSpPr>
            <p:spPr>
              <a:xfrm>
                <a:off x="279042" y="4997072"/>
                <a:ext cx="8068079" cy="609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게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전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5386B1-2104-F44F-8426-5F549526B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42" y="4997072"/>
                <a:ext cx="8068079" cy="609526"/>
              </a:xfrm>
              <a:prstGeom prst="rect">
                <a:avLst/>
              </a:prstGeom>
              <a:blipFill>
                <a:blip r:embed="rId4"/>
                <a:stretch>
                  <a:fillRect t="-4082" b="-183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5DC5D3-3905-B14E-8A2C-A0B345D14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101890"/>
              </p:ext>
            </p:extLst>
          </p:nvPr>
        </p:nvGraphicFramePr>
        <p:xfrm>
          <a:off x="9191040" y="2394682"/>
          <a:ext cx="2721918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306">
                  <a:extLst>
                    <a:ext uri="{9D8B030D-6E8A-4147-A177-3AD203B41FA5}">
                      <a16:colId xmlns:a16="http://schemas.microsoft.com/office/drawing/2014/main" val="2005828396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743326380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3396011237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KR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5963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TP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270074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FP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011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63B990-E6F3-8046-8984-F0352450E3AC}"/>
              </a:ext>
            </a:extLst>
          </p:cNvPr>
          <p:cNvSpPr txBox="1"/>
          <p:nvPr/>
        </p:nvSpPr>
        <p:spPr>
          <a:xfrm>
            <a:off x="9710670" y="1874916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Predicted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C43D8-1318-D048-8CF3-CEC3D7A708D1}"/>
              </a:ext>
            </a:extLst>
          </p:cNvPr>
          <p:cNvSpPr txBox="1"/>
          <p:nvPr/>
        </p:nvSpPr>
        <p:spPr>
          <a:xfrm>
            <a:off x="7725177" y="2915396"/>
            <a:ext cx="129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Actual class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734AF6-B1BF-2843-A47E-7CBFEA7F2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3413"/>
              </p:ext>
            </p:extLst>
          </p:nvPr>
        </p:nvGraphicFramePr>
        <p:xfrm>
          <a:off x="9191040" y="5301835"/>
          <a:ext cx="2721918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306">
                  <a:extLst>
                    <a:ext uri="{9D8B030D-6E8A-4147-A177-3AD203B41FA5}">
                      <a16:colId xmlns:a16="http://schemas.microsoft.com/office/drawing/2014/main" val="2005828396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743326380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3396011237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KR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5963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TP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270074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FP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011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8BE9D33-4CF9-EE4E-91B0-C980FCD66CC2}"/>
              </a:ext>
            </a:extLst>
          </p:cNvPr>
          <p:cNvSpPr txBox="1"/>
          <p:nvPr/>
        </p:nvSpPr>
        <p:spPr>
          <a:xfrm>
            <a:off x="9710670" y="4782069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Predicted 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BD2714-A8FE-CC46-A51E-BCE54065584E}"/>
              </a:ext>
            </a:extLst>
          </p:cNvPr>
          <p:cNvSpPr txBox="1"/>
          <p:nvPr/>
        </p:nvSpPr>
        <p:spPr>
          <a:xfrm>
            <a:off x="7725177" y="5822549"/>
            <a:ext cx="129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Actual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B715B-3AC3-BB47-805B-D69AEE0A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0440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7EB-F301-C743-85AC-CABB696A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Metrics for Evaluating Classifier Performance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C4E22-BAE0-8540-9A37-8EB1045EA55C}"/>
              </a:ext>
            </a:extLst>
          </p:cNvPr>
          <p:cNvSpPr txBox="1"/>
          <p:nvPr/>
        </p:nvSpPr>
        <p:spPr>
          <a:xfrm>
            <a:off x="692727" y="1627209"/>
            <a:ext cx="144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Sensitivity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1A014-A8E5-7E45-BCFB-B887FC9F669C}"/>
              </a:ext>
            </a:extLst>
          </p:cNvPr>
          <p:cNvSpPr txBox="1"/>
          <p:nvPr/>
        </p:nvSpPr>
        <p:spPr>
          <a:xfrm>
            <a:off x="692727" y="4039411"/>
            <a:ext cx="144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Specificity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C2E03C-5356-5840-B537-0AA99A8F85F0}"/>
                  </a:ext>
                </a:extLst>
              </p:cNvPr>
              <p:cNvSpPr txBox="1"/>
              <p:nvPr/>
            </p:nvSpPr>
            <p:spPr>
              <a:xfrm>
                <a:off x="1046019" y="2756239"/>
                <a:ext cx="5968823" cy="609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올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게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실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C2E03C-5356-5840-B537-0AA99A8F8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19" y="2756239"/>
                <a:ext cx="5968823" cy="609526"/>
              </a:xfrm>
              <a:prstGeom prst="rect">
                <a:avLst/>
              </a:prstGeom>
              <a:blipFill>
                <a:blip r:embed="rId3"/>
                <a:stretch>
                  <a:fillRect t="-2041" b="-2040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1127C-E8AE-6F46-A7F2-EF4040E0F6DD}"/>
                  </a:ext>
                </a:extLst>
              </p:cNvPr>
              <p:cNvSpPr txBox="1"/>
              <p:nvPr/>
            </p:nvSpPr>
            <p:spPr>
              <a:xfrm>
                <a:off x="1046018" y="5251284"/>
                <a:ext cx="5968823" cy="609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올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게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𝑛𝑒𝑔𝑎𝑡𝑖𝑣𝑒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실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𝑛𝑒𝑔𝑎𝑡𝑖𝑣𝑒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1127C-E8AE-6F46-A7F2-EF4040E0F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18" y="5251284"/>
                <a:ext cx="5968823" cy="609526"/>
              </a:xfrm>
              <a:prstGeom prst="rect">
                <a:avLst/>
              </a:prstGeom>
              <a:blipFill>
                <a:blip r:embed="rId4"/>
                <a:stretch>
                  <a:fillRect t="-4082" b="-183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981909-9EDF-464F-B512-B902E255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61195"/>
              </p:ext>
            </p:extLst>
          </p:nvPr>
        </p:nvGraphicFramePr>
        <p:xfrm>
          <a:off x="9191040" y="2394682"/>
          <a:ext cx="2721918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306">
                  <a:extLst>
                    <a:ext uri="{9D8B030D-6E8A-4147-A177-3AD203B41FA5}">
                      <a16:colId xmlns:a16="http://schemas.microsoft.com/office/drawing/2014/main" val="2005828396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743326380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3396011237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KR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5963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TP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270074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011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35E028A-79CE-534C-B1F3-730EEB4B9868}"/>
              </a:ext>
            </a:extLst>
          </p:cNvPr>
          <p:cNvSpPr txBox="1"/>
          <p:nvPr/>
        </p:nvSpPr>
        <p:spPr>
          <a:xfrm>
            <a:off x="9710670" y="1874916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Predicted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990B8-AA0C-6945-93F7-FEC57683112F}"/>
              </a:ext>
            </a:extLst>
          </p:cNvPr>
          <p:cNvSpPr txBox="1"/>
          <p:nvPr/>
        </p:nvSpPr>
        <p:spPr>
          <a:xfrm>
            <a:off x="7725177" y="2915396"/>
            <a:ext cx="129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Actual class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87DCBD-72CB-7847-8608-1674729F2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096102"/>
              </p:ext>
            </p:extLst>
          </p:nvPr>
        </p:nvGraphicFramePr>
        <p:xfrm>
          <a:off x="9191040" y="4791519"/>
          <a:ext cx="2721918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306">
                  <a:extLst>
                    <a:ext uri="{9D8B030D-6E8A-4147-A177-3AD203B41FA5}">
                      <a16:colId xmlns:a16="http://schemas.microsoft.com/office/drawing/2014/main" val="2005828396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743326380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3396011237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KR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5963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270074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FP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0116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4C3209E-2F91-3B46-8D7C-C7130564DB79}"/>
              </a:ext>
            </a:extLst>
          </p:cNvPr>
          <p:cNvSpPr txBox="1"/>
          <p:nvPr/>
        </p:nvSpPr>
        <p:spPr>
          <a:xfrm>
            <a:off x="9710670" y="4271753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Predicted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6D88A-25DB-8644-871A-3BDAF265EA36}"/>
              </a:ext>
            </a:extLst>
          </p:cNvPr>
          <p:cNvSpPr txBox="1"/>
          <p:nvPr/>
        </p:nvSpPr>
        <p:spPr>
          <a:xfrm>
            <a:off x="7725177" y="5312233"/>
            <a:ext cx="129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Actual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1CC9D-E4D5-DC46-9164-E8DBF5D88CD8}"/>
              </a:ext>
            </a:extLst>
          </p:cNvPr>
          <p:cNvSpPr txBox="1"/>
          <p:nvPr/>
        </p:nvSpPr>
        <p:spPr>
          <a:xfrm>
            <a:off x="692727" y="2117945"/>
            <a:ext cx="780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KR" dirty="0"/>
              <a:t>he true positive rate, the propertion of positive tuples that correctly identified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85CEB6-4293-564F-9AE7-51B572C17E12}"/>
              </a:ext>
            </a:extLst>
          </p:cNvPr>
          <p:cNvSpPr txBox="1"/>
          <p:nvPr/>
        </p:nvSpPr>
        <p:spPr>
          <a:xfrm>
            <a:off x="692727" y="4491156"/>
            <a:ext cx="816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KR" dirty="0"/>
              <a:t>he true negative rate , the proportion of negative tuples that are correctly identified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F7DF9E9-52F3-E949-8556-60E4B7F0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165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EF04-35DC-D44A-84C8-B820C071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12826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Metrics for Evaluating Classifier Performance</a:t>
            </a:r>
            <a:endParaRPr lang="en-K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CA7AB-B87B-5844-91A2-56577866D7A0}"/>
              </a:ext>
            </a:extLst>
          </p:cNvPr>
          <p:cNvSpPr txBox="1"/>
          <p:nvPr/>
        </p:nvSpPr>
        <p:spPr>
          <a:xfrm>
            <a:off x="838200" y="1603755"/>
            <a:ext cx="3386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r>
              <a:rPr lang="en-KR" sz="2000" b="1" dirty="0"/>
              <a:t>lass imbalance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FC09E-4508-554A-8F18-C09F705420CC}"/>
              </a:ext>
            </a:extLst>
          </p:cNvPr>
          <p:cNvSpPr txBox="1"/>
          <p:nvPr/>
        </p:nvSpPr>
        <p:spPr>
          <a:xfrm>
            <a:off x="4276776" y="5051257"/>
            <a:ext cx="426720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KR" b="1" dirty="0"/>
              <a:t>Accuracy는 class imbalance한 경우 각각 클래스 인식률을 모두 반영하지 못한다</a:t>
            </a:r>
            <a:r>
              <a:rPr lang="en-US" altLang="ko-KR" b="1" dirty="0"/>
              <a:t>.</a:t>
            </a:r>
            <a:endParaRPr lang="en-KR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E50153-9CCD-4E47-AD05-8E94750603D3}"/>
              </a:ext>
            </a:extLst>
          </p:cNvPr>
          <p:cNvGrpSpPr/>
          <p:nvPr/>
        </p:nvGrpSpPr>
        <p:grpSpPr>
          <a:xfrm>
            <a:off x="3009877" y="2362117"/>
            <a:ext cx="7169472" cy="2274881"/>
            <a:chOff x="726786" y="2191768"/>
            <a:chExt cx="7169472" cy="22748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19846F-7CCF-E744-9441-2E29D1EDD3D9}"/>
                </a:ext>
              </a:extLst>
            </p:cNvPr>
            <p:cNvSpPr txBox="1"/>
            <p:nvPr/>
          </p:nvSpPr>
          <p:spPr>
            <a:xfrm>
              <a:off x="838200" y="2191768"/>
              <a:ext cx="3898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classes cancer = yes, cancer = no.</a:t>
              </a:r>
              <a:endParaRPr lang="en-KR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30A5839-D86B-B745-9F81-DE401160DB9E}"/>
                </a:ext>
              </a:extLst>
            </p:cNvPr>
            <p:cNvGrpSpPr/>
            <p:nvPr/>
          </p:nvGrpSpPr>
          <p:grpSpPr>
            <a:xfrm>
              <a:off x="726786" y="2561100"/>
              <a:ext cx="7169472" cy="1905549"/>
              <a:chOff x="726786" y="2561100"/>
              <a:chExt cx="7169472" cy="190554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234112A-DD76-D641-B356-ED9B3946A78B}"/>
                  </a:ext>
                </a:extLst>
              </p:cNvPr>
              <p:cNvGrpSpPr/>
              <p:nvPr/>
            </p:nvGrpSpPr>
            <p:grpSpPr>
              <a:xfrm>
                <a:off x="726786" y="2561100"/>
                <a:ext cx="5369214" cy="1809847"/>
                <a:chOff x="726786" y="2561100"/>
                <a:chExt cx="5369214" cy="1809847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01DDBA9F-D0C2-2548-BE67-3EC1BECB26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6786" y="2561100"/>
                  <a:ext cx="5369214" cy="1809847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3A67092-2D41-E244-8438-2EF812DC3B16}"/>
                    </a:ext>
                  </a:extLst>
                </p:cNvPr>
                <p:cNvSpPr txBox="1"/>
                <p:nvPr/>
              </p:nvSpPr>
              <p:spPr>
                <a:xfrm>
                  <a:off x="4127287" y="3868499"/>
                  <a:ext cx="1830165" cy="369631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KR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BF8E263-0C4D-D241-8178-31CC2FB1309D}"/>
                    </a:ext>
                  </a:extLst>
                </p:cNvPr>
                <p:cNvSpPr txBox="1"/>
                <p:nvPr/>
              </p:nvSpPr>
              <p:spPr>
                <a:xfrm>
                  <a:off x="4127287" y="3103420"/>
                  <a:ext cx="1830164" cy="325580"/>
                </a:xfrm>
                <a:prstGeom prst="rect">
                  <a:avLst/>
                </a:prstGeom>
                <a:noFill/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KR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AAB9ECB-7B81-B34B-8F9B-A456313072BD}"/>
                    </a:ext>
                  </a:extLst>
                </p:cNvPr>
                <p:cNvSpPr txBox="1"/>
                <p:nvPr/>
              </p:nvSpPr>
              <p:spPr>
                <a:xfrm>
                  <a:off x="4127285" y="3477791"/>
                  <a:ext cx="1830165" cy="354985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KR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595CECB-DCAD-7941-BEA7-CB4216EAA550}"/>
                  </a:ext>
                </a:extLst>
              </p:cNvPr>
              <p:cNvGrpSpPr/>
              <p:nvPr/>
            </p:nvGrpSpPr>
            <p:grpSpPr>
              <a:xfrm>
                <a:off x="5957450" y="2735706"/>
                <a:ext cx="1938808" cy="1730943"/>
                <a:chOff x="5957450" y="2735706"/>
                <a:chExt cx="1938808" cy="1730943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C504DEF-9F14-2C4B-96CB-7CF3508145BD}"/>
                    </a:ext>
                  </a:extLst>
                </p:cNvPr>
                <p:cNvSpPr txBox="1"/>
                <p:nvPr/>
              </p:nvSpPr>
              <p:spPr>
                <a:xfrm>
                  <a:off x="6526173" y="4066539"/>
                  <a:ext cx="137008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2000" b="1" dirty="0">
                      <a:solidFill>
                        <a:srgbClr val="FF0000"/>
                      </a:solidFill>
                    </a:rPr>
                    <a:t>Accuracy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46BACFC6-1D98-0D43-8DB2-26EFA4898742}"/>
                    </a:ext>
                  </a:extLst>
                </p:cNvPr>
                <p:cNvCxnSpPr>
                  <a:cxnSpLocks/>
                  <a:stCxn id="6" idx="3"/>
                  <a:endCxn id="8" idx="1"/>
                </p:cNvCxnSpPr>
                <p:nvPr/>
              </p:nvCxnSpPr>
              <p:spPr>
                <a:xfrm>
                  <a:off x="5957452" y="4053315"/>
                  <a:ext cx="568721" cy="21327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FB0787F-2FCE-6440-84C5-E946C5C31688}"/>
                    </a:ext>
                  </a:extLst>
                </p:cNvPr>
                <p:cNvSpPr txBox="1"/>
                <p:nvPr/>
              </p:nvSpPr>
              <p:spPr>
                <a:xfrm>
                  <a:off x="6526173" y="2735706"/>
                  <a:ext cx="13016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20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Sensitivity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3AEFF2C-2BA6-2B45-B568-CABEB1376222}"/>
                    </a:ext>
                  </a:extLst>
                </p:cNvPr>
                <p:cNvSpPr txBox="1"/>
                <p:nvPr/>
              </p:nvSpPr>
              <p:spPr>
                <a:xfrm>
                  <a:off x="6594613" y="3338801"/>
                  <a:ext cx="13016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20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Specificty</a:t>
                  </a: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0EC061FD-283A-FE46-86D8-AB775B57D04F}"/>
                    </a:ext>
                  </a:extLst>
                </p:cNvPr>
                <p:cNvCxnSpPr>
                  <a:stCxn id="18" idx="3"/>
                  <a:endCxn id="24" idx="1"/>
                </p:cNvCxnSpPr>
                <p:nvPr/>
              </p:nvCxnSpPr>
              <p:spPr>
                <a:xfrm flipV="1">
                  <a:off x="5957450" y="3538856"/>
                  <a:ext cx="637163" cy="116428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D0D0DC78-6397-3F41-B03D-FEB7FAF0133C}"/>
                    </a:ext>
                  </a:extLst>
                </p:cNvPr>
                <p:cNvCxnSpPr>
                  <a:cxnSpLocks/>
                  <a:stCxn id="14" idx="3"/>
                  <a:endCxn id="15" idx="1"/>
                </p:cNvCxnSpPr>
                <p:nvPr/>
              </p:nvCxnSpPr>
              <p:spPr>
                <a:xfrm flipV="1">
                  <a:off x="5957451" y="2935761"/>
                  <a:ext cx="568722" cy="33044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B3216-17FD-6046-90AA-1223F2DE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6997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7EB-F301-C743-85AC-CABB696A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Metrics for Evaluating Classifier Performance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C4E22-BAE0-8540-9A37-8EB1045EA55C}"/>
              </a:ext>
            </a:extLst>
          </p:cNvPr>
          <p:cNvSpPr txBox="1"/>
          <p:nvPr/>
        </p:nvSpPr>
        <p:spPr>
          <a:xfrm>
            <a:off x="692727" y="1627209"/>
            <a:ext cx="144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Precision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1A014-A8E5-7E45-BCFB-B887FC9F669C}"/>
              </a:ext>
            </a:extLst>
          </p:cNvPr>
          <p:cNvSpPr txBox="1"/>
          <p:nvPr/>
        </p:nvSpPr>
        <p:spPr>
          <a:xfrm>
            <a:off x="692727" y="4039411"/>
            <a:ext cx="144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Recall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981909-9EDF-464F-B512-B902E255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2875"/>
              </p:ext>
            </p:extLst>
          </p:nvPr>
        </p:nvGraphicFramePr>
        <p:xfrm>
          <a:off x="9312659" y="4738738"/>
          <a:ext cx="2721918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306">
                  <a:extLst>
                    <a:ext uri="{9D8B030D-6E8A-4147-A177-3AD203B41FA5}">
                      <a16:colId xmlns:a16="http://schemas.microsoft.com/office/drawing/2014/main" val="2005828396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743326380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3396011237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KR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5963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TP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270074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011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35E028A-79CE-534C-B1F3-730EEB4B9868}"/>
              </a:ext>
            </a:extLst>
          </p:cNvPr>
          <p:cNvSpPr txBox="1"/>
          <p:nvPr/>
        </p:nvSpPr>
        <p:spPr>
          <a:xfrm>
            <a:off x="9832289" y="4218972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Predicted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990B8-AA0C-6945-93F7-FEC57683112F}"/>
              </a:ext>
            </a:extLst>
          </p:cNvPr>
          <p:cNvSpPr txBox="1"/>
          <p:nvPr/>
        </p:nvSpPr>
        <p:spPr>
          <a:xfrm>
            <a:off x="7846796" y="5259452"/>
            <a:ext cx="129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Actual class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87DCBD-72CB-7847-8608-1674729F2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54046"/>
              </p:ext>
            </p:extLst>
          </p:nvPr>
        </p:nvGraphicFramePr>
        <p:xfrm>
          <a:off x="9312659" y="2434116"/>
          <a:ext cx="2721918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306">
                  <a:extLst>
                    <a:ext uri="{9D8B030D-6E8A-4147-A177-3AD203B41FA5}">
                      <a16:colId xmlns:a16="http://schemas.microsoft.com/office/drawing/2014/main" val="2005828396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743326380"/>
                    </a:ext>
                  </a:extLst>
                </a:gridCol>
                <a:gridCol w="907306">
                  <a:extLst>
                    <a:ext uri="{9D8B030D-6E8A-4147-A177-3AD203B41FA5}">
                      <a16:colId xmlns:a16="http://schemas.microsoft.com/office/drawing/2014/main" val="3396011237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KR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5963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TP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270074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FP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0116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4C3209E-2F91-3B46-8D7C-C7130564DB79}"/>
              </a:ext>
            </a:extLst>
          </p:cNvPr>
          <p:cNvSpPr txBox="1"/>
          <p:nvPr/>
        </p:nvSpPr>
        <p:spPr>
          <a:xfrm>
            <a:off x="9832289" y="1914350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Predicted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6D88A-25DB-8644-871A-3BDAF265EA36}"/>
              </a:ext>
            </a:extLst>
          </p:cNvPr>
          <p:cNvSpPr txBox="1"/>
          <p:nvPr/>
        </p:nvSpPr>
        <p:spPr>
          <a:xfrm>
            <a:off x="7846796" y="2954830"/>
            <a:ext cx="129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Actual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45107A-EFE0-2647-B8C3-DF2E0D398B28}"/>
                  </a:ext>
                </a:extLst>
              </p:cNvPr>
              <p:cNvSpPr txBox="1"/>
              <p:nvPr/>
            </p:nvSpPr>
            <p:spPr>
              <a:xfrm>
                <a:off x="157423" y="2631664"/>
                <a:ext cx="8068079" cy="623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올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바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르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게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측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한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로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측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한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45107A-EFE0-2647-B8C3-DF2E0D398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3" y="2631664"/>
                <a:ext cx="8068079" cy="623056"/>
              </a:xfrm>
              <a:prstGeom prst="rect">
                <a:avLst/>
              </a:prstGeom>
              <a:blipFill>
                <a:blip r:embed="rId3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D62AD0-08E2-7D47-AAB5-09182AB4187B}"/>
                  </a:ext>
                </a:extLst>
              </p:cNvPr>
              <p:cNvSpPr txBox="1"/>
              <p:nvPr/>
            </p:nvSpPr>
            <p:spPr>
              <a:xfrm>
                <a:off x="0" y="4791519"/>
                <a:ext cx="8068079" cy="6239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올바르게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예측한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개수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실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제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𝑡𝑢𝑝𝑙𝑒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D62AD0-08E2-7D47-AAB5-09182AB41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91519"/>
                <a:ext cx="8068079" cy="623953"/>
              </a:xfrm>
              <a:prstGeom prst="rect">
                <a:avLst/>
              </a:prstGeom>
              <a:blipFill>
                <a:blip r:embed="rId4"/>
                <a:stretch>
                  <a:fillRect t="-4000" b="-18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42460-5A36-B743-B824-D70B076A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D254-B579-054C-AEB4-E0D711BC6D7F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570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10341</TotalTime>
  <Words>1309</Words>
  <Application>Microsoft Macintosh PowerPoint</Application>
  <PresentationFormat>Widescreen</PresentationFormat>
  <Paragraphs>414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Cambria Math</vt:lpstr>
      <vt:lpstr>Office Theme</vt:lpstr>
      <vt:lpstr>Classification: Basic Concept  8.5 ~ 8.6</vt:lpstr>
      <vt:lpstr>목차</vt:lpstr>
      <vt:lpstr>Metrics for Evaluating Classifier Performance</vt:lpstr>
      <vt:lpstr>Metrics for Evaluating Classifier Performance</vt:lpstr>
      <vt:lpstr>Metrics for Evaluating Classifier Performance</vt:lpstr>
      <vt:lpstr>Metrics for Evaluating Classifier Performance</vt:lpstr>
      <vt:lpstr>Metrics for Evaluating Classifier Performance</vt:lpstr>
      <vt:lpstr>Metrics for Evaluating Classifier Performance</vt:lpstr>
      <vt:lpstr>Metrics for Evaluating Classifier Performance</vt:lpstr>
      <vt:lpstr>Metrics for Evaluating Classifier Performance</vt:lpstr>
      <vt:lpstr>Metrics for Evaluating Classifier Performance</vt:lpstr>
      <vt:lpstr>Holdout Method and Random Subsampling</vt:lpstr>
      <vt:lpstr>Holdout Method and Random Subsampling</vt:lpstr>
      <vt:lpstr>Cross-Validation</vt:lpstr>
      <vt:lpstr>Cross-Validation</vt:lpstr>
      <vt:lpstr>Cross-Validation</vt:lpstr>
      <vt:lpstr>Bootstrap</vt:lpstr>
      <vt:lpstr>PowerPoint Presentation</vt:lpstr>
      <vt:lpstr>ROC Curve</vt:lpstr>
      <vt:lpstr>PowerPoint Presentation</vt:lpstr>
      <vt:lpstr>Introducing Ensemble Methods</vt:lpstr>
      <vt:lpstr>Voting</vt:lpstr>
      <vt:lpstr>Bagging</vt:lpstr>
      <vt:lpstr>Boosting and AdaBoost</vt:lpstr>
      <vt:lpstr>Random Forest</vt:lpstr>
      <vt:lpstr>Improving Classification Accuracy of Class-Imbalanced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 성운</dc:creator>
  <cp:lastModifiedBy>조 성운</cp:lastModifiedBy>
  <cp:revision>122</cp:revision>
  <dcterms:created xsi:type="dcterms:W3CDTF">2021-07-20T05:16:18Z</dcterms:created>
  <dcterms:modified xsi:type="dcterms:W3CDTF">2021-07-27T10:57:40Z</dcterms:modified>
</cp:coreProperties>
</file>