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4" r:id="rId3"/>
    <p:sldId id="295" r:id="rId4"/>
    <p:sldId id="280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0A971-58E8-D64A-BAAD-D01355DDB528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751-8964-6943-BF95-37888BC985A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020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\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018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예시</a:t>
            </a:r>
            <a:r>
              <a:rPr lang="en-US" altLang="ko-KR" dirty="0"/>
              <a:t>~~</a:t>
            </a:r>
          </a:p>
          <a:p>
            <a:endParaRPr lang="en-US" dirty="0"/>
          </a:p>
          <a:p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dirty="0" err="1"/>
              <a:t>집단의</a:t>
            </a:r>
            <a:r>
              <a:rPr lang="en-US" dirty="0"/>
              <a:t> </a:t>
            </a:r>
            <a:r>
              <a:rPr lang="en-US" dirty="0" err="1"/>
              <a:t>평균의</a:t>
            </a:r>
            <a:r>
              <a:rPr lang="en-US" dirty="0"/>
              <a:t> </a:t>
            </a:r>
            <a:r>
              <a:rPr lang="en-US" dirty="0" err="1"/>
              <a:t>차이가</a:t>
            </a:r>
            <a:r>
              <a:rPr lang="en-US" dirty="0"/>
              <a:t> </a:t>
            </a:r>
            <a:r>
              <a:rPr lang="en-US" dirty="0" err="1"/>
              <a:t>통계적</a:t>
            </a:r>
            <a:r>
              <a:rPr lang="en-US" dirty="0"/>
              <a:t> </a:t>
            </a:r>
            <a:r>
              <a:rPr lang="en-US" dirty="0" err="1"/>
              <a:t>유의성을</a:t>
            </a:r>
            <a:r>
              <a:rPr lang="en-US" dirty="0"/>
              <a:t> </a:t>
            </a:r>
            <a:r>
              <a:rPr lang="en-US" dirty="0" err="1"/>
              <a:t>갖는지</a:t>
            </a:r>
            <a:r>
              <a:rPr lang="en-US" altLang="ko-KR" dirty="0"/>
              <a:t>, </a:t>
            </a:r>
            <a:r>
              <a:rPr lang="ko-KR" altLang="en-US" dirty="0"/>
              <a:t>우연으로 발생한 것이 아닌지</a:t>
            </a:r>
            <a:r>
              <a:rPr lang="en-US" altLang="ko-KR" dirty="0"/>
              <a:t>? 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모집단 끼리 차이가 있는지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 </a:t>
            </a:r>
            <a:r>
              <a:rPr lang="en-US" altLang="ko-KR" dirty="0"/>
              <a:t>sample </a:t>
            </a:r>
            <a:r>
              <a:rPr lang="ko-KR" altLang="en-US" dirty="0"/>
              <a:t>들의 평균 차이가 </a:t>
            </a:r>
            <a:r>
              <a:rPr lang="en-US" altLang="ko-KR" dirty="0"/>
              <a:t>sample</a:t>
            </a:r>
            <a:r>
              <a:rPr lang="ko-KR" altLang="en-US" dirty="0"/>
              <a:t>들이 </a:t>
            </a:r>
            <a:r>
              <a:rPr lang="en-US" altLang="ko-KR" dirty="0" err="1"/>
              <a:t>samleing</a:t>
            </a:r>
            <a:r>
              <a:rPr lang="ko-KR" altLang="en-US" dirty="0"/>
              <a:t>된 원래의 전체 </a:t>
            </a:r>
            <a:r>
              <a:rPr lang="ko-KR" altLang="en-US" dirty="0" err="1"/>
              <a:t>집단끼리의</a:t>
            </a:r>
            <a:r>
              <a:rPr lang="ko-KR" altLang="en-US" dirty="0"/>
              <a:t> 차이를 반영하는지 검증하게 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246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KR" dirty="0"/>
              <a:t>ean error rate 차이가 통계적으로 유의하지 않다</a:t>
            </a:r>
            <a:r>
              <a:rPr lang="en-US" altLang="ko-KR" dirty="0"/>
              <a:t>…. </a:t>
            </a:r>
          </a:p>
          <a:p>
            <a:endParaRPr lang="en-US" dirty="0"/>
          </a:p>
          <a:p>
            <a:r>
              <a:rPr lang="en-US" dirty="0" err="1"/>
              <a:t>통계적으로</a:t>
            </a:r>
            <a:r>
              <a:rPr lang="en-US" dirty="0"/>
              <a:t> </a:t>
            </a:r>
            <a:r>
              <a:rPr lang="en-US" dirty="0" err="1"/>
              <a:t>유의하다</a:t>
            </a:r>
            <a:r>
              <a:rPr 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확률적으로 보았을 때 단순한 유연이 아니다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346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A681-81D9-1441-8371-AF565D61D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6403-0A4F-F74F-AAC9-E314CC70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1FEB-9C00-8E47-A3F2-C430097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0594-115F-D846-A2E2-3FC57CCC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497F-3C00-564F-AFF5-99A2416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33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89EB-252D-FB43-BD3E-C0EB234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A33C-CFA0-AC49-9C24-FB33D6B0B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4068-EE31-3847-9E4B-7CD6E68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AA17-915F-1E45-BF15-DCF64EB7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3E85-AE13-E042-A10C-2C94E781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31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BA52-52D0-4B44-92A9-F8D1E56C5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D8E07-E4E5-E44D-A7F6-8A9D8746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D697-F5EF-4843-8C5B-68E86DC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3498-FDAD-924A-B393-3573A267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4FA-D16C-EB4E-AF20-30B233B0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932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BF4C-4328-174A-B575-65E1A07A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AE62-30A0-B647-A88D-E7D1834E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0CDE-3195-BA49-90E4-50DDDC29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9710-B9B1-364F-AB03-5FE8AD10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C1DE-9D06-7F4A-A4D5-98CA933A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00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5F53-2E35-7643-88C7-7820B81E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9543-6A6E-6240-BB0F-F5302472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D238-273F-9C45-B5DC-D3765DF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D56D-4878-C84D-A20A-D89EEC33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ACBC-C449-6640-B221-59D27365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94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2139-78E7-E249-A6D6-E2943B68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4D3-5C6B-2142-8876-A809D11A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375FA-A21C-E44E-88A3-28B73BD2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CA71D-8CF1-F542-9A6D-DE784AEC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F330-25B7-BA4F-8DD1-5E1BFBF2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B3E7-9813-3F49-BA1E-BAD1E2A4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274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028B-45CE-CB42-8A4E-34D83DFF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DA10-98C9-3343-966D-24F41CD1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A1AD-8668-2F44-9CEC-651D3C32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A5D8-993F-9D42-AC10-26F8EF2D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0EB65-9763-AA4B-9B15-0B0C886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BE518-CB92-5746-82F2-AC2D5801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008E2-2649-9A42-B336-CDE574D3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C39FC-7832-0646-8D38-B64513A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82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CFDE-260B-FD4E-A881-3A114AAA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F04AA-5C9A-BF4C-9C3C-C077E70C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3D8DA-D7A8-FE47-9DF3-516B07BC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993E4-780E-8E43-92DD-5DA4111F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40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171F8-7A30-F145-8A71-AB74C772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8C414-5458-FD4A-88DD-E45B9AE7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DB9D-79A1-C247-993A-7AD0AD20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42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8B66-610C-C142-B563-F3D53A4E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2B3-744B-AD4A-91A4-32952631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7EC61-2535-444B-B2F6-43908668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EA1F4-8F5A-0E42-AE7F-E82BEF3D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A859-900F-DF45-9F3F-E1A2EA2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6C31-77D2-294C-A4D8-F94C411C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68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656F-E52B-DB4A-8E69-0AF5C6A7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F4A58-99D1-F748-82AA-A52ADEE8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4E45-A8FA-A347-8CF4-F129F6370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11A-6DB5-4941-BA79-754ADF3B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E49B3-7475-564B-81C4-6C47DCB1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2A91-E017-1147-B44F-84750AD9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18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EB1EC-EEAF-664F-A0B4-17E1DD46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6A92-D52D-AB46-A9E4-CE7A20CC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ECFA-4DA4-504C-B1EF-8FDCD255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4EDD-9C9C-BD42-9DFB-5A6EDA0E979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F985-3744-F84C-9A5A-F1D09012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C436-438D-9C4A-BB4D-DF5741643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F922-A63D-BD4A-B42F-3FB543296E7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0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119-B108-0749-B7C5-426A64058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B8862-3D08-094A-90B3-7C852BD8B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270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FD4F-FEBC-D940-AAD9-ACF13D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600" dirty="0"/>
              <a:t>Model Selection Using Statistical Tests of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DFDA1-6199-3B4F-BF7D-65A6F78AE3E5}"/>
                  </a:ext>
                </a:extLst>
              </p:cNvPr>
              <p:cNvSpPr txBox="1"/>
              <p:nvPr/>
            </p:nvSpPr>
            <p:spPr>
              <a:xfrm>
                <a:off x="838200" y="3773226"/>
                <a:ext cx="15694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KR" dirty="0"/>
                  <a:t>Suppose that we have generated two classification model.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KR" dirty="0"/>
                  <a:t> , from our data. We have performed 10-fold cross-validation to obtain a mean error rate for each.</a:t>
                </a:r>
              </a:p>
              <a:p>
                <a:r>
                  <a:rPr lang="en-KR" dirty="0"/>
                  <a:t>How can we determine which model is best?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DFDA1-6199-3B4F-BF7D-65A6F78A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3226"/>
                <a:ext cx="15694296" cy="553998"/>
              </a:xfrm>
              <a:prstGeom prst="rect">
                <a:avLst/>
              </a:prstGeom>
              <a:blipFill>
                <a:blip r:embed="rId3"/>
                <a:stretch>
                  <a:fillRect l="-971" t="-13636" b="-2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FD4F-FEBC-D940-AAD9-ACF13D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600" dirty="0"/>
              <a:t>Model Selection Using Statistical Tests of Significance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A4308-CDBD-474A-BB0A-5962B25227D4}"/>
              </a:ext>
            </a:extLst>
          </p:cNvPr>
          <p:cNvSpPr txBox="1"/>
          <p:nvPr/>
        </p:nvSpPr>
        <p:spPr>
          <a:xfrm>
            <a:off x="838200" y="1690688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Paired t-test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7F90D-9E55-4F40-B75F-CAFC3749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87722"/>
            <a:ext cx="5562600" cy="1341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20896-17CA-514F-B57C-AD8E092412FE}"/>
              </a:ext>
            </a:extLst>
          </p:cNvPr>
          <p:cNvSpPr txBox="1"/>
          <p:nvPr/>
        </p:nvSpPr>
        <p:spPr>
          <a:xfrm>
            <a:off x="5980090" y="5445431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표본이 독립적인가</a:t>
            </a:r>
            <a:r>
              <a:rPr lang="en-US" altLang="ko-KR" dirty="0"/>
              <a:t>? (t-test or paired t-test)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데이터가 정규분포를 따르는가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집단이 두개인가</a:t>
            </a:r>
            <a:r>
              <a:rPr lang="en-US" altLang="ko-KR" dirty="0"/>
              <a:t>?(t-test or ANOVA)</a:t>
            </a:r>
          </a:p>
          <a:p>
            <a:pPr marL="342900" indent="-342900">
              <a:buAutoNum type="arabicPeriod"/>
            </a:pP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DFDA1-6199-3B4F-BF7D-65A6F78AE3E5}"/>
                  </a:ext>
                </a:extLst>
              </p:cNvPr>
              <p:cNvSpPr txBox="1"/>
              <p:nvPr/>
            </p:nvSpPr>
            <p:spPr>
              <a:xfrm>
                <a:off x="838200" y="3773226"/>
                <a:ext cx="18686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̅"/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̅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KR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DFDA1-6199-3B4F-BF7D-65A6F78A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3226"/>
                <a:ext cx="1868653" cy="830997"/>
              </a:xfrm>
              <a:prstGeom prst="rect">
                <a:avLst/>
              </a:prstGeom>
              <a:blipFill>
                <a:blip r:embed="rId4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B4C1F6-3A4D-A049-AE2F-7300D7AB89DB}"/>
                  </a:ext>
                </a:extLst>
              </p:cNvPr>
              <p:cNvSpPr txBox="1"/>
              <p:nvPr/>
            </p:nvSpPr>
            <p:spPr>
              <a:xfrm>
                <a:off x="838200" y="4790187"/>
                <a:ext cx="2027735" cy="655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=1.64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B4C1F6-3A4D-A049-AE2F-7300D7AB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90187"/>
                <a:ext cx="2027735" cy="655244"/>
              </a:xfrm>
              <a:prstGeom prst="rect">
                <a:avLst/>
              </a:prstGeom>
              <a:blipFill>
                <a:blip r:embed="rId5"/>
                <a:stretch>
                  <a:fillRect l="-2500" r="-3750" b="-1153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01577-08B3-1044-AD2C-ED64B050E717}"/>
                  </a:ext>
                </a:extLst>
              </p:cNvPr>
              <p:cNvSpPr txBox="1"/>
              <p:nvPr/>
            </p:nvSpPr>
            <p:spPr>
              <a:xfrm>
                <a:off x="4455016" y="4462565"/>
                <a:ext cx="3540393" cy="655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0.025, 4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=1.64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01577-08B3-1044-AD2C-ED64B050E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16" y="4462565"/>
                <a:ext cx="3540393" cy="655244"/>
              </a:xfrm>
              <a:prstGeom prst="rect">
                <a:avLst/>
              </a:prstGeom>
              <a:blipFill>
                <a:blip r:embed="rId6"/>
                <a:stretch>
                  <a:fillRect l="-714" r="-2143" b="-943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FD4F-FEBC-D940-AAD9-ACF13D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600" dirty="0"/>
              <a:t>Model Selection Using Statistical Tests of Significance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E4ECE-6B71-7544-ADE2-4ED45AEC5003}"/>
              </a:ext>
            </a:extLst>
          </p:cNvPr>
          <p:cNvSpPr txBox="1"/>
          <p:nvPr/>
        </p:nvSpPr>
        <p:spPr>
          <a:xfrm>
            <a:off x="1068946" y="3240599"/>
            <a:ext cx="802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The mean error rates obtained for M1 and M2 may appear different, that difference may not be statistically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A4308-CDBD-474A-BB0A-5962B25227D4}"/>
              </a:ext>
            </a:extLst>
          </p:cNvPr>
          <p:cNvSpPr txBox="1"/>
          <p:nvPr/>
        </p:nvSpPr>
        <p:spPr>
          <a:xfrm>
            <a:off x="1068946" y="2047741"/>
            <a:ext cx="8332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KR" dirty="0"/>
              <a:t>owever, the mean error rates are just estimates of error on the true population of future data cases. There can be considerable variacne between error rates within any given 10-fold cross-validation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60254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Macintosh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Model Selection Using Statistical Tests of Significance</vt:lpstr>
      <vt:lpstr>Model Selection Using Statistical Tests of Significance</vt:lpstr>
      <vt:lpstr>Model Selection Using Statistical Tests of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</cp:revision>
  <dcterms:created xsi:type="dcterms:W3CDTF">2021-07-27T03:49:33Z</dcterms:created>
  <dcterms:modified xsi:type="dcterms:W3CDTF">2021-07-27T03:50:39Z</dcterms:modified>
</cp:coreProperties>
</file>