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6" r:id="rId4"/>
    <p:sldId id="267" r:id="rId5"/>
    <p:sldId id="268" r:id="rId6"/>
    <p:sldId id="269" r:id="rId7"/>
    <p:sldId id="265" r:id="rId8"/>
    <p:sldId id="262" r:id="rId9"/>
  </p:sldIdLst>
  <p:sldSz cx="12192000" cy="6858000"/>
  <p:notesSz cx="6858000" cy="9144000"/>
  <p:defaultTextStyle>
    <a:defPPr>
      <a:defRPr lang="en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조 성운" initials="조성" lastIdx="4" clrIdx="0">
    <p:extLst>
      <p:ext uri="{19B8F6BF-5375-455C-9EA6-DF929625EA0E}">
        <p15:presenceInfo xmlns:p15="http://schemas.microsoft.com/office/powerpoint/2012/main" userId="74856354f62a721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927"/>
    <p:restoredTop sz="70370"/>
  </p:normalViewPr>
  <p:slideViewPr>
    <p:cSldViewPr snapToGrid="0" snapToObjects="1">
      <p:cViewPr varScale="1">
        <p:scale>
          <a:sx n="87" d="100"/>
          <a:sy n="87" d="100"/>
        </p:scale>
        <p:origin x="20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K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BDCB9D-AB6C-A141-9F3C-7B6E85641446}" type="datetimeFigureOut">
              <a:rPr lang="en-KR" smtClean="0"/>
              <a:t>2021/08/04</a:t>
            </a:fld>
            <a:endParaRPr lang="en-K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K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778E34-413B-B341-BA5D-C0F312C627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9471758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CEF7E5-85CB-B144-9DC3-8423F50D4C16}" type="slidenum">
              <a:rPr lang="en-KR" smtClean="0"/>
              <a:t>3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0452703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CEF7E5-85CB-B144-9DC3-8423F50D4C16}" type="slidenum">
              <a:rPr lang="en-KR" smtClean="0"/>
              <a:t>4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1899473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CEF7E5-85CB-B144-9DC3-8423F50D4C16}" type="slidenum">
              <a:rPr lang="en-KR" smtClean="0"/>
              <a:t>5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1495720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778E34-413B-B341-BA5D-C0F312C627C6}" type="slidenum">
              <a:rPr lang="en-KR" smtClean="0"/>
              <a:t>6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5327474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778E34-413B-B341-BA5D-C0F312C627C6}" type="slidenum">
              <a:rPr lang="en-KR" smtClean="0"/>
              <a:t>7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0984891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778E34-413B-B341-BA5D-C0F312C627C6}" type="slidenum">
              <a:rPr lang="en-KR" smtClean="0"/>
              <a:t>8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1426965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BC7C0-62CA-B149-9EC6-9B1868C6F5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AE01F2-433D-1E41-9478-4A021CF2BF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54F99B-15F3-4848-A246-12FBB453E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63648-F1B3-C741-8CD0-3E30A515053C}" type="datetime1">
              <a:rPr lang="en-US" smtClean="0"/>
              <a:t>8/4/21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19AA91-1944-0847-87C7-58C9FED4B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4486AC-3A4F-074F-BEA3-353E33214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38188-ED56-F346-B99F-AEDF33489BB1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769517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5C353-E1DE-0A4E-A401-12669CF00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C49DFA-C4EB-6540-88E4-EC7C5E5476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638B2-795B-EB4D-B216-5AA162CBF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C7E6E-ED89-AB4A-B876-0B8A6A1EE071}" type="datetime1">
              <a:rPr lang="en-US" smtClean="0"/>
              <a:t>8/4/21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6D67BC-5D20-8D45-A76C-3E0AE4CD0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D7BC62-76A5-5045-9BB8-C6D581E8C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38188-ED56-F346-B99F-AEDF33489BB1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027506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1AE8AB-4668-C542-80F5-4E21AEAB21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F9F2EC-23CB-834E-AC0D-0768095386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1A147C-AAD6-E145-8D6E-C6248B2F7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748AA-B6BD-DF47-8473-0D0386F3ADB2}" type="datetime1">
              <a:rPr lang="en-US" smtClean="0"/>
              <a:t>8/4/21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9509DC-29B8-3C4C-ACFE-2650DAA2D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ED2765-E5A8-E347-8E39-8B60BC48F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38188-ED56-F346-B99F-AEDF33489BB1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541956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F3828-2096-DB4E-AC5C-E842B86AC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C4BCC-F9AB-9444-9EA5-CB8E168C57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8FF3CE-538D-DF46-957B-A3FAF5371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E3057-76FA-9C49-89FC-BE06BCCDB3F2}" type="datetime1">
              <a:rPr lang="en-US" smtClean="0"/>
              <a:t>8/4/21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216637-CF4D-2B4D-9B64-D266B84BC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2FABF2-6831-AD46-8142-0497FFDBC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38188-ED56-F346-B99F-AEDF33489BB1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234839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B9268-23DD-504C-857B-5115A2699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D47F45-F9D6-FE43-A3A0-45E82BF7CF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CB9763-0EAB-824A-A1B6-12F433848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88FED-225A-9C48-9815-47F1880384B3}" type="datetime1">
              <a:rPr lang="en-US" smtClean="0"/>
              <a:t>8/4/21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0B80BF-EBF5-2941-8632-AD75B1D0E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3CFC1D-47F7-264F-A686-4F6E3D9B5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38188-ED56-F346-B99F-AEDF33489BB1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896945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C3B54-1A9E-364C-A34D-B37013C90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66059E-6420-8941-B1E6-A4964570F8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E9AFF8-997E-7749-AD25-2B50054C41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06FEFB-E36B-0349-A4C1-E7D46B7D2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47744-E15F-C342-88D5-87B00B19DD0C}" type="datetime1">
              <a:rPr lang="en-US" smtClean="0"/>
              <a:t>8/4/21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FA178-5617-B34C-AA29-DA103AA1B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FD6AB5-BEBA-9D41-8A40-87E30763B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38188-ED56-F346-B99F-AEDF33489BB1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420727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A3036-5CA1-6440-81F0-F179DC0C5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2BF748-7A16-D141-B652-4AAE98F3A6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5069A9-4BD3-2F41-BCD3-F4F667CD21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BA1251-C50D-1241-93E4-CF9CE26CF7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6A1769-D5EC-DD47-ADFE-AD5716FF06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7A552D-BA8C-F546-A7CD-6251C1658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D528F-1E84-A04B-9628-E2ABB1D8ECC6}" type="datetime1">
              <a:rPr lang="en-US" smtClean="0"/>
              <a:t>8/4/21</a:t>
            </a:fld>
            <a:endParaRPr lang="en-K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108D00-C9B2-AB49-816E-6368C85A9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EEA34E-ECEC-FE4F-A360-025BEA4EE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38188-ED56-F346-B99F-AEDF33489BB1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593511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4DA27-3634-0F4D-A750-01D095488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E6DF45-A6A6-8849-9F7C-96D3A775C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0A5BA-98D3-7043-B5BE-D3AF11A48A04}" type="datetime1">
              <a:rPr lang="en-US" smtClean="0"/>
              <a:t>8/4/21</a:t>
            </a:fld>
            <a:endParaRPr lang="en-K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D4D73C-C10D-1F47-8E5E-3FA9AB122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56ACDA-7BF0-934A-B37F-C86EFC62E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38188-ED56-F346-B99F-AEDF33489BB1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641106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9E3CA2-96F5-9241-841F-881877007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4A736-BEAE-4D4C-93FF-7BEE125F2D04}" type="datetime1">
              <a:rPr lang="en-US" smtClean="0"/>
              <a:t>8/4/21</a:t>
            </a:fld>
            <a:endParaRPr lang="en-K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9ADD0E-8480-7A49-AC87-887A6D75A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F9BF06-799A-C047-B328-C9D4DA129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38188-ED56-F346-B99F-AEDF33489BB1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11596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6ED82-0614-D441-8D3C-0007B1786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7D6B2-CFC2-7B42-81E6-381CCC73F9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B67D3F-A64F-7346-9BFD-99AB85E016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1061BD-25DD-2B4D-9880-22C1AF074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8C30D-A55A-0348-8125-AEC9D6EA5336}" type="datetime1">
              <a:rPr lang="en-US" smtClean="0"/>
              <a:t>8/4/21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B51BC3-6922-0643-91A6-30B65175C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D480AE-C75E-D54C-9733-91EEE9816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38188-ED56-F346-B99F-AEDF33489BB1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611393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8C9AA-2846-4C4E-AE59-883DD44D8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7C552F-02C8-8D42-A6D7-E4D787B7C5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ED9C14-6CAD-D746-A315-945C29E41B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D4A6E9-9265-4945-9C4B-B0CA2A32A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9603F-E4E5-1545-A2AB-CBBA789624EC}" type="datetime1">
              <a:rPr lang="en-US" smtClean="0"/>
              <a:t>8/4/21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5602F8-FE69-C04F-88D7-1BC419630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E58E86-D8D6-BE4A-83E6-0EF76F55D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38188-ED56-F346-B99F-AEDF33489BB1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20624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74A5FE-6F16-104F-A049-C5B933CDF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2C60A6-B19C-4442-9107-E96A84C3A3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C49D1A-B0E6-2F48-B3D0-132F085D67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BD7DAC-B9F5-084A-803D-5C5A2D3ACD16}" type="datetime1">
              <a:rPr lang="en-US" smtClean="0"/>
              <a:t>8/4/21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2BFC9A-8837-A749-BE27-C3A6A05827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EEDB3F-DAAB-6A41-A079-80F82B52A9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038188-ED56-F346-B99F-AEDF33489BB1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68248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51D34-DD86-F547-9FBF-2E067C3B21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Bayesian</a:t>
            </a:r>
            <a:r>
              <a:rPr lang="ko-KR" altLang="en-US" dirty="0"/>
              <a:t> </a:t>
            </a:r>
            <a:r>
              <a:rPr lang="en-US" altLang="ko-KR" dirty="0"/>
              <a:t>Optimization</a:t>
            </a:r>
            <a:r>
              <a:rPr lang="ko-KR" altLang="en-US" dirty="0"/>
              <a:t> </a:t>
            </a:r>
            <a:br>
              <a:rPr lang="en-US" altLang="ko-KR" dirty="0"/>
            </a:br>
            <a:r>
              <a:rPr lang="en-US" altLang="ko-KR" dirty="0"/>
              <a:t>Code</a:t>
            </a:r>
            <a:r>
              <a:rPr lang="ko-KR" altLang="en-US" dirty="0"/>
              <a:t> </a:t>
            </a:r>
            <a:r>
              <a:rPr lang="en-US" altLang="ko-KR" dirty="0"/>
              <a:t>Review</a:t>
            </a:r>
            <a:endParaRPr lang="en-K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F2EC42-EEB8-DD47-9FA5-2457213D89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86551" y="3675611"/>
            <a:ext cx="1418897" cy="623121"/>
          </a:xfrm>
        </p:spPr>
        <p:txBody>
          <a:bodyPr/>
          <a:lstStyle/>
          <a:p>
            <a:r>
              <a:rPr lang="ko-KR" altLang="en-US" dirty="0" err="1"/>
              <a:t>조성운</a:t>
            </a:r>
            <a:endParaRPr lang="en-K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87AB36-7D81-1B48-B649-3811E3472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38188-ED56-F346-B99F-AEDF33489BB1}" type="slidenum">
              <a:rPr lang="en-KR" smtClean="0"/>
              <a:t>1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745389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5407A-3FC3-A84B-B188-A2ADADE69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  <a:endParaRPr lang="en-KR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532BF73-B978-5549-8116-6D8871191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38188-ED56-F346-B99F-AEDF33489BB1}" type="slidenum">
              <a:rPr lang="en-KR" smtClean="0"/>
              <a:t>2</a:t>
            </a:fld>
            <a:endParaRPr lang="en-K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A868B2-F80D-4D49-93DD-7EE1C982696D}"/>
              </a:ext>
            </a:extLst>
          </p:cNvPr>
          <p:cNvSpPr txBox="1"/>
          <p:nvPr/>
        </p:nvSpPr>
        <p:spPr>
          <a:xfrm>
            <a:off x="1191491" y="1842655"/>
            <a:ext cx="3837709" cy="2805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/>
              <a:t>BO Review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 err="1"/>
              <a:t>gp_minimize</a:t>
            </a:r>
            <a:r>
              <a:rPr lang="en-US" altLang="ko-KR" sz="2400" dirty="0"/>
              <a:t> in </a:t>
            </a:r>
            <a:r>
              <a:rPr lang="en-US" altLang="ko-KR" sz="2400" dirty="0" err="1"/>
              <a:t>skopt</a:t>
            </a:r>
            <a:endParaRPr lang="en-US" altLang="ko-KR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/>
              <a:t>Objective function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 err="1"/>
              <a:t>gp_minimize</a:t>
            </a:r>
            <a:r>
              <a:rPr lang="en-US" altLang="ko-KR" sz="2400" dirty="0"/>
              <a:t> </a:t>
            </a:r>
            <a:r>
              <a:rPr lang="ko-KR" altLang="en-US" sz="2400" dirty="0"/>
              <a:t>적용</a:t>
            </a:r>
            <a:endParaRPr lang="en-US" altLang="ko-KR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KR" sz="2400" dirty="0"/>
          </a:p>
        </p:txBody>
      </p:sp>
    </p:spTree>
    <p:extLst>
      <p:ext uri="{BB962C8B-B14F-4D97-AF65-F5344CB8AC3E}">
        <p14:creationId xmlns:p14="http://schemas.microsoft.com/office/powerpoint/2010/main" val="451143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255638D0-7E10-4C47-BAD8-3DF5402EF2BE}"/>
              </a:ext>
            </a:extLst>
          </p:cNvPr>
          <p:cNvSpPr txBox="1"/>
          <p:nvPr/>
        </p:nvSpPr>
        <p:spPr>
          <a:xfrm>
            <a:off x="3829016" y="3673422"/>
            <a:ext cx="581890" cy="595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1"/>
                </a:solidFill>
              </a:rPr>
              <a:t>X</a:t>
            </a:r>
            <a:endParaRPr lang="en-KR" b="1" dirty="0">
              <a:solidFill>
                <a:schemeClr val="accent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809E828-2143-4ECC-AC0D-FFA13DA5C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BO Review</a:t>
            </a:r>
            <a:endParaRPr lang="ko-KR" altLang="en-US" dirty="0"/>
          </a:p>
        </p:txBody>
      </p:sp>
      <p:graphicFrame>
        <p:nvGraphicFramePr>
          <p:cNvPr id="13" name="표 13">
            <a:extLst>
              <a:ext uri="{FF2B5EF4-FFF2-40B4-BE49-F238E27FC236}">
                <a16:creationId xmlns:a16="http://schemas.microsoft.com/office/drawing/2014/main" id="{6FDE08E3-C405-4E8B-960E-9072026767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6095649"/>
              </p:ext>
            </p:extLst>
          </p:nvPr>
        </p:nvGraphicFramePr>
        <p:xfrm>
          <a:off x="879432" y="1939950"/>
          <a:ext cx="7178040" cy="146352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35608">
                  <a:extLst>
                    <a:ext uri="{9D8B030D-6E8A-4147-A177-3AD203B41FA5}">
                      <a16:colId xmlns:a16="http://schemas.microsoft.com/office/drawing/2014/main" val="1847107067"/>
                    </a:ext>
                  </a:extLst>
                </a:gridCol>
                <a:gridCol w="1435608">
                  <a:extLst>
                    <a:ext uri="{9D8B030D-6E8A-4147-A177-3AD203B41FA5}">
                      <a16:colId xmlns:a16="http://schemas.microsoft.com/office/drawing/2014/main" val="1658004716"/>
                    </a:ext>
                  </a:extLst>
                </a:gridCol>
                <a:gridCol w="1435608">
                  <a:extLst>
                    <a:ext uri="{9D8B030D-6E8A-4147-A177-3AD203B41FA5}">
                      <a16:colId xmlns:a16="http://schemas.microsoft.com/office/drawing/2014/main" val="1345550374"/>
                    </a:ext>
                  </a:extLst>
                </a:gridCol>
                <a:gridCol w="1435608">
                  <a:extLst>
                    <a:ext uri="{9D8B030D-6E8A-4147-A177-3AD203B41FA5}">
                      <a16:colId xmlns:a16="http://schemas.microsoft.com/office/drawing/2014/main" val="1860236189"/>
                    </a:ext>
                  </a:extLst>
                </a:gridCol>
                <a:gridCol w="1435608">
                  <a:extLst>
                    <a:ext uri="{9D8B030D-6E8A-4147-A177-3AD203B41FA5}">
                      <a16:colId xmlns:a16="http://schemas.microsoft.com/office/drawing/2014/main" val="2924940449"/>
                    </a:ext>
                  </a:extLst>
                </a:gridCol>
              </a:tblGrid>
              <a:tr h="6083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Param_1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Param_2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Param_3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…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/>
                        <a:t>Param_n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3319709"/>
                  </a:ext>
                </a:extLst>
              </a:tr>
              <a:tr h="4275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0.001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100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...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128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9991410"/>
                  </a:ext>
                </a:extLst>
              </a:tr>
              <a:tr h="4275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0.001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100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128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1427516"/>
                  </a:ext>
                </a:extLst>
              </a:tr>
            </a:tbl>
          </a:graphicData>
        </a:graphic>
      </p:graphicFrame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4FFAE139-12E8-4ECA-85C2-9514A5E476AA}"/>
              </a:ext>
            </a:extLst>
          </p:cNvPr>
          <p:cNvGraphicFramePr>
            <a:graphicFrameLocks noGrp="1"/>
          </p:cNvGraphicFramePr>
          <p:nvPr/>
        </p:nvGraphicFramePr>
        <p:xfrm>
          <a:off x="8959327" y="1856177"/>
          <a:ext cx="1584960" cy="15896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84960">
                  <a:extLst>
                    <a:ext uri="{9D8B030D-6E8A-4147-A177-3AD203B41FA5}">
                      <a16:colId xmlns:a16="http://schemas.microsoft.com/office/drawing/2014/main" val="818981419"/>
                    </a:ext>
                  </a:extLst>
                </a:gridCol>
              </a:tblGrid>
              <a:tr h="5994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Performance</a:t>
                      </a:r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0723505"/>
                  </a:ext>
                </a:extLst>
              </a:tr>
              <a:tr h="4747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100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7601691"/>
                  </a:ext>
                </a:extLst>
              </a:tr>
              <a:tr h="4747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200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943809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A9C0D71B-D27D-4C43-AC06-52AFFAA46C15}"/>
                  </a:ext>
                </a:extLst>
              </p:cNvPr>
              <p:cNvSpPr/>
              <p:nvPr/>
            </p:nvSpPr>
            <p:spPr>
              <a:xfrm>
                <a:off x="4308894" y="4669085"/>
                <a:ext cx="2481580" cy="112776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Surrogate Model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</m:oMath>
                  </m:oMathPara>
                </a14:m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A9C0D71B-D27D-4C43-AC06-52AFFAA46C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8894" y="4669085"/>
                <a:ext cx="2481580" cy="112776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80B661D1-788D-49BE-B419-EAA4997B6B2C}"/>
              </a:ext>
            </a:extLst>
          </p:cNvPr>
          <p:cNvSpPr/>
          <p:nvPr/>
        </p:nvSpPr>
        <p:spPr>
          <a:xfrm>
            <a:off x="3051761" y="5008870"/>
            <a:ext cx="784269" cy="401320"/>
          </a:xfrm>
          <a:prstGeom prst="right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4593CC3-87E0-4C36-8554-50F2A9032996}"/>
                  </a:ext>
                </a:extLst>
              </p:cNvPr>
              <p:cNvSpPr txBox="1"/>
              <p:nvPr/>
            </p:nvSpPr>
            <p:spPr>
              <a:xfrm>
                <a:off x="912295" y="4648190"/>
                <a:ext cx="190246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3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𝑛𝑒</m:t>
                          </m:r>
                          <m:sSub>
                            <m:sSubPr>
                              <m:ctrlP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4593CC3-87E0-4C36-8554-50F2A90329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295" y="4648190"/>
                <a:ext cx="1902460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22A3ED5A-38F9-4D2E-A7BA-D5DCF27F1F61}"/>
              </a:ext>
            </a:extLst>
          </p:cNvPr>
          <p:cNvSpPr txBox="1"/>
          <p:nvPr/>
        </p:nvSpPr>
        <p:spPr>
          <a:xfrm>
            <a:off x="544666" y="5410190"/>
            <a:ext cx="2637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새로운 </a:t>
            </a:r>
            <a:r>
              <a:rPr lang="ko-KR" altLang="en-US" dirty="0" err="1"/>
              <a:t>하이퍼파라미터</a:t>
            </a:r>
            <a:r>
              <a:rPr lang="ko-KR" altLang="en-US" dirty="0"/>
              <a:t> 집합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951D52-A94B-6742-98B8-38410CF047DB}"/>
              </a:ext>
            </a:extLst>
          </p:cNvPr>
          <p:cNvSpPr txBox="1"/>
          <p:nvPr/>
        </p:nvSpPr>
        <p:spPr>
          <a:xfrm>
            <a:off x="882145" y="2489771"/>
            <a:ext cx="7178040" cy="934388"/>
          </a:xfrm>
          <a:prstGeom prst="rect">
            <a:avLst/>
          </a:prstGeom>
          <a:noFill/>
          <a:ln w="666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K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1591DCA-624D-1748-BDCD-B596B3FACCBA}"/>
              </a:ext>
            </a:extLst>
          </p:cNvPr>
          <p:cNvSpPr txBox="1"/>
          <p:nvPr/>
        </p:nvSpPr>
        <p:spPr>
          <a:xfrm>
            <a:off x="8959327" y="2494178"/>
            <a:ext cx="1584960" cy="955752"/>
          </a:xfrm>
          <a:prstGeom prst="rect">
            <a:avLst/>
          </a:prstGeom>
          <a:noFill/>
          <a:ln w="6667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endParaRPr lang="en-KR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0C720DA-E73A-974F-8EAE-E5EC3BE6E592}"/>
              </a:ext>
            </a:extLst>
          </p:cNvPr>
          <p:cNvCxnSpPr>
            <a:cxnSpLocks/>
            <a:stCxn id="3" idx="2"/>
            <a:endCxn id="6" idx="0"/>
          </p:cNvCxnSpPr>
          <p:nvPr/>
        </p:nvCxnSpPr>
        <p:spPr>
          <a:xfrm>
            <a:off x="4471165" y="3424159"/>
            <a:ext cx="1078519" cy="124492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7B6C57A-F235-A543-8206-351550BA12F4}"/>
              </a:ext>
            </a:extLst>
          </p:cNvPr>
          <p:cNvCxnSpPr>
            <a:cxnSpLocks/>
            <a:stCxn id="12" idx="2"/>
            <a:endCxn id="6" idx="0"/>
          </p:cNvCxnSpPr>
          <p:nvPr/>
        </p:nvCxnSpPr>
        <p:spPr>
          <a:xfrm flipH="1">
            <a:off x="5549684" y="3449930"/>
            <a:ext cx="4202123" cy="121915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B9B31E6-882F-9840-9BD6-E7E2795D4D64}"/>
              </a:ext>
            </a:extLst>
          </p:cNvPr>
          <p:cNvSpPr txBox="1"/>
          <p:nvPr/>
        </p:nvSpPr>
        <p:spPr>
          <a:xfrm>
            <a:off x="8818713" y="3909200"/>
            <a:ext cx="5818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2"/>
                </a:solidFill>
              </a:rPr>
              <a:t>Y</a:t>
            </a:r>
            <a:endParaRPr lang="en-KR" b="1" dirty="0">
              <a:solidFill>
                <a:schemeClr val="accent2"/>
              </a:solidFill>
            </a:endParaRPr>
          </a:p>
        </p:txBody>
      </p:sp>
      <p:sp>
        <p:nvSpPr>
          <p:cNvPr id="29" name="화살표: 오른쪽 6">
            <a:extLst>
              <a:ext uri="{FF2B5EF4-FFF2-40B4-BE49-F238E27FC236}">
                <a16:creationId xmlns:a16="http://schemas.microsoft.com/office/drawing/2014/main" id="{4572AE49-5EE7-704C-B0E3-897E4FF0AB77}"/>
              </a:ext>
            </a:extLst>
          </p:cNvPr>
          <p:cNvSpPr/>
          <p:nvPr/>
        </p:nvSpPr>
        <p:spPr>
          <a:xfrm>
            <a:off x="7081442" y="5008870"/>
            <a:ext cx="843628" cy="401320"/>
          </a:xfrm>
          <a:prstGeom prst="right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D398BE-72D8-014E-8C14-1E47CDD9B1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84613" y="4557705"/>
            <a:ext cx="1890049" cy="1704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94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1253E5D-034A-8A4F-A27C-B4D0E0B2877D}"/>
              </a:ext>
            </a:extLst>
          </p:cNvPr>
          <p:cNvSpPr txBox="1"/>
          <p:nvPr/>
        </p:nvSpPr>
        <p:spPr>
          <a:xfrm>
            <a:off x="5421430" y="1261962"/>
            <a:ext cx="3207432" cy="112896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dirty="0"/>
              <a:t>argmax Acquisition </a:t>
            </a:r>
          </a:p>
          <a:p>
            <a:pPr algn="ctr">
              <a:lnSpc>
                <a:spcPct val="150000"/>
              </a:lnSpc>
            </a:pPr>
            <a:r>
              <a:rPr lang="en-US" sz="2400" dirty="0"/>
              <a:t>function</a:t>
            </a:r>
            <a:endParaRPr lang="en-KR" sz="2400" dirty="0"/>
          </a:p>
        </p:txBody>
      </p:sp>
      <p:sp>
        <p:nvSpPr>
          <p:cNvPr id="5" name="화살표: 오른쪽 6">
            <a:extLst>
              <a:ext uri="{FF2B5EF4-FFF2-40B4-BE49-F238E27FC236}">
                <a16:creationId xmlns:a16="http://schemas.microsoft.com/office/drawing/2014/main" id="{8B489596-66DF-C94B-B768-C979C14BEAE6}"/>
              </a:ext>
            </a:extLst>
          </p:cNvPr>
          <p:cNvSpPr/>
          <p:nvPr/>
        </p:nvSpPr>
        <p:spPr>
          <a:xfrm>
            <a:off x="3809502" y="1595613"/>
            <a:ext cx="925468" cy="461665"/>
          </a:xfrm>
          <a:prstGeom prst="right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BC6C26A-AB12-1941-904F-B1196C0233C4}"/>
                  </a:ext>
                </a:extLst>
              </p:cNvPr>
              <p:cNvSpPr txBox="1"/>
              <p:nvPr/>
            </p:nvSpPr>
            <p:spPr>
              <a:xfrm>
                <a:off x="10001781" y="1441724"/>
                <a:ext cx="190246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4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4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ko-KR" sz="4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ko-KR" altLang="en-US" sz="4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BC6C26A-AB12-1941-904F-B1196C0233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1781" y="1441724"/>
                <a:ext cx="1902460" cy="7694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화살표: 오른쪽 6">
            <a:extLst>
              <a:ext uri="{FF2B5EF4-FFF2-40B4-BE49-F238E27FC236}">
                <a16:creationId xmlns:a16="http://schemas.microsoft.com/office/drawing/2014/main" id="{AC727A02-DBC7-064C-AAE5-BB51E1D9C058}"/>
              </a:ext>
            </a:extLst>
          </p:cNvPr>
          <p:cNvSpPr/>
          <p:nvPr/>
        </p:nvSpPr>
        <p:spPr>
          <a:xfrm>
            <a:off x="9164163" y="1595613"/>
            <a:ext cx="925468" cy="461665"/>
          </a:xfrm>
          <a:prstGeom prst="right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9" name="표 13">
            <a:extLst>
              <a:ext uri="{FF2B5EF4-FFF2-40B4-BE49-F238E27FC236}">
                <a16:creationId xmlns:a16="http://schemas.microsoft.com/office/drawing/2014/main" id="{E69E8FF5-54A1-7448-A3AD-B5958D0CE5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3434737"/>
              </p:ext>
            </p:extLst>
          </p:nvPr>
        </p:nvGraphicFramePr>
        <p:xfrm>
          <a:off x="459491" y="3234513"/>
          <a:ext cx="7178040" cy="202787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35608">
                  <a:extLst>
                    <a:ext uri="{9D8B030D-6E8A-4147-A177-3AD203B41FA5}">
                      <a16:colId xmlns:a16="http://schemas.microsoft.com/office/drawing/2014/main" val="1847107067"/>
                    </a:ext>
                  </a:extLst>
                </a:gridCol>
                <a:gridCol w="1435608">
                  <a:extLst>
                    <a:ext uri="{9D8B030D-6E8A-4147-A177-3AD203B41FA5}">
                      <a16:colId xmlns:a16="http://schemas.microsoft.com/office/drawing/2014/main" val="1658004716"/>
                    </a:ext>
                  </a:extLst>
                </a:gridCol>
                <a:gridCol w="1435608">
                  <a:extLst>
                    <a:ext uri="{9D8B030D-6E8A-4147-A177-3AD203B41FA5}">
                      <a16:colId xmlns:a16="http://schemas.microsoft.com/office/drawing/2014/main" val="1345550374"/>
                    </a:ext>
                  </a:extLst>
                </a:gridCol>
                <a:gridCol w="1435608">
                  <a:extLst>
                    <a:ext uri="{9D8B030D-6E8A-4147-A177-3AD203B41FA5}">
                      <a16:colId xmlns:a16="http://schemas.microsoft.com/office/drawing/2014/main" val="1860236189"/>
                    </a:ext>
                  </a:extLst>
                </a:gridCol>
                <a:gridCol w="1435608">
                  <a:extLst>
                    <a:ext uri="{9D8B030D-6E8A-4147-A177-3AD203B41FA5}">
                      <a16:colId xmlns:a16="http://schemas.microsoft.com/office/drawing/2014/main" val="2924940449"/>
                    </a:ext>
                  </a:extLst>
                </a:gridCol>
              </a:tblGrid>
              <a:tr h="6523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Param_1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Param_2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Param_3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…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/>
                        <a:t>Param_n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3319709"/>
                  </a:ext>
                </a:extLst>
              </a:tr>
              <a:tr h="4585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0.001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100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...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128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9991410"/>
                  </a:ext>
                </a:extLst>
              </a:tr>
              <a:tr h="4585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0.001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100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128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1427516"/>
                  </a:ext>
                </a:extLst>
              </a:tr>
              <a:tr h="458513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721487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901D347B-8149-1D4F-8DD8-B8FA33A79D9B}"/>
              </a:ext>
            </a:extLst>
          </p:cNvPr>
          <p:cNvSpPr txBox="1"/>
          <p:nvPr/>
        </p:nvSpPr>
        <p:spPr>
          <a:xfrm>
            <a:off x="459492" y="4800722"/>
            <a:ext cx="7178039" cy="461664"/>
          </a:xfrm>
          <a:prstGeom prst="rect">
            <a:avLst/>
          </a:prstGeom>
          <a:noFill/>
          <a:ln w="666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K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434736-6B1C-0346-AF27-5AAA3BE51CB9}"/>
              </a:ext>
            </a:extLst>
          </p:cNvPr>
          <p:cNvSpPr txBox="1"/>
          <p:nvPr/>
        </p:nvSpPr>
        <p:spPr>
          <a:xfrm>
            <a:off x="3809502" y="4800721"/>
            <a:ext cx="581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X</a:t>
            </a:r>
            <a:r>
              <a:rPr lang="ko-KR" altLang="en-US" sz="2400" b="1" dirty="0">
                <a:solidFill>
                  <a:schemeClr val="accent1"/>
                </a:solidFill>
              </a:rPr>
              <a:t>*</a:t>
            </a:r>
            <a:endParaRPr lang="en-KR" b="1" dirty="0">
              <a:solidFill>
                <a:schemeClr val="accent1"/>
              </a:solidFill>
            </a:endParaRPr>
          </a:p>
        </p:txBody>
      </p:sp>
      <p:graphicFrame>
        <p:nvGraphicFramePr>
          <p:cNvPr id="13" name="표 5">
            <a:extLst>
              <a:ext uri="{FF2B5EF4-FFF2-40B4-BE49-F238E27FC236}">
                <a16:creationId xmlns:a16="http://schemas.microsoft.com/office/drawing/2014/main" id="{55FC7879-E30C-2C4F-B17A-FD0C67F4FB8D}"/>
              </a:ext>
            </a:extLst>
          </p:cNvPr>
          <p:cNvGraphicFramePr>
            <a:graphicFrameLocks noGrp="1"/>
          </p:cNvGraphicFramePr>
          <p:nvPr/>
        </p:nvGraphicFramePr>
        <p:xfrm>
          <a:off x="9164164" y="3197990"/>
          <a:ext cx="1584960" cy="20643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84960">
                  <a:extLst>
                    <a:ext uri="{9D8B030D-6E8A-4147-A177-3AD203B41FA5}">
                      <a16:colId xmlns:a16="http://schemas.microsoft.com/office/drawing/2014/main" val="818981419"/>
                    </a:ext>
                  </a:extLst>
                </a:gridCol>
              </a:tblGrid>
              <a:tr h="5994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Performance</a:t>
                      </a:r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0723505"/>
                  </a:ext>
                </a:extLst>
              </a:tr>
              <a:tr h="4747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100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7601691"/>
                  </a:ext>
                </a:extLst>
              </a:tr>
              <a:tr h="4747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200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9438096"/>
                  </a:ext>
                </a:extLst>
              </a:tr>
              <a:tr h="47477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6911437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B48997FF-49E6-934B-8029-E5C5E6910B26}"/>
              </a:ext>
            </a:extLst>
          </p:cNvPr>
          <p:cNvSpPr txBox="1"/>
          <p:nvPr/>
        </p:nvSpPr>
        <p:spPr>
          <a:xfrm>
            <a:off x="9164163" y="4787614"/>
            <a:ext cx="1584961" cy="474772"/>
          </a:xfrm>
          <a:prstGeom prst="rect">
            <a:avLst/>
          </a:prstGeom>
          <a:noFill/>
          <a:ln w="6667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endParaRPr lang="en-KR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9991946-C8FC-0341-B5C9-3C7E7FB70FCA}"/>
              </a:ext>
            </a:extLst>
          </p:cNvPr>
          <p:cNvSpPr txBox="1"/>
          <p:nvPr/>
        </p:nvSpPr>
        <p:spPr>
          <a:xfrm>
            <a:off x="10350289" y="1486242"/>
            <a:ext cx="1112261" cy="747182"/>
          </a:xfrm>
          <a:prstGeom prst="rect">
            <a:avLst/>
          </a:prstGeom>
          <a:noFill/>
          <a:ln w="666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KR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33902FE-9C98-DE44-A1E4-CC6D0843C1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2993" y="1007348"/>
            <a:ext cx="1890049" cy="1704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088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13">
            <a:extLst>
              <a:ext uri="{FF2B5EF4-FFF2-40B4-BE49-F238E27FC236}">
                <a16:creationId xmlns:a16="http://schemas.microsoft.com/office/drawing/2014/main" id="{E69E8FF5-54A1-7448-A3AD-B5958D0CE5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6350149"/>
              </p:ext>
            </p:extLst>
          </p:nvPr>
        </p:nvGraphicFramePr>
        <p:xfrm>
          <a:off x="700122" y="479281"/>
          <a:ext cx="7178040" cy="202787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35608">
                  <a:extLst>
                    <a:ext uri="{9D8B030D-6E8A-4147-A177-3AD203B41FA5}">
                      <a16:colId xmlns:a16="http://schemas.microsoft.com/office/drawing/2014/main" val="1847107067"/>
                    </a:ext>
                  </a:extLst>
                </a:gridCol>
                <a:gridCol w="1435608">
                  <a:extLst>
                    <a:ext uri="{9D8B030D-6E8A-4147-A177-3AD203B41FA5}">
                      <a16:colId xmlns:a16="http://schemas.microsoft.com/office/drawing/2014/main" val="1658004716"/>
                    </a:ext>
                  </a:extLst>
                </a:gridCol>
                <a:gridCol w="1435608">
                  <a:extLst>
                    <a:ext uri="{9D8B030D-6E8A-4147-A177-3AD203B41FA5}">
                      <a16:colId xmlns:a16="http://schemas.microsoft.com/office/drawing/2014/main" val="1345550374"/>
                    </a:ext>
                  </a:extLst>
                </a:gridCol>
                <a:gridCol w="1435608">
                  <a:extLst>
                    <a:ext uri="{9D8B030D-6E8A-4147-A177-3AD203B41FA5}">
                      <a16:colId xmlns:a16="http://schemas.microsoft.com/office/drawing/2014/main" val="1860236189"/>
                    </a:ext>
                  </a:extLst>
                </a:gridCol>
                <a:gridCol w="1435608">
                  <a:extLst>
                    <a:ext uri="{9D8B030D-6E8A-4147-A177-3AD203B41FA5}">
                      <a16:colId xmlns:a16="http://schemas.microsoft.com/office/drawing/2014/main" val="2924940449"/>
                    </a:ext>
                  </a:extLst>
                </a:gridCol>
              </a:tblGrid>
              <a:tr h="6523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Param_1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Param_2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Param_3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…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/>
                        <a:t>Param_n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3319709"/>
                  </a:ext>
                </a:extLst>
              </a:tr>
              <a:tr h="4585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0.001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100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...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128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9991410"/>
                  </a:ext>
                </a:extLst>
              </a:tr>
              <a:tr h="4585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0.001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100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128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1427516"/>
                  </a:ext>
                </a:extLst>
              </a:tr>
              <a:tr h="458513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721487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901D347B-8149-1D4F-8DD8-B8FA33A79D9B}"/>
              </a:ext>
            </a:extLst>
          </p:cNvPr>
          <p:cNvSpPr txBox="1"/>
          <p:nvPr/>
        </p:nvSpPr>
        <p:spPr>
          <a:xfrm>
            <a:off x="700123" y="1088571"/>
            <a:ext cx="7174465" cy="1418583"/>
          </a:xfrm>
          <a:prstGeom prst="rect">
            <a:avLst/>
          </a:prstGeom>
          <a:noFill/>
          <a:ln w="666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K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434736-6B1C-0346-AF27-5AAA3BE51CB9}"/>
              </a:ext>
            </a:extLst>
          </p:cNvPr>
          <p:cNvSpPr txBox="1"/>
          <p:nvPr/>
        </p:nvSpPr>
        <p:spPr>
          <a:xfrm>
            <a:off x="3893228" y="2984725"/>
            <a:ext cx="5818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1"/>
                </a:solidFill>
              </a:rPr>
              <a:t>X’</a:t>
            </a:r>
            <a:endParaRPr lang="en-KR" sz="2400" b="1" dirty="0">
              <a:solidFill>
                <a:schemeClr val="accent1"/>
              </a:solidFill>
            </a:endParaRPr>
          </a:p>
        </p:txBody>
      </p:sp>
      <p:graphicFrame>
        <p:nvGraphicFramePr>
          <p:cNvPr id="13" name="표 5">
            <a:extLst>
              <a:ext uri="{FF2B5EF4-FFF2-40B4-BE49-F238E27FC236}">
                <a16:creationId xmlns:a16="http://schemas.microsoft.com/office/drawing/2014/main" id="{55FC7879-E30C-2C4F-B17A-FD0C67F4FB8D}"/>
              </a:ext>
            </a:extLst>
          </p:cNvPr>
          <p:cNvGraphicFramePr>
            <a:graphicFrameLocks noGrp="1"/>
          </p:cNvGraphicFramePr>
          <p:nvPr/>
        </p:nvGraphicFramePr>
        <p:xfrm>
          <a:off x="9404795" y="442758"/>
          <a:ext cx="1584960" cy="20643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84960">
                  <a:extLst>
                    <a:ext uri="{9D8B030D-6E8A-4147-A177-3AD203B41FA5}">
                      <a16:colId xmlns:a16="http://schemas.microsoft.com/office/drawing/2014/main" val="818981419"/>
                    </a:ext>
                  </a:extLst>
                </a:gridCol>
              </a:tblGrid>
              <a:tr h="5994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Performance</a:t>
                      </a:r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0723505"/>
                  </a:ext>
                </a:extLst>
              </a:tr>
              <a:tr h="4747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100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7601691"/>
                  </a:ext>
                </a:extLst>
              </a:tr>
              <a:tr h="4747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200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9438096"/>
                  </a:ext>
                </a:extLst>
              </a:tr>
              <a:tr h="47477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6911437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B48997FF-49E6-934B-8029-E5C5E6910B26}"/>
              </a:ext>
            </a:extLst>
          </p:cNvPr>
          <p:cNvSpPr txBox="1"/>
          <p:nvPr/>
        </p:nvSpPr>
        <p:spPr>
          <a:xfrm>
            <a:off x="9404795" y="1088571"/>
            <a:ext cx="1584960" cy="1418583"/>
          </a:xfrm>
          <a:prstGeom prst="rect">
            <a:avLst/>
          </a:prstGeom>
          <a:noFill/>
          <a:ln w="6667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endParaRPr lang="en-KR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30F130B-AB45-4149-A7D4-D1D297DE9AA1}"/>
              </a:ext>
            </a:extLst>
          </p:cNvPr>
          <p:cNvSpPr txBox="1"/>
          <p:nvPr/>
        </p:nvSpPr>
        <p:spPr>
          <a:xfrm>
            <a:off x="8504545" y="3082576"/>
            <a:ext cx="5818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2"/>
                </a:solidFill>
              </a:rPr>
              <a:t>Y’</a:t>
            </a:r>
            <a:endParaRPr lang="en-KR" sz="3200" b="1" dirty="0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직사각형 5">
                <a:extLst>
                  <a:ext uri="{FF2B5EF4-FFF2-40B4-BE49-F238E27FC236}">
                    <a16:creationId xmlns:a16="http://schemas.microsoft.com/office/drawing/2014/main" id="{FD404BEC-431C-FF41-B054-2769DA134FEE}"/>
                  </a:ext>
                </a:extLst>
              </p:cNvPr>
              <p:cNvSpPr/>
              <p:nvPr/>
            </p:nvSpPr>
            <p:spPr>
              <a:xfrm>
                <a:off x="4258412" y="3890743"/>
                <a:ext cx="2481580" cy="112776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Surrogate Model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altLang="ko-KR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직사각형 5">
                <a:extLst>
                  <a:ext uri="{FF2B5EF4-FFF2-40B4-BE49-F238E27FC236}">
                    <a16:creationId xmlns:a16="http://schemas.microsoft.com/office/drawing/2014/main" id="{FD404BEC-431C-FF41-B054-2769DA134F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8412" y="3890743"/>
                <a:ext cx="2481580" cy="112776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화살표: 오른쪽 6">
            <a:extLst>
              <a:ext uri="{FF2B5EF4-FFF2-40B4-BE49-F238E27FC236}">
                <a16:creationId xmlns:a16="http://schemas.microsoft.com/office/drawing/2014/main" id="{DFB5E60E-4B57-354F-AAA4-03A487027D4D}"/>
              </a:ext>
            </a:extLst>
          </p:cNvPr>
          <p:cNvSpPr/>
          <p:nvPr/>
        </p:nvSpPr>
        <p:spPr>
          <a:xfrm>
            <a:off x="3001279" y="4230528"/>
            <a:ext cx="784269" cy="401320"/>
          </a:xfrm>
          <a:prstGeom prst="right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2B7943B-B88E-4644-8D97-498B5A2B17AE}"/>
                  </a:ext>
                </a:extLst>
              </p:cNvPr>
              <p:cNvSpPr txBox="1"/>
              <p:nvPr/>
            </p:nvSpPr>
            <p:spPr>
              <a:xfrm>
                <a:off x="861813" y="3869848"/>
                <a:ext cx="190246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3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𝑛𝑒</m:t>
                          </m:r>
                          <m:sSub>
                            <m:sSubPr>
                              <m:ctrlP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2B7943B-B88E-4644-8D97-498B5A2B17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813" y="3869848"/>
                <a:ext cx="1902460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DFB901E9-45EA-C94B-8B42-6FC2EE5D6C1D}"/>
              </a:ext>
            </a:extLst>
          </p:cNvPr>
          <p:cNvSpPr txBox="1"/>
          <p:nvPr/>
        </p:nvSpPr>
        <p:spPr>
          <a:xfrm>
            <a:off x="708143" y="4631848"/>
            <a:ext cx="220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새로운 </a:t>
            </a:r>
            <a:r>
              <a:rPr lang="ko-KR" altLang="en-US" dirty="0" err="1"/>
              <a:t>하이퍼파라미터</a:t>
            </a:r>
            <a:r>
              <a:rPr lang="ko-KR" altLang="en-US" dirty="0"/>
              <a:t> 집합</a:t>
            </a:r>
          </a:p>
        </p:txBody>
      </p:sp>
      <p:sp>
        <p:nvSpPr>
          <p:cNvPr id="22" name="화살표: 오른쪽 6">
            <a:extLst>
              <a:ext uri="{FF2B5EF4-FFF2-40B4-BE49-F238E27FC236}">
                <a16:creationId xmlns:a16="http://schemas.microsoft.com/office/drawing/2014/main" id="{DE694949-B529-BC48-8D5E-163CA2FE13B8}"/>
              </a:ext>
            </a:extLst>
          </p:cNvPr>
          <p:cNvSpPr/>
          <p:nvPr/>
        </p:nvSpPr>
        <p:spPr>
          <a:xfrm>
            <a:off x="7030960" y="4230528"/>
            <a:ext cx="843628" cy="401320"/>
          </a:xfrm>
          <a:prstGeom prst="right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741484F9-5678-8B4E-98F6-891F0CA390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00284" y="3775424"/>
            <a:ext cx="1991119" cy="1796143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67E2390-F070-D747-B99D-2010B79504EB}"/>
              </a:ext>
            </a:extLst>
          </p:cNvPr>
          <p:cNvCxnSpPr>
            <a:stCxn id="10" idx="2"/>
            <a:endCxn id="17" idx="0"/>
          </p:cNvCxnSpPr>
          <p:nvPr/>
        </p:nvCxnSpPr>
        <p:spPr>
          <a:xfrm>
            <a:off x="4287356" y="2507154"/>
            <a:ext cx="1211846" cy="138358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ACBF754-5D5E-8649-A761-EF8CC7DD7587}"/>
              </a:ext>
            </a:extLst>
          </p:cNvPr>
          <p:cNvCxnSpPr>
            <a:stCxn id="14" idx="2"/>
            <a:endCxn id="17" idx="0"/>
          </p:cNvCxnSpPr>
          <p:nvPr/>
        </p:nvCxnSpPr>
        <p:spPr>
          <a:xfrm flipH="1">
            <a:off x="5499202" y="2507154"/>
            <a:ext cx="4698073" cy="138358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6777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2CF07-F7F0-BB40-9790-7B45DCEDE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KR" dirty="0"/>
              <a:t>p_minimize in skopt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9F8EFDA-F84E-DE41-89D7-9F7FD05A8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38188-ED56-F346-B99F-AEDF33489BB1}" type="slidenum">
              <a:rPr lang="en-KR" smtClean="0"/>
              <a:t>6</a:t>
            </a:fld>
            <a:endParaRPr lang="en-K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2594A9F-EBCF-8C4E-8029-37EAF76B9F1E}"/>
              </a:ext>
            </a:extLst>
          </p:cNvPr>
          <p:cNvSpPr/>
          <p:nvPr/>
        </p:nvSpPr>
        <p:spPr>
          <a:xfrm>
            <a:off x="838200" y="2544588"/>
            <a:ext cx="10274300" cy="2957861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KR" dirty="0"/>
              <a:t>res = gp_minimize( objective_func,                  #  Objective Function(</a:t>
            </a:r>
            <a:r>
              <a:rPr lang="ko-KR" altLang="en-US" dirty="0"/>
              <a:t>목적 함수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endParaRPr lang="en-KR" dirty="0"/>
          </a:p>
          <a:p>
            <a:pPr>
              <a:lnSpc>
                <a:spcPct val="150000"/>
              </a:lnSpc>
            </a:pPr>
            <a:r>
              <a:rPr lang="en-KR" b="1" dirty="0"/>
              <a:t>                  [</a:t>
            </a:r>
            <a:r>
              <a:rPr lang="ko-KR" altLang="en-US" b="1" dirty="0"/>
              <a:t> </a:t>
            </a:r>
            <a:r>
              <a:rPr lang="en-KR" b="1" dirty="0"/>
              <a:t>(</a:t>
            </a:r>
            <a:r>
              <a:rPr lang="ko-KR" altLang="en-US" b="1" dirty="0"/>
              <a:t> </a:t>
            </a:r>
            <a:r>
              <a:rPr lang="en-KR" b="1" dirty="0"/>
              <a:t>-2.0, 2.0</a:t>
            </a:r>
            <a:r>
              <a:rPr lang="ko-KR" altLang="en-US" b="1" dirty="0"/>
              <a:t> </a:t>
            </a:r>
            <a:r>
              <a:rPr lang="en-KR" b="1" dirty="0"/>
              <a:t>)</a:t>
            </a:r>
            <a:r>
              <a:rPr lang="en-US" altLang="ko-KR" b="1" dirty="0"/>
              <a:t>,</a:t>
            </a:r>
            <a:r>
              <a:rPr lang="ko-KR" altLang="en-US" b="1" dirty="0"/>
              <a:t> </a:t>
            </a:r>
            <a:r>
              <a:rPr lang="en-US" altLang="ko-KR" b="1" dirty="0"/>
              <a:t>(</a:t>
            </a:r>
            <a:r>
              <a:rPr lang="ko-KR" altLang="en-US" b="1" dirty="0"/>
              <a:t> </a:t>
            </a:r>
            <a:r>
              <a:rPr lang="en-US" altLang="ko-KR" b="1" dirty="0"/>
              <a:t>-1.0,</a:t>
            </a:r>
            <a:r>
              <a:rPr lang="ko-KR" altLang="en-US" b="1" dirty="0"/>
              <a:t> </a:t>
            </a:r>
            <a:r>
              <a:rPr lang="en-US" altLang="ko-KR" b="1" dirty="0"/>
              <a:t>1.0</a:t>
            </a:r>
            <a:r>
              <a:rPr lang="ko-KR" altLang="en-US" b="1" dirty="0"/>
              <a:t> </a:t>
            </a:r>
            <a:r>
              <a:rPr lang="en-US" altLang="ko-KR" b="1" dirty="0"/>
              <a:t>),</a:t>
            </a:r>
            <a:r>
              <a:rPr lang="ko-KR" altLang="en-US" b="1" dirty="0"/>
              <a:t> </a:t>
            </a:r>
            <a:r>
              <a:rPr lang="en-US" altLang="ko-KR" b="1" dirty="0"/>
              <a:t>( ‘yes’,  ‘no’) </a:t>
            </a:r>
            <a:r>
              <a:rPr lang="en-KR" b="1" dirty="0"/>
              <a:t>],   # </a:t>
            </a:r>
            <a:r>
              <a:rPr lang="ko-KR" altLang="en-US" b="1" dirty="0"/>
              <a:t>각 </a:t>
            </a:r>
            <a:r>
              <a:rPr lang="ko-KR" altLang="en-US" b="1" dirty="0" err="1"/>
              <a:t>파라미터의</a:t>
            </a:r>
            <a:r>
              <a:rPr lang="ko-KR" altLang="en-US" b="1" dirty="0"/>
              <a:t> 범위</a:t>
            </a:r>
            <a:r>
              <a:rPr lang="en-US" altLang="ko-KR" b="1" dirty="0"/>
              <a:t> param_1, param_2, param_3</a:t>
            </a:r>
            <a:endParaRPr lang="en-KR" b="1" dirty="0"/>
          </a:p>
          <a:p>
            <a:pPr>
              <a:lnSpc>
                <a:spcPct val="150000"/>
              </a:lnSpc>
            </a:pPr>
            <a:r>
              <a:rPr lang="en-KR" dirty="0"/>
              <a:t>                  acq_func="EI",      # the acquisition function</a:t>
            </a:r>
          </a:p>
          <a:p>
            <a:pPr>
              <a:lnSpc>
                <a:spcPct val="150000"/>
              </a:lnSpc>
            </a:pPr>
            <a:r>
              <a:rPr lang="en-KR" dirty="0"/>
              <a:t>                  n_calls=15,         # the number of evaluations of f</a:t>
            </a:r>
          </a:p>
          <a:p>
            <a:pPr>
              <a:lnSpc>
                <a:spcPct val="150000"/>
              </a:lnSpc>
            </a:pPr>
            <a:r>
              <a:rPr lang="en-US" dirty="0"/>
              <a:t>	</a:t>
            </a:r>
            <a:r>
              <a:rPr lang="en-US" altLang="ko-KR" dirty="0" err="1"/>
              <a:t>n_initial_points</a:t>
            </a:r>
            <a:r>
              <a:rPr lang="ko-KR" altLang="en-US" dirty="0"/>
              <a:t> </a:t>
            </a:r>
            <a:r>
              <a:rPr lang="en-KR" dirty="0"/>
              <a:t>=</a:t>
            </a:r>
            <a:r>
              <a:rPr lang="ko-KR" altLang="en-US" dirty="0"/>
              <a:t> </a:t>
            </a:r>
            <a:r>
              <a:rPr lang="en-KR" dirty="0"/>
              <a:t>5,  # </a:t>
            </a:r>
            <a:r>
              <a:rPr lang="en-US" dirty="0"/>
              <a:t>Number of evaluations of </a:t>
            </a:r>
            <a:r>
              <a:rPr lang="en-US" dirty="0" err="1"/>
              <a:t>func</a:t>
            </a:r>
            <a:r>
              <a:rPr lang="en-US" dirty="0"/>
              <a:t> with initialization points</a:t>
            </a:r>
            <a:endParaRPr lang="en-KR" dirty="0"/>
          </a:p>
          <a:p>
            <a:pPr>
              <a:lnSpc>
                <a:spcPct val="150000"/>
              </a:lnSpc>
            </a:pPr>
            <a:r>
              <a:rPr lang="en-KR" dirty="0"/>
              <a:t>	noise=0.1**2,       # the noise level (optional)</a:t>
            </a:r>
          </a:p>
          <a:p>
            <a:pPr>
              <a:lnSpc>
                <a:spcPct val="150000"/>
              </a:lnSpc>
            </a:pPr>
            <a:r>
              <a:rPr lang="en-KR" dirty="0"/>
              <a:t>                  random_state=1234)   # the random seed</a:t>
            </a:r>
          </a:p>
        </p:txBody>
      </p:sp>
    </p:spTree>
    <p:extLst>
      <p:ext uri="{BB962C8B-B14F-4D97-AF65-F5344CB8AC3E}">
        <p14:creationId xmlns:p14="http://schemas.microsoft.com/office/powerpoint/2010/main" val="2321780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2CF07-F7F0-BB40-9790-7B45DCEDE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 Function</a:t>
            </a:r>
            <a:endParaRPr lang="en-KR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9F8EFDA-F84E-DE41-89D7-9F7FD05A8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38188-ED56-F346-B99F-AEDF33489BB1}" type="slidenum">
              <a:rPr lang="en-KR" smtClean="0"/>
              <a:t>7</a:t>
            </a:fld>
            <a:endParaRPr lang="en-K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5E75D1-4254-3C4A-80EB-17E214F2B7A3}"/>
              </a:ext>
            </a:extLst>
          </p:cNvPr>
          <p:cNvSpPr txBox="1"/>
          <p:nvPr/>
        </p:nvSpPr>
        <p:spPr>
          <a:xfrm>
            <a:off x="434546" y="1690688"/>
            <a:ext cx="5661454" cy="46198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def </a:t>
            </a:r>
            <a:r>
              <a:rPr lang="en-US" dirty="0" err="1"/>
              <a:t>objective_function</a:t>
            </a:r>
            <a:r>
              <a:rPr lang="en-US" dirty="0"/>
              <a:t>( param_1, param_2, param_3 ): </a:t>
            </a:r>
          </a:p>
          <a:p>
            <a:pPr>
              <a:lnSpc>
                <a:spcPct val="150000"/>
              </a:lnSpc>
            </a:pPr>
            <a:r>
              <a:rPr lang="en-US" dirty="0"/>
              <a:t>	model = Model(</a:t>
            </a:r>
          </a:p>
          <a:p>
            <a:pPr>
              <a:lnSpc>
                <a:spcPct val="150000"/>
              </a:lnSpc>
            </a:pPr>
            <a:r>
              <a:rPr lang="en-US" dirty="0"/>
              <a:t>		param_1 = param_1,</a:t>
            </a:r>
          </a:p>
          <a:p>
            <a:pPr>
              <a:lnSpc>
                <a:spcPct val="150000"/>
              </a:lnSpc>
            </a:pPr>
            <a:r>
              <a:rPr lang="en-US" dirty="0"/>
              <a:t>		param_2 = param_2,</a:t>
            </a:r>
          </a:p>
          <a:p>
            <a:pPr>
              <a:lnSpc>
                <a:spcPct val="150000"/>
              </a:lnSpc>
            </a:pPr>
            <a:r>
              <a:rPr lang="en-US" dirty="0"/>
              <a:t>		…</a:t>
            </a:r>
          </a:p>
          <a:p>
            <a:pPr>
              <a:lnSpc>
                <a:spcPct val="150000"/>
              </a:lnSpc>
            </a:pPr>
            <a:r>
              <a:rPr lang="en-US" dirty="0"/>
              <a:t>		</a:t>
            </a:r>
            <a:r>
              <a:rPr lang="en-US" dirty="0" err="1"/>
              <a:t>param_n</a:t>
            </a:r>
            <a:r>
              <a:rPr lang="en-US" dirty="0"/>
              <a:t> = </a:t>
            </a:r>
            <a:r>
              <a:rPr lang="en-US" dirty="0" err="1"/>
              <a:t>param_n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	)</a:t>
            </a:r>
          </a:p>
          <a:p>
            <a:pPr>
              <a:lnSpc>
                <a:spcPct val="150000"/>
              </a:lnSpc>
            </a:pPr>
            <a:r>
              <a:rPr lang="en-US" dirty="0"/>
              <a:t>	</a:t>
            </a:r>
          </a:p>
          <a:p>
            <a:pPr>
              <a:lnSpc>
                <a:spcPct val="150000"/>
              </a:lnSpc>
            </a:pPr>
            <a:r>
              <a:rPr lang="en-US" dirty="0"/>
              <a:t>	</a:t>
            </a:r>
            <a:r>
              <a:rPr lang="en-US" dirty="0" err="1"/>
              <a:t>model.fit</a:t>
            </a:r>
            <a:r>
              <a:rPr lang="en-US" dirty="0"/>
              <a:t>( … )</a:t>
            </a:r>
          </a:p>
          <a:p>
            <a:pPr>
              <a:lnSpc>
                <a:spcPct val="150000"/>
              </a:lnSpc>
            </a:pPr>
            <a:r>
              <a:rPr lang="en-US" dirty="0"/>
              <a:t>	</a:t>
            </a:r>
          </a:p>
          <a:p>
            <a:pPr>
              <a:lnSpc>
                <a:spcPct val="150000"/>
              </a:lnSpc>
            </a:pPr>
            <a:r>
              <a:rPr lang="en-US" dirty="0"/>
              <a:t>	return </a:t>
            </a:r>
            <a:r>
              <a:rPr lang="en-US" dirty="0" err="1"/>
              <a:t>accuary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F84CF6-6FC6-0E4F-9166-5461E95D29DE}"/>
              </a:ext>
            </a:extLst>
          </p:cNvPr>
          <p:cNvSpPr txBox="1"/>
          <p:nvPr/>
        </p:nvSpPr>
        <p:spPr>
          <a:xfrm>
            <a:off x="6345195" y="1690688"/>
            <a:ext cx="5661454" cy="295786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def </a:t>
            </a:r>
            <a:r>
              <a:rPr lang="en-US" dirty="0" err="1"/>
              <a:t>objective_function</a:t>
            </a:r>
            <a:r>
              <a:rPr lang="en-US" dirty="0"/>
              <a:t>( param_1, param_2, … , </a:t>
            </a:r>
            <a:r>
              <a:rPr lang="en-US" dirty="0" err="1"/>
              <a:t>parma_n</a:t>
            </a:r>
            <a:r>
              <a:rPr lang="en-US" dirty="0"/>
              <a:t>): </a:t>
            </a:r>
          </a:p>
          <a:p>
            <a:pPr>
              <a:lnSpc>
                <a:spcPct val="150000"/>
              </a:lnSpc>
            </a:pPr>
            <a:r>
              <a:rPr lang="en-US" dirty="0"/>
              <a:t>	param </a:t>
            </a:r>
            <a:r>
              <a:rPr lang="ko-KR" altLang="en-US" dirty="0"/>
              <a:t>값으로 </a:t>
            </a:r>
            <a:r>
              <a:rPr lang="en-US" altLang="ko-KR" dirty="0"/>
              <a:t>config file </a:t>
            </a:r>
            <a:r>
              <a:rPr lang="ko-KR" altLang="en-US" dirty="0"/>
              <a:t>생성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	</a:t>
            </a:r>
            <a:r>
              <a:rPr lang="en-US" altLang="ko-KR" dirty="0" err="1"/>
              <a:t>redis</a:t>
            </a:r>
            <a:r>
              <a:rPr lang="en-US" altLang="ko-KR" dirty="0"/>
              <a:t> server </a:t>
            </a:r>
            <a:r>
              <a:rPr lang="ko-KR" altLang="en-US" dirty="0"/>
              <a:t>실행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	</a:t>
            </a:r>
            <a:r>
              <a:rPr lang="en-US" altLang="ko-KR" dirty="0" err="1"/>
              <a:t>memtier_bench</a:t>
            </a:r>
            <a:r>
              <a:rPr lang="ko-KR" altLang="en-US" dirty="0"/>
              <a:t> 실행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	throughput</a:t>
            </a:r>
            <a:r>
              <a:rPr lang="ko-KR" altLang="en-US" dirty="0"/>
              <a:t> 값 추출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	return throughput </a:t>
            </a:r>
          </a:p>
        </p:txBody>
      </p:sp>
    </p:spTree>
    <p:extLst>
      <p:ext uri="{BB962C8B-B14F-4D97-AF65-F5344CB8AC3E}">
        <p14:creationId xmlns:p14="http://schemas.microsoft.com/office/powerpoint/2010/main" val="2349828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2CF07-F7F0-BB40-9790-7B45DCEDE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KR" dirty="0"/>
              <a:t>p_minimize 적용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9F8EFDA-F84E-DE41-89D7-9F7FD05A8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38188-ED56-F346-B99F-AEDF33489BB1}" type="slidenum">
              <a:rPr lang="en-KR" smtClean="0"/>
              <a:t>8</a:t>
            </a:fld>
            <a:endParaRPr lang="en-K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2594A9F-EBCF-8C4E-8029-37EAF76B9F1E}"/>
              </a:ext>
            </a:extLst>
          </p:cNvPr>
          <p:cNvSpPr/>
          <p:nvPr/>
        </p:nvSpPr>
        <p:spPr>
          <a:xfrm>
            <a:off x="838200" y="1697227"/>
            <a:ext cx="10274300" cy="37888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KR" dirty="0"/>
              <a:t>res = gp_minimize( objective_func,                  #  Objective Function(</a:t>
            </a:r>
            <a:r>
              <a:rPr lang="ko-KR" altLang="en-US" dirty="0"/>
              <a:t>목적 함수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endParaRPr lang="en-KR" dirty="0"/>
          </a:p>
          <a:p>
            <a:pPr>
              <a:lnSpc>
                <a:spcPct val="150000"/>
              </a:lnSpc>
            </a:pPr>
            <a:r>
              <a:rPr lang="en-KR" b="1" dirty="0"/>
              <a:t>                  [</a:t>
            </a:r>
            <a:r>
              <a:rPr lang="ko-KR" altLang="en-US" b="1" dirty="0"/>
              <a:t> </a:t>
            </a:r>
            <a:r>
              <a:rPr lang="en-KR" b="1" dirty="0"/>
              <a:t>(</a:t>
            </a:r>
            <a:r>
              <a:rPr lang="ko-KR" altLang="en-US" b="1" dirty="0"/>
              <a:t> </a:t>
            </a:r>
            <a:r>
              <a:rPr lang="en-KR" b="1" dirty="0"/>
              <a:t>-2.0, 2.0</a:t>
            </a:r>
            <a:r>
              <a:rPr lang="ko-KR" altLang="en-US" b="1" dirty="0"/>
              <a:t> </a:t>
            </a:r>
            <a:r>
              <a:rPr lang="en-KR" b="1" dirty="0"/>
              <a:t>)</a:t>
            </a:r>
            <a:r>
              <a:rPr lang="en-US" altLang="ko-KR" b="1" dirty="0"/>
              <a:t>,</a:t>
            </a:r>
            <a:r>
              <a:rPr lang="ko-KR" altLang="en-US" b="1" dirty="0"/>
              <a:t> </a:t>
            </a:r>
            <a:r>
              <a:rPr lang="en-US" altLang="ko-KR" b="1" dirty="0"/>
              <a:t>(</a:t>
            </a:r>
            <a:r>
              <a:rPr lang="ko-KR" altLang="en-US" b="1" dirty="0"/>
              <a:t> </a:t>
            </a:r>
            <a:r>
              <a:rPr lang="en-US" altLang="ko-KR" b="1" dirty="0"/>
              <a:t>-1.0,</a:t>
            </a:r>
            <a:r>
              <a:rPr lang="ko-KR" altLang="en-US" b="1" dirty="0"/>
              <a:t> </a:t>
            </a:r>
            <a:r>
              <a:rPr lang="en-US" altLang="ko-KR" b="1" dirty="0"/>
              <a:t>1.0</a:t>
            </a:r>
            <a:r>
              <a:rPr lang="ko-KR" altLang="en-US" b="1" dirty="0"/>
              <a:t> </a:t>
            </a:r>
            <a:r>
              <a:rPr lang="en-US" altLang="ko-KR" b="1" dirty="0"/>
              <a:t>),</a:t>
            </a:r>
            <a:r>
              <a:rPr lang="ko-KR" altLang="en-US" b="1" dirty="0"/>
              <a:t> </a:t>
            </a:r>
            <a:r>
              <a:rPr lang="en-US" altLang="ko-KR" b="1" dirty="0"/>
              <a:t>( ‘yes’,  ‘no’) </a:t>
            </a:r>
            <a:r>
              <a:rPr lang="en-KR" b="1" dirty="0"/>
              <a:t>],   # </a:t>
            </a:r>
            <a:r>
              <a:rPr lang="ko-KR" altLang="en-US" b="1" dirty="0"/>
              <a:t>각 </a:t>
            </a:r>
            <a:r>
              <a:rPr lang="ko-KR" altLang="en-US" b="1" dirty="0" err="1"/>
              <a:t>파라미터의</a:t>
            </a:r>
            <a:r>
              <a:rPr lang="ko-KR" altLang="en-US" b="1" dirty="0"/>
              <a:t> 범위</a:t>
            </a:r>
            <a:r>
              <a:rPr lang="en-US" altLang="ko-KR" b="1" dirty="0"/>
              <a:t> param_1, param_2, param_3</a:t>
            </a:r>
            <a:endParaRPr lang="en-KR" b="1" dirty="0"/>
          </a:p>
          <a:p>
            <a:pPr>
              <a:lnSpc>
                <a:spcPct val="150000"/>
              </a:lnSpc>
            </a:pPr>
            <a:r>
              <a:rPr lang="en-KR" dirty="0"/>
              <a:t>                  acq_func="EI",      # the acquisition function</a:t>
            </a:r>
          </a:p>
          <a:p>
            <a:pPr>
              <a:lnSpc>
                <a:spcPct val="150000"/>
              </a:lnSpc>
            </a:pPr>
            <a:r>
              <a:rPr lang="en-KR" dirty="0"/>
              <a:t>                  n_calls=15,         # the number of evaluations of f</a:t>
            </a:r>
          </a:p>
          <a:p>
            <a:pPr>
              <a:lnSpc>
                <a:spcPct val="150000"/>
              </a:lnSpc>
            </a:pPr>
            <a:r>
              <a:rPr lang="en-US" dirty="0"/>
              <a:t>	</a:t>
            </a:r>
            <a:r>
              <a:rPr lang="en-US" altLang="ko-KR" dirty="0" err="1"/>
              <a:t>n_initial_points</a:t>
            </a:r>
            <a:r>
              <a:rPr lang="ko-KR" altLang="en-US" dirty="0"/>
              <a:t> </a:t>
            </a:r>
            <a:r>
              <a:rPr lang="en-KR" dirty="0"/>
              <a:t>=</a:t>
            </a:r>
            <a:r>
              <a:rPr lang="ko-KR" altLang="en-US" dirty="0"/>
              <a:t> </a:t>
            </a:r>
            <a:r>
              <a:rPr lang="en-KR" dirty="0"/>
              <a:t>5,  # </a:t>
            </a:r>
            <a:r>
              <a:rPr lang="en-US" dirty="0"/>
              <a:t>Number of evaluations of </a:t>
            </a:r>
            <a:r>
              <a:rPr lang="en-US" dirty="0" err="1"/>
              <a:t>func</a:t>
            </a:r>
            <a:r>
              <a:rPr lang="en-US" dirty="0"/>
              <a:t> with initialization points</a:t>
            </a:r>
            <a:endParaRPr lang="en-KR" dirty="0"/>
          </a:p>
          <a:p>
            <a:pPr>
              <a:lnSpc>
                <a:spcPct val="150000"/>
              </a:lnSpc>
            </a:pPr>
            <a:r>
              <a:rPr lang="en-KR" b="1" dirty="0"/>
              <a:t>	x0 = [ [ 0.6, -0.8, ‘yes’ ], [ 0.7, -0.9, ‘no’ ],  [ 0.1, -0.4, ‘yes’ ] ],  # sample1, sample2, sample3</a:t>
            </a:r>
          </a:p>
          <a:p>
            <a:pPr>
              <a:lnSpc>
                <a:spcPct val="150000"/>
              </a:lnSpc>
            </a:pPr>
            <a:r>
              <a:rPr lang="en-KR" b="1" dirty="0"/>
              <a:t>	y0 = [30602.63, 31379.3,  29495.68 ],  # 최적화 대상</a:t>
            </a:r>
          </a:p>
          <a:p>
            <a:pPr>
              <a:lnSpc>
                <a:spcPct val="150000"/>
              </a:lnSpc>
            </a:pPr>
            <a:r>
              <a:rPr lang="en-KR" dirty="0"/>
              <a:t>                  noise=0.1**2,       # the noise level (optional)</a:t>
            </a:r>
          </a:p>
          <a:p>
            <a:pPr>
              <a:lnSpc>
                <a:spcPct val="150000"/>
              </a:lnSpc>
            </a:pPr>
            <a:r>
              <a:rPr lang="en-KR" dirty="0"/>
              <a:t>                  random_state=1234)   # the random seed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2F6EDDF-C44F-D740-A070-F471590BE8F4}"/>
              </a:ext>
            </a:extLst>
          </p:cNvPr>
          <p:cNvSpPr/>
          <p:nvPr/>
        </p:nvSpPr>
        <p:spPr>
          <a:xfrm>
            <a:off x="838200" y="5891479"/>
            <a:ext cx="10274300" cy="464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r</a:t>
            </a:r>
            <a:r>
              <a:rPr lang="en-KR" dirty="0"/>
              <a:t>es.x   # </a:t>
            </a:r>
            <a:r>
              <a:rPr lang="en-US" altLang="ko-KR" dirty="0"/>
              <a:t>minimize</a:t>
            </a:r>
            <a:r>
              <a:rPr lang="ko-KR" altLang="en-US" dirty="0"/>
              <a:t>한 </a:t>
            </a:r>
            <a:r>
              <a:rPr lang="en-US" altLang="ko-KR" dirty="0"/>
              <a:t>y </a:t>
            </a:r>
            <a:r>
              <a:rPr lang="ko-KR" altLang="en-US" dirty="0"/>
              <a:t>값을 갖는 </a:t>
            </a:r>
            <a:r>
              <a:rPr lang="en-US" altLang="ko-KR" dirty="0"/>
              <a:t>x</a:t>
            </a:r>
            <a:r>
              <a:rPr lang="ko-KR" altLang="en-US" dirty="0"/>
              <a:t>의 값들 출력</a:t>
            </a:r>
            <a:r>
              <a:rPr lang="en-K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051480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450</TotalTime>
  <Words>574</Words>
  <Application>Microsoft Macintosh PowerPoint</Application>
  <PresentationFormat>Widescreen</PresentationFormat>
  <Paragraphs>127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Office Theme</vt:lpstr>
      <vt:lpstr>Bayesian Optimization  Code Review</vt:lpstr>
      <vt:lpstr>목차</vt:lpstr>
      <vt:lpstr>BO Review</vt:lpstr>
      <vt:lpstr>PowerPoint Presentation</vt:lpstr>
      <vt:lpstr>PowerPoint Presentation</vt:lpstr>
      <vt:lpstr>gp_minimize in skopt</vt:lpstr>
      <vt:lpstr>Objective Function</vt:lpstr>
      <vt:lpstr>Gp_minimize 적용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Bayesian Optimization  Code Review</dc:title>
  <dc:creator>조 성운</dc:creator>
  <cp:lastModifiedBy>조 성운</cp:lastModifiedBy>
  <cp:revision>23</cp:revision>
  <dcterms:created xsi:type="dcterms:W3CDTF">2021-08-03T15:49:59Z</dcterms:created>
  <dcterms:modified xsi:type="dcterms:W3CDTF">2021-08-04T04:38:18Z</dcterms:modified>
</cp:coreProperties>
</file>