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9" r:id="rId13"/>
    <p:sldId id="264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9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24" y="18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2EC51-F955-4457-8F39-ED48CB356DB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94669-AF0E-4676-974A-6140F1735F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27647E8-2065-43F8-A0F2-BA40BC84E6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F9F975-8AB6-49E8-BBBE-500DDC14D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A31C1A4-9B37-4DEF-832A-D14E76F3EF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CD6FB35-55F9-49D9-A411-917A3746A3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F88DE9B-FA63-43E3-9041-79A75BC07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F9F975-8AB6-49E8-BBBE-500DDC14D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F9F975-8AB6-49E8-BBBE-500DDC14D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F9F975-8AB6-49E8-BBBE-500DDC14D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F9F975-8AB6-49E8-BBBE-500DDC14D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F9F975-8AB6-49E8-BBBE-500DDC14D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F9F975-8AB6-49E8-BBBE-500DDC14D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EF9F975-8AB6-49E8-BBBE-500DDC14D1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3580887" y="3960398"/>
            <a:ext cx="7167157" cy="564717"/>
          </a:xfrm>
        </p:spPr>
        <p:txBody>
          <a:bodyPr anchor="ctr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" name="Правоъгълник 9"/>
          <p:cNvSpPr/>
          <p:nvPr userDrawn="1"/>
        </p:nvSpPr>
        <p:spPr>
          <a:xfrm>
            <a:off x="3144875" y="1916132"/>
            <a:ext cx="54000" cy="29094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11" name="Групиране 10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12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7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" name="Групиране 41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3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8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9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7" name="Заглавие 76"/>
          <p:cNvSpPr>
            <a:spLocks noGrp="1" noEditPoints="1"/>
          </p:cNvSpPr>
          <p:nvPr>
            <p:ph type="title" hasCustomPrompt="1"/>
          </p:nvPr>
        </p:nvSpPr>
        <p:spPr>
          <a:xfrm>
            <a:off x="3569688" y="2576910"/>
            <a:ext cx="777291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1" name="Контейнер за дата 80"/>
          <p:cNvSpPr>
            <a:spLocks noGrp="1" noEditPoints="1"/>
          </p:cNvSpPr>
          <p:nvPr>
            <p:ph type="dt" sz="half" idx="10"/>
          </p:nvPr>
        </p:nvSpPr>
        <p:spPr>
          <a:xfrm>
            <a:off x="3580887" y="2057197"/>
            <a:ext cx="2743200" cy="365125"/>
          </a:xfrm>
        </p:spPr>
        <p:txBody>
          <a:bodyPr/>
          <a:lstStyle/>
          <a:p>
            <a:fld id="{4D66383F-9536-4B63-8B71-9250C2E5070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2" name="Контейнер за долния колонтитул 81"/>
          <p:cNvSpPr>
            <a:spLocks noGrp="1" noEditPoints="1"/>
          </p:cNvSpPr>
          <p:nvPr>
            <p:ph type="ftr" sz="quarter" idx="11"/>
          </p:nvPr>
        </p:nvSpPr>
        <p:spPr>
          <a:xfrm>
            <a:off x="377300" y="439133"/>
            <a:ext cx="4114800" cy="365125"/>
          </a:xfrm>
        </p:spPr>
        <p:txBody>
          <a:bodyPr/>
          <a:lstStyle>
            <a:lvl1pPr algn="l"/>
          </a:lstStyle>
          <a:p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618160" y="2841788"/>
            <a:ext cx="8955680" cy="1026534"/>
          </a:xfrm>
        </p:spPr>
        <p:txBody>
          <a:bodyPr anchor="ctr">
            <a:noAutofit/>
          </a:bodyPr>
          <a:lstStyle>
            <a:lvl1pPr algn="ctr"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618160" y="3960398"/>
            <a:ext cx="8955680" cy="564717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9038786" y="213263"/>
            <a:ext cx="2967240" cy="2499151"/>
            <a:chOff x="9038786" y="213263"/>
            <a:chExt cx="2967240" cy="2499151"/>
          </a:xfrm>
        </p:grpSpPr>
        <p:sp>
          <p:nvSpPr>
            <p:cNvPr id="9" name="Google Shape;13;p2"/>
            <p:cNvSpPr/>
            <p:nvPr/>
          </p:nvSpPr>
          <p:spPr>
            <a:xfrm rot="7106459">
              <a:off x="9997800" y="215137"/>
              <a:ext cx="377612" cy="373864"/>
            </a:xfrm>
            <a:custGeom>
              <a:avLst/>
              <a:rect l="l" t="t" r="r" b="b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;p2"/>
            <p:cNvSpPr/>
            <p:nvPr/>
          </p:nvSpPr>
          <p:spPr>
            <a:xfrm rot="5400000">
              <a:off x="11342562" y="2048951"/>
              <a:ext cx="663503" cy="663424"/>
            </a:xfrm>
            <a:custGeom>
              <a:avLst/>
              <a:rect l="l" t="t" r="r" b="b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8;p2"/>
            <p:cNvSpPr/>
            <p:nvPr/>
          </p:nvSpPr>
          <p:spPr>
            <a:xfrm rot="5400000">
              <a:off x="9038706" y="284712"/>
              <a:ext cx="451724" cy="451564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1;p2"/>
            <p:cNvSpPr/>
            <p:nvPr/>
          </p:nvSpPr>
          <p:spPr>
            <a:xfrm rot="5400000">
              <a:off x="10200051" y="957208"/>
              <a:ext cx="230847" cy="230879"/>
            </a:xfrm>
            <a:custGeom>
              <a:avLst/>
              <a:rect l="l" t="t" r="r" b="b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24;p2"/>
            <p:cNvGrpSpPr/>
            <p:nvPr/>
          </p:nvGrpSpPr>
          <p:grpSpPr>
            <a:xfrm>
              <a:off x="10748044" y="244811"/>
              <a:ext cx="1190893" cy="1406209"/>
              <a:chOff x="7360481" y="-279362"/>
              <a:chExt cx="917644" cy="1083548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4" name="Google Shape;25;p2"/>
              <p:cNvSpPr/>
              <p:nvPr/>
            </p:nvSpPr>
            <p:spPr>
              <a:xfrm rot="5400000">
                <a:off x="8194132" y="-2793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 rot="5400000">
                <a:off x="8194575" y="-28555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 rot="5400000">
                <a:off x="8194696" y="220497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 rot="5400000">
                <a:off x="8195058" y="46962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9;p2"/>
              <p:cNvSpPr/>
              <p:nvPr/>
            </p:nvSpPr>
            <p:spPr>
              <a:xfrm rot="5400000">
                <a:off x="8195340" y="720357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30;p2"/>
              <p:cNvSpPr/>
              <p:nvPr/>
            </p:nvSpPr>
            <p:spPr>
              <a:xfrm rot="5400000">
                <a:off x="7985719" y="-279121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 rot="5400000">
                <a:off x="7986162" y="-28228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 rot="5400000">
                <a:off x="7986283" y="220739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 rot="5400000">
                <a:off x="7986807" y="469790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 rot="5400000">
                <a:off x="7986887" y="72063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 rot="5400000">
                <a:off x="7777146" y="-278718"/>
                <a:ext cx="82946" cy="82624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36;p2"/>
              <p:cNvSpPr/>
              <p:nvPr/>
            </p:nvSpPr>
            <p:spPr>
              <a:xfrm rot="5400000">
                <a:off x="7777750" y="-2798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37;p2"/>
              <p:cNvSpPr/>
              <p:nvPr/>
            </p:nvSpPr>
            <p:spPr>
              <a:xfrm rot="5400000">
                <a:off x="7777830" y="221021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38;p2"/>
              <p:cNvSpPr/>
              <p:nvPr/>
            </p:nvSpPr>
            <p:spPr>
              <a:xfrm rot="5400000">
                <a:off x="7778273" y="469911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39;p2"/>
              <p:cNvSpPr/>
              <p:nvPr/>
            </p:nvSpPr>
            <p:spPr>
              <a:xfrm rot="5400000">
                <a:off x="7778474" y="720879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40;p2"/>
              <p:cNvSpPr/>
              <p:nvPr/>
            </p:nvSpPr>
            <p:spPr>
              <a:xfrm rot="5400000">
                <a:off x="7568773" y="-278436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41;p2"/>
              <p:cNvSpPr/>
              <p:nvPr/>
            </p:nvSpPr>
            <p:spPr>
              <a:xfrm rot="5400000">
                <a:off x="7569297" y="-27701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42;p2"/>
              <p:cNvSpPr/>
              <p:nvPr/>
            </p:nvSpPr>
            <p:spPr>
              <a:xfrm rot="5400000">
                <a:off x="7569417" y="221262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43;p2"/>
              <p:cNvSpPr/>
              <p:nvPr/>
            </p:nvSpPr>
            <p:spPr>
              <a:xfrm rot="5400000">
                <a:off x="7569901" y="470192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44;p2"/>
              <p:cNvSpPr/>
              <p:nvPr/>
            </p:nvSpPr>
            <p:spPr>
              <a:xfrm rot="5400000">
                <a:off x="7570102" y="72116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45;p2"/>
              <p:cNvSpPr/>
              <p:nvPr/>
            </p:nvSpPr>
            <p:spPr>
              <a:xfrm rot="5400000">
                <a:off x="7360360" y="-278195"/>
                <a:ext cx="82865" cy="82624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46;p2"/>
              <p:cNvSpPr/>
              <p:nvPr/>
            </p:nvSpPr>
            <p:spPr>
              <a:xfrm rot="5400000">
                <a:off x="7360723" y="-27627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47;p2"/>
              <p:cNvSpPr/>
              <p:nvPr/>
            </p:nvSpPr>
            <p:spPr>
              <a:xfrm rot="5400000">
                <a:off x="7361005" y="221503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48;p2"/>
              <p:cNvSpPr/>
              <p:nvPr/>
            </p:nvSpPr>
            <p:spPr>
              <a:xfrm rot="5400000">
                <a:off x="7361327" y="470354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49;p2"/>
              <p:cNvSpPr/>
              <p:nvPr/>
            </p:nvSpPr>
            <p:spPr>
              <a:xfrm rot="5400000">
                <a:off x="7361689" y="72140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9" name="Групиране 38"/>
          <p:cNvGrpSpPr/>
          <p:nvPr/>
        </p:nvGrpSpPr>
        <p:grpSpPr>
          <a:xfrm>
            <a:off x="323686" y="3390531"/>
            <a:ext cx="3029552" cy="3207983"/>
            <a:chOff x="323686" y="3390531"/>
            <a:chExt cx="3029552" cy="3207983"/>
          </a:xfrm>
        </p:grpSpPr>
        <p:sp>
          <p:nvSpPr>
            <p:cNvPr id="40" name="Google Shape;12;p2"/>
            <p:cNvSpPr/>
            <p:nvPr/>
          </p:nvSpPr>
          <p:spPr>
            <a:xfrm rot="5400000">
              <a:off x="2878565" y="6123842"/>
              <a:ext cx="476999" cy="47234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15;p2"/>
            <p:cNvSpPr/>
            <p:nvPr/>
          </p:nvSpPr>
          <p:spPr>
            <a:xfrm rot="5400000">
              <a:off x="423103" y="4043508"/>
              <a:ext cx="628140" cy="621899"/>
            </a:xfrm>
            <a:custGeom>
              <a:avLst/>
              <a:rect l="l" t="t" r="r" b="b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9;p2"/>
            <p:cNvSpPr/>
            <p:nvPr/>
          </p:nvSpPr>
          <p:spPr>
            <a:xfrm rot="5400000">
              <a:off x="864634" y="4632572"/>
              <a:ext cx="307230" cy="307230"/>
            </a:xfrm>
            <a:custGeom>
              <a:avLst/>
              <a:rect l="l" t="t" r="r" b="b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0;p2"/>
            <p:cNvSpPr/>
            <p:nvPr/>
          </p:nvSpPr>
          <p:spPr>
            <a:xfrm rot="5400000">
              <a:off x="429823" y="3390651"/>
              <a:ext cx="307470" cy="307230"/>
            </a:xfrm>
            <a:custGeom>
              <a:avLst/>
              <a:rect l="l" t="t" r="r" b="b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2;p2"/>
            <p:cNvSpPr/>
            <p:nvPr/>
          </p:nvSpPr>
          <p:spPr>
            <a:xfrm rot="5400000">
              <a:off x="1771334" y="5590240"/>
              <a:ext cx="931829" cy="931899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" name="Google Shape;50;p2"/>
            <p:cNvGrpSpPr/>
            <p:nvPr/>
          </p:nvGrpSpPr>
          <p:grpSpPr>
            <a:xfrm>
              <a:off x="323686" y="5217289"/>
              <a:ext cx="1190894" cy="1306173"/>
              <a:chOff x="7360480" y="-132562"/>
              <a:chExt cx="917645" cy="1006478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6" name="Google Shape;51;p2"/>
              <p:cNvSpPr/>
              <p:nvPr/>
            </p:nvSpPr>
            <p:spPr>
              <a:xfrm rot="5400000">
                <a:off x="8194132" y="-13256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52;p2"/>
              <p:cNvSpPr/>
              <p:nvPr/>
            </p:nvSpPr>
            <p:spPr>
              <a:xfrm rot="5400000">
                <a:off x="8194575" y="94389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53;p2"/>
              <p:cNvSpPr/>
              <p:nvPr/>
            </p:nvSpPr>
            <p:spPr>
              <a:xfrm rot="5400000">
                <a:off x="8194696" y="328761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54;p2"/>
              <p:cNvSpPr/>
              <p:nvPr/>
            </p:nvSpPr>
            <p:spPr>
              <a:xfrm rot="5400000">
                <a:off x="8195058" y="559544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5;p2"/>
              <p:cNvSpPr/>
              <p:nvPr/>
            </p:nvSpPr>
            <p:spPr>
              <a:xfrm rot="5400000">
                <a:off x="8195340" y="790085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6;p2"/>
              <p:cNvSpPr/>
              <p:nvPr/>
            </p:nvSpPr>
            <p:spPr>
              <a:xfrm rot="5400000">
                <a:off x="7985719" y="-132322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7;p2"/>
              <p:cNvSpPr/>
              <p:nvPr/>
            </p:nvSpPr>
            <p:spPr>
              <a:xfrm rot="5400000">
                <a:off x="7986162" y="94711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8;p2"/>
              <p:cNvSpPr/>
              <p:nvPr/>
            </p:nvSpPr>
            <p:spPr>
              <a:xfrm rot="5400000">
                <a:off x="7986283" y="329003"/>
                <a:ext cx="82865" cy="82865"/>
              </a:xfrm>
              <a:custGeom>
                <a:avLst/>
                <a:rect l="l" t="t" r="r" b="b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9;p2"/>
              <p:cNvSpPr/>
              <p:nvPr/>
            </p:nvSpPr>
            <p:spPr>
              <a:xfrm rot="5400000">
                <a:off x="7986807" y="559705"/>
                <a:ext cx="82624" cy="82704"/>
              </a:xfrm>
              <a:custGeom>
                <a:avLst/>
                <a:rect l="l" t="t" r="r" b="b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60;p2"/>
              <p:cNvSpPr/>
              <p:nvPr/>
            </p:nvSpPr>
            <p:spPr>
              <a:xfrm rot="5400000">
                <a:off x="7986887" y="790367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61;p2"/>
              <p:cNvSpPr/>
              <p:nvPr/>
            </p:nvSpPr>
            <p:spPr>
              <a:xfrm rot="5400000">
                <a:off x="7777146" y="-131917"/>
                <a:ext cx="82946" cy="82625"/>
              </a:xfrm>
              <a:custGeom>
                <a:avLst/>
                <a:rect l="l" t="t" r="r" b="b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62;p2"/>
              <p:cNvSpPr/>
              <p:nvPr/>
            </p:nvSpPr>
            <p:spPr>
              <a:xfrm rot="5400000">
                <a:off x="7777750" y="94953"/>
                <a:ext cx="82624" cy="82865"/>
              </a:xfrm>
              <a:custGeom>
                <a:avLst/>
                <a:rect l="l" t="t" r="r" b="b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63;p2"/>
              <p:cNvSpPr/>
              <p:nvPr/>
            </p:nvSpPr>
            <p:spPr>
              <a:xfrm rot="5400000">
                <a:off x="7777830" y="329285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64;p2"/>
              <p:cNvSpPr/>
              <p:nvPr/>
            </p:nvSpPr>
            <p:spPr>
              <a:xfrm rot="5400000">
                <a:off x="7778273" y="559826"/>
                <a:ext cx="82624" cy="82946"/>
              </a:xfrm>
              <a:custGeom>
                <a:avLst/>
                <a:rect l="l" t="t" r="r" b="b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5;p2"/>
              <p:cNvSpPr/>
              <p:nvPr/>
            </p:nvSpPr>
            <p:spPr>
              <a:xfrm rot="5400000">
                <a:off x="7778474" y="790608"/>
                <a:ext cx="82946" cy="82704"/>
              </a:xfrm>
              <a:custGeom>
                <a:avLst/>
                <a:rect l="l" t="t" r="r" b="b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6;p2"/>
              <p:cNvSpPr/>
              <p:nvPr/>
            </p:nvSpPr>
            <p:spPr>
              <a:xfrm rot="5400000">
                <a:off x="7568773" y="-131635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7;p2"/>
              <p:cNvSpPr/>
              <p:nvPr/>
            </p:nvSpPr>
            <p:spPr>
              <a:xfrm rot="5400000">
                <a:off x="7569297" y="95235"/>
                <a:ext cx="82704" cy="82865"/>
              </a:xfrm>
              <a:custGeom>
                <a:avLst/>
                <a:rect l="l" t="t" r="r" b="b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8;p2"/>
              <p:cNvSpPr/>
              <p:nvPr/>
            </p:nvSpPr>
            <p:spPr>
              <a:xfrm rot="5400000">
                <a:off x="7569417" y="329526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9;p2"/>
              <p:cNvSpPr/>
              <p:nvPr/>
            </p:nvSpPr>
            <p:spPr>
              <a:xfrm rot="5400000">
                <a:off x="7569901" y="560107"/>
                <a:ext cx="82543" cy="82946"/>
              </a:xfrm>
              <a:custGeom>
                <a:avLst/>
                <a:rect l="l" t="t" r="r" b="b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70;p2"/>
              <p:cNvSpPr/>
              <p:nvPr/>
            </p:nvSpPr>
            <p:spPr>
              <a:xfrm rot="5400000">
                <a:off x="7570102" y="790890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71;p2"/>
              <p:cNvSpPr/>
              <p:nvPr/>
            </p:nvSpPr>
            <p:spPr>
              <a:xfrm rot="5400000">
                <a:off x="7360360" y="-131394"/>
                <a:ext cx="82865" cy="82625"/>
              </a:xfrm>
              <a:custGeom>
                <a:avLst/>
                <a:rect l="l" t="t" r="r" b="b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72;p2"/>
              <p:cNvSpPr/>
              <p:nvPr/>
            </p:nvSpPr>
            <p:spPr>
              <a:xfrm rot="5400000">
                <a:off x="7360723" y="95315"/>
                <a:ext cx="82946" cy="82946"/>
              </a:xfrm>
              <a:custGeom>
                <a:avLst/>
                <a:rect l="l" t="t" r="r" b="b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73;p2"/>
              <p:cNvSpPr/>
              <p:nvPr/>
            </p:nvSpPr>
            <p:spPr>
              <a:xfrm rot="5400000">
                <a:off x="7361005" y="329768"/>
                <a:ext cx="82946" cy="82865"/>
              </a:xfrm>
              <a:custGeom>
                <a:avLst/>
                <a:rect l="l" t="t" r="r" b="b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74;p2"/>
              <p:cNvSpPr/>
              <p:nvPr/>
            </p:nvSpPr>
            <p:spPr>
              <a:xfrm rot="5400000">
                <a:off x="7361327" y="560269"/>
                <a:ext cx="82865" cy="82946"/>
              </a:xfrm>
              <a:custGeom>
                <a:avLst/>
                <a:rect l="l" t="t" r="r" b="b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5;p2"/>
              <p:cNvSpPr/>
              <p:nvPr/>
            </p:nvSpPr>
            <p:spPr>
              <a:xfrm rot="5400000">
                <a:off x="7361689" y="791132"/>
                <a:ext cx="82865" cy="82704"/>
              </a:xfrm>
              <a:custGeom>
                <a:avLst/>
                <a:rect l="l" t="t" r="r" b="b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54038" y="365123"/>
            <a:ext cx="7949882" cy="857465"/>
          </a:xfrm>
        </p:spPr>
        <p:txBody>
          <a:bodyPr anchor="ctr">
            <a:no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равоъгълник 6"/>
          <p:cNvSpPr/>
          <p:nvPr userDrawn="1"/>
        </p:nvSpPr>
        <p:spPr>
          <a:xfrm>
            <a:off x="409548" y="365124"/>
            <a:ext cx="54000" cy="857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Google Shape;124;p4"/>
          <p:cNvSpPr/>
          <p:nvPr userDrawn="1"/>
        </p:nvSpPr>
        <p:spPr>
          <a:xfrm rot="5400000">
            <a:off x="200123" y="5639761"/>
            <a:ext cx="587179" cy="587182"/>
          </a:xfrm>
          <a:custGeom>
            <a:avLst/>
            <a:rect l="l" t="t" r="r" b="b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125;p4"/>
          <p:cNvSpPr/>
          <p:nvPr userDrawn="1"/>
        </p:nvSpPr>
        <p:spPr>
          <a:xfrm rot="5400000">
            <a:off x="1213205" y="6261319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26;p4"/>
          <p:cNvSpPr/>
          <p:nvPr userDrawn="1"/>
        </p:nvSpPr>
        <p:spPr>
          <a:xfrm rot="5400000">
            <a:off x="7602359" y="287798"/>
            <a:ext cx="505967" cy="501056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27;p4"/>
          <p:cNvSpPr/>
          <p:nvPr userDrawn="1"/>
        </p:nvSpPr>
        <p:spPr>
          <a:xfrm rot="5400000">
            <a:off x="11656004" y="5758178"/>
            <a:ext cx="353791" cy="350348"/>
          </a:xfrm>
          <a:custGeom>
            <a:avLst/>
            <a:rect l="l" t="t" r="r" b="b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8;p4"/>
          <p:cNvSpPr/>
          <p:nvPr userDrawn="1"/>
        </p:nvSpPr>
        <p:spPr>
          <a:xfrm rot="5400000">
            <a:off x="11502402" y="1041970"/>
            <a:ext cx="391770" cy="391650"/>
          </a:xfrm>
          <a:custGeom>
            <a:avLst/>
            <a:rect l="l" t="t" r="r" b="b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" name="Google Shape;129;p4"/>
          <p:cNvGrpSpPr/>
          <p:nvPr/>
        </p:nvGrpSpPr>
        <p:grpSpPr>
          <a:xfrm>
            <a:off x="10808717" y="353601"/>
            <a:ext cx="1128944" cy="440254"/>
            <a:chOff x="720001" y="540000"/>
            <a:chExt cx="860224" cy="335461"/>
          </a:xfrm>
        </p:grpSpPr>
        <p:sp>
          <p:nvSpPr>
            <p:cNvPr id="14" name="Google Shape;130;p4"/>
            <p:cNvSpPr/>
            <p:nvPr/>
          </p:nvSpPr>
          <p:spPr>
            <a:xfrm rot="5400000">
              <a:off x="722132" y="797768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31;p4"/>
            <p:cNvSpPr/>
            <p:nvPr/>
          </p:nvSpPr>
          <p:spPr>
            <a:xfrm rot="5400000">
              <a:off x="719773" y="547467"/>
              <a:ext cx="77953" cy="77497"/>
            </a:xfrm>
            <a:custGeom>
              <a:avLst/>
              <a:rect l="l" t="t" r="r" b="b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32;p4"/>
            <p:cNvSpPr/>
            <p:nvPr/>
          </p:nvSpPr>
          <p:spPr>
            <a:xfrm rot="5400000">
              <a:off x="917264" y="795764"/>
              <a:ext cx="77953" cy="77562"/>
            </a:xfrm>
            <a:custGeom>
              <a:avLst/>
              <a:rect l="l" t="t" r="r" b="b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33;p4"/>
            <p:cNvSpPr/>
            <p:nvPr/>
          </p:nvSpPr>
          <p:spPr>
            <a:xfrm rot="5400000">
              <a:off x="914937" y="545819"/>
              <a:ext cx="77953" cy="77433"/>
            </a:xfrm>
            <a:custGeom>
              <a:avLst/>
              <a:rect l="l" t="t" r="r" b="b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34;p4"/>
            <p:cNvSpPr/>
            <p:nvPr/>
          </p:nvSpPr>
          <p:spPr>
            <a:xfrm rot="5400000">
              <a:off x="1112332" y="794213"/>
              <a:ext cx="77953" cy="77303"/>
            </a:xfrm>
            <a:custGeom>
              <a:avLst/>
              <a:rect l="l" t="t" r="r" b="b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35;p4"/>
            <p:cNvSpPr/>
            <p:nvPr/>
          </p:nvSpPr>
          <p:spPr>
            <a:xfrm rot="5400000">
              <a:off x="1109876" y="54381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36;p4"/>
            <p:cNvSpPr/>
            <p:nvPr/>
          </p:nvSpPr>
          <p:spPr>
            <a:xfrm rot="5400000">
              <a:off x="1307400" y="792209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37;p4"/>
            <p:cNvSpPr/>
            <p:nvPr/>
          </p:nvSpPr>
          <p:spPr>
            <a:xfrm rot="5400000">
              <a:off x="1305137" y="54200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38;p4"/>
            <p:cNvSpPr/>
            <p:nvPr/>
          </p:nvSpPr>
          <p:spPr>
            <a:xfrm rot="5400000">
              <a:off x="1502597" y="790335"/>
              <a:ext cx="77759" cy="77497"/>
            </a:xfrm>
            <a:custGeom>
              <a:avLst/>
              <a:rect l="l" t="t" r="r" b="b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39;p4"/>
            <p:cNvSpPr/>
            <p:nvPr/>
          </p:nvSpPr>
          <p:spPr>
            <a:xfrm rot="5400000">
              <a:off x="1500205" y="540195"/>
              <a:ext cx="77888" cy="77497"/>
            </a:xfrm>
            <a:custGeom>
              <a:avLst/>
              <a:rect l="l" t="t" r="r" b="b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54037" y="1877599"/>
            <a:ext cx="4633105" cy="165091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5" name="Текстов контейнер 43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444836" y="1877599"/>
            <a:ext cx="3059084" cy="1650910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 charset="0" panose="020B0604020202020204"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1195548"/>
            <a:ext cx="5764036" cy="1152043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4097194"/>
            <a:ext cx="5764036" cy="53111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639971"/>
            <a:ext cx="5764799" cy="531111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Контейнер за картина 35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984460" y="639971"/>
            <a:ext cx="4501904" cy="54703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747357" y="2026048"/>
            <a:ext cx="5764036" cy="1152043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747357" y="3178091"/>
            <a:ext cx="5764036" cy="548814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grpSp>
        <p:nvGrpSpPr>
          <p:cNvPr id="9" name="Групиране 8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0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6" name="Текстов контейнер 32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747357" y="1470471"/>
            <a:ext cx="5764798" cy="55557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682039" y="486102"/>
            <a:ext cx="6550034" cy="816814"/>
          </a:xfrm>
        </p:spPr>
        <p:txBody>
          <a:bodyPr anchor="ctr">
            <a:noAutofit/>
          </a:bodyPr>
          <a:lstStyle>
            <a:lvl1pPr algn="l">
              <a:defRPr sz="32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682039" y="1394993"/>
            <a:ext cx="6550034" cy="53111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8" name="Правоъгълник 7"/>
          <p:cNvSpPr/>
          <p:nvPr userDrawn="1"/>
        </p:nvSpPr>
        <p:spPr>
          <a:xfrm>
            <a:off x="411402" y="493130"/>
            <a:ext cx="54000" cy="144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9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354094"/>
            <a:ext cx="6550901" cy="400225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Групиране 9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11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17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">
    <p:bg>
      <p:bgPr>
        <a:solidFill>
          <a:schemeClr val="tx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ов контейнер 10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682039" y="2874795"/>
            <a:ext cx="5286961" cy="177340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8" name="Групиране 27"/>
          <p:cNvGrpSpPr/>
          <p:nvPr/>
        </p:nvGrpSpPr>
        <p:grpSpPr>
          <a:xfrm>
            <a:off x="200122" y="227023"/>
            <a:ext cx="11807952" cy="6386365"/>
            <a:chOff x="200122" y="227023"/>
            <a:chExt cx="11807952" cy="6386365"/>
          </a:xfrm>
        </p:grpSpPr>
        <p:sp>
          <p:nvSpPr>
            <p:cNvPr id="29" name="Google Shape;124;p4"/>
            <p:cNvSpPr/>
            <p:nvPr/>
          </p:nvSpPr>
          <p:spPr>
            <a:xfrm rot="5400000">
              <a:off x="200123" y="5639761"/>
              <a:ext cx="587179" cy="587182"/>
            </a:xfrm>
            <a:custGeom>
              <a:avLst/>
              <a:rect l="l" t="t" r="r" b="b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5;p4"/>
            <p:cNvSpPr/>
            <p:nvPr/>
          </p:nvSpPr>
          <p:spPr>
            <a:xfrm rot="5400000">
              <a:off x="1213205" y="6261319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6;p4"/>
            <p:cNvSpPr/>
            <p:nvPr/>
          </p:nvSpPr>
          <p:spPr>
            <a:xfrm rot="5400000">
              <a:off x="9633256" y="229479"/>
              <a:ext cx="505967" cy="501056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27;p4"/>
            <p:cNvSpPr/>
            <p:nvPr/>
          </p:nvSpPr>
          <p:spPr>
            <a:xfrm rot="5400000">
              <a:off x="11656004" y="5758178"/>
              <a:ext cx="353791" cy="350348"/>
            </a:xfrm>
            <a:custGeom>
              <a:avLst/>
              <a:rect l="l" t="t" r="r" b="b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28;p4"/>
            <p:cNvSpPr/>
            <p:nvPr/>
          </p:nvSpPr>
          <p:spPr>
            <a:xfrm rot="5400000">
              <a:off x="11502402" y="1041970"/>
              <a:ext cx="391770" cy="391650"/>
            </a:xfrm>
            <a:custGeom>
              <a:avLst/>
              <a:rect l="l" t="t" r="r" b="b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" name="Google Shape;129;p4"/>
            <p:cNvGrpSpPr/>
            <p:nvPr/>
          </p:nvGrpSpPr>
          <p:grpSpPr>
            <a:xfrm>
              <a:off x="10808717" y="353601"/>
              <a:ext cx="1128944" cy="440254"/>
              <a:chOff x="720001" y="540000"/>
              <a:chExt cx="860224" cy="335461"/>
            </a:xfrm>
          </p:grpSpPr>
          <p:sp>
            <p:nvSpPr>
              <p:cNvPr id="36" name="Google Shape;130;p4"/>
              <p:cNvSpPr/>
              <p:nvPr/>
            </p:nvSpPr>
            <p:spPr>
              <a:xfrm rot="5400000">
                <a:off x="722132" y="797768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131;p4"/>
              <p:cNvSpPr/>
              <p:nvPr/>
            </p:nvSpPr>
            <p:spPr>
              <a:xfrm rot="5400000">
                <a:off x="719773" y="547467"/>
                <a:ext cx="77953" cy="77497"/>
              </a:xfrm>
              <a:custGeom>
                <a:avLst/>
                <a:rect l="l" t="t" r="r" b="b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132;p4"/>
              <p:cNvSpPr/>
              <p:nvPr/>
            </p:nvSpPr>
            <p:spPr>
              <a:xfrm rot="5400000">
                <a:off x="917264" y="795764"/>
                <a:ext cx="77953" cy="77562"/>
              </a:xfrm>
              <a:custGeom>
                <a:avLst/>
                <a:rect l="l" t="t" r="r" b="b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133;p4"/>
              <p:cNvSpPr/>
              <p:nvPr/>
            </p:nvSpPr>
            <p:spPr>
              <a:xfrm rot="5400000">
                <a:off x="914937" y="545819"/>
                <a:ext cx="77953" cy="77433"/>
              </a:xfrm>
              <a:custGeom>
                <a:avLst/>
                <a:rect l="l" t="t" r="r" b="b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134;p4"/>
              <p:cNvSpPr/>
              <p:nvPr/>
            </p:nvSpPr>
            <p:spPr>
              <a:xfrm rot="5400000">
                <a:off x="1112332" y="794213"/>
                <a:ext cx="77953" cy="77303"/>
              </a:xfrm>
              <a:custGeom>
                <a:avLst/>
                <a:rect l="l" t="t" r="r" b="b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135;p4"/>
              <p:cNvSpPr/>
              <p:nvPr/>
            </p:nvSpPr>
            <p:spPr>
              <a:xfrm rot="5400000">
                <a:off x="1109876" y="54381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136;p4"/>
              <p:cNvSpPr/>
              <p:nvPr/>
            </p:nvSpPr>
            <p:spPr>
              <a:xfrm rot="5400000">
                <a:off x="1307400" y="792209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137;p4"/>
              <p:cNvSpPr/>
              <p:nvPr/>
            </p:nvSpPr>
            <p:spPr>
              <a:xfrm rot="5400000">
                <a:off x="1305137" y="54200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138;p4"/>
              <p:cNvSpPr/>
              <p:nvPr/>
            </p:nvSpPr>
            <p:spPr>
              <a:xfrm rot="5400000">
                <a:off x="1502597" y="790335"/>
                <a:ext cx="77759" cy="77497"/>
              </a:xfrm>
              <a:custGeom>
                <a:avLst/>
                <a:rect l="l" t="t" r="r" b="b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139;p4"/>
              <p:cNvSpPr/>
              <p:nvPr/>
            </p:nvSpPr>
            <p:spPr>
              <a:xfrm rot="5400000">
                <a:off x="1500205" y="540195"/>
                <a:ext cx="77888" cy="77497"/>
              </a:xfrm>
              <a:custGeom>
                <a:avLst/>
                <a:rect l="l" t="t" r="r" b="b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>
                <a:noAutofit/>
              </a:bodyPr>
              <a:lstStyle/>
              <a:p>
                <a:pPr mar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6" name="Текстов контейнер 4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184200" y="2874963"/>
            <a:ext cx="5286375" cy="177323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3039052" y="1790700"/>
            <a:ext cx="6113896" cy="665472"/>
          </a:xfrm>
          <a:solidFill>
            <a:schemeClr val="accent1">
              <a:lumMod val="75000"/>
            </a:schemeClr>
          </a:solidFill>
        </p:spPr>
        <p:txBody>
          <a:bodyPr anchor="ctr">
            <a:noAutofit/>
          </a:bodyPr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7ED9-F57E-4011-AACC-D73E6795F40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 noEditPoints="1"/>
          </p:cNvSpPr>
          <p:nvPr>
            <p:ph type="subTitle" idx="1"/>
          </p:nvPr>
        </p:nvSpPr>
        <p:spPr>
          <a:xfrm>
            <a:off x="3580887" y="3655598"/>
            <a:ext cx="7167157" cy="564717"/>
          </a:xfrm>
        </p:spPr>
        <p:txBody>
          <a:bodyPr/>
          <a:lstStyle/>
          <a:p>
            <a:r>
              <a:rPr lang="uk-UA" dirty="0"/>
              <a:t>на прикладі </a:t>
            </a:r>
            <a:r>
              <a:rPr lang="en-US" dirty="0"/>
              <a:t>PHP</a:t>
            </a:r>
            <a:endParaRPr lang="bg-B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Заглавие 2"/>
          <p:cNvSpPr>
            <a:spLocks noGrp="1" noEditPoints="1"/>
          </p:cNvSpPr>
          <p:nvPr>
            <p:ph type="title"/>
          </p:nvPr>
        </p:nvSpPr>
        <p:spPr>
          <a:xfrm>
            <a:off x="3569688" y="2633442"/>
            <a:ext cx="7772913" cy="1004871"/>
          </a:xfrm>
        </p:spPr>
        <p:txBody>
          <a:bodyPr>
            <a:normAutofit/>
          </a:bodyPr>
          <a:lstStyle/>
          <a:p>
            <a:r>
              <a:rPr lang="en-US" sz="5400" dirty="0"/>
              <a:t>Observer</a:t>
            </a:r>
            <a:r>
              <a:rPr lang="uk-UA" sz="5400" dirty="0"/>
              <a:t> патерн</a:t>
            </a:r>
            <a:endParaRPr lang="bg-BG" sz="5400" dirty="0"/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9CAC16B9-64D0-4D26-9F4A-2C623279C11D}" type="datetime1">
              <a:rPr lang="en-US" smtClean="0"/>
              <a:t>11/6/2024</a:t>
            </a:fld>
            <a:endParaRPr lang="bg-BG" dirty="0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v.01</a:t>
            </a: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7540787" cy="27715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Патерн Observer дозволяє легко управляти залежностями між об'єктами, що динамічно реагують на зміну стану одного об'єкта.</a:t>
            </a:r>
          </a:p>
          <a:p>
            <a:r>
              <a:rPr lang="bg-BG" b="1" dirty="0">
                <a:solidFill>
                  <a:schemeClr val="tx1"/>
                </a:solidFill>
              </a:rPr>
              <a:t>Це важливий патерн, особливо для побудови системи з динамічними компонентами, як-от підписка на оновлення новин.</a:t>
            </a: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529550" y="4777229"/>
            <a:ext cx="4126998" cy="857465"/>
          </a:xfrm>
        </p:spPr>
        <p:txBody>
          <a:bodyPr/>
          <a:lstStyle/>
          <a:p>
            <a:pPr algn="l"/>
            <a:r>
              <a:rPr lang="en-US" sz="1600" b="1" dirty="0">
                <a:solidFill>
                  <a:schemeClr val="tx2"/>
                </a:solidFill>
              </a:rPr>
              <a:t>Denysiuk Oleksii | 06/11/2024</a:t>
            </a:r>
            <a:endParaRPr lang="bg-BG" sz="16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7012" y="5205961"/>
            <a:ext cx="4616345" cy="6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550" y="3905396"/>
            <a:ext cx="8534400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682039" y="1195548"/>
            <a:ext cx="5764036" cy="2147092"/>
          </a:xfrm>
        </p:spPr>
        <p:txBody>
          <a:bodyPr/>
          <a:lstStyle/>
          <a:p>
            <a:r>
              <a:rPr lang="en-US" sz="6600" dirty="0"/>
              <a:t>Name of the </a:t>
            </a:r>
            <a:r>
              <a:rPr lang="en-US" sz="6600" dirty="0">
                <a:solidFill>
                  <a:schemeClr val="accent5">
                    <a:lumMod val="75000"/>
                  </a:schemeClr>
                </a:solidFill>
              </a:rPr>
              <a:t>Slide</a:t>
            </a:r>
            <a:endParaRPr lang="bg-BG" sz="66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description of the slide content</a:t>
            </a:r>
            <a:endParaRPr lang="bg-BG" dirty="0"/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.01</a:t>
            </a:r>
            <a:endParaRPr lang="bg-BG" sz="2200" dirty="0"/>
          </a:p>
        </p:txBody>
      </p:sp>
      <p:pic>
        <p:nvPicPr>
          <p:cNvPr id="7" name="Контейнер за картина 11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/>
          <a:stretch>
            <a:fillRect/>
          </a:stretch>
        </p:blipFill>
        <p:spPr>
          <a:xfrm>
            <a:off x="8061812" y="1171082"/>
            <a:ext cx="3067936" cy="42442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618160" y="2841788"/>
            <a:ext cx="8955680" cy="1026534"/>
          </a:xfrm>
          <a:solidFill>
            <a:schemeClr val="accent6">
              <a:lumMod val="75000"/>
            </a:schemeClr>
          </a:solidFill>
        </p:spPr>
        <p:txBody>
          <a:bodyPr anchor="ctr"/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Thank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 You!</a:t>
            </a:r>
            <a:endParaRPr lang="bg-B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3028948" y="4150898"/>
            <a:ext cx="6134105" cy="564717"/>
          </a:xfrm>
        </p:spPr>
        <p:txBody>
          <a:bodyPr>
            <a:normAutofit/>
          </a:bodyPr>
          <a:lstStyle/>
          <a:p>
            <a:r>
              <a:rPr lang="en-US" dirty="0"/>
              <a:t>Have a nice day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Wingdings" pitchFamily="2" charset="2" panose="05000000000000000000"/>
              </a:rPr>
              <a:t></a:t>
            </a:r>
            <a:endParaRPr lang="bg-B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Observer Pattern (Спостерігач)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6008353" cy="1650910"/>
          </a:xfrm>
        </p:spPr>
        <p:txBody>
          <a:bodyPr/>
          <a:lstStyle/>
          <a:p>
            <a:r>
              <a:rPr lang="en-US" b="1" dirty="0"/>
              <a:t>Патерн Observer дозволяє об'єктам підписатися на події або зміни стану іншого об'єкта. Коли об'єкт змінюється, всі підписані об'єкти отримують сповіщення.</a:t>
            </a:r>
          </a:p>
          <a:p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392281" y="3073223"/>
            <a:ext cx="6223278" cy="1650910"/>
          </a:xfrm>
        </p:spPr>
        <p:txBody>
          <a:bodyPr/>
          <a:lstStyle/>
          <a:p>
            <a:pPr algn="l"/>
            <a:r>
              <a:rPr lang="bg-BG" b="1" dirty="0">
                <a:solidFill>
                  <a:schemeClr val="accent5">
                    <a:lumMod val="75000"/>
                  </a:schemeClr>
                </a:solidFill>
              </a:rPr>
              <a:t>Цей патерн корисний, коли система має залежні об'єкти, які мають оновлюватися, коли змінюється стан певного об'єкта.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Коли використовувати Observer Pattern?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6008353" cy="1650910"/>
          </a:xfrm>
        </p:spPr>
        <p:txBody>
          <a:bodyPr/>
          <a:lstStyle/>
          <a:p>
            <a:r>
              <a:rPr lang="en-US" b="1" dirty="0"/>
              <a:t>Коли потрібно, щоб декілька об'єктів автоматично реагували на зміну стану одного об'єкта.</a:t>
            </a:r>
          </a:p>
          <a:p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392281" y="3073223"/>
            <a:ext cx="6223278" cy="1650910"/>
          </a:xfrm>
        </p:spPr>
        <p:txBody>
          <a:bodyPr/>
          <a:lstStyle/>
          <a:p>
            <a:pPr algn="l"/>
            <a:r>
              <a:rPr lang="bg-BG" b="1" dirty="0">
                <a:solidFill>
                  <a:schemeClr val="accent5">
                    <a:lumMod val="75000"/>
                  </a:schemeClr>
                </a:solidFill>
              </a:rPr>
              <a:t>Класичний приклад: підписка на повідомлення. Коли новини публікуються, всі підписники отримують повідомлення.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О</a:t>
            </a:r>
            <a:r>
              <a:rPr lang="en-US" dirty="0"/>
              <a:t>пис патерну Observer</a:t>
            </a:r>
            <a:endParaRPr lang="bg-BG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6008353" cy="1650910"/>
          </a:xfrm>
        </p:spPr>
        <p:txBody>
          <a:bodyPr/>
          <a:lstStyle/>
          <a:p>
            <a:r>
              <a:rPr lang="en-US" b="1" dirty="0"/>
              <a:t>Патерн Observer дозволяє об'єктам підписатися на події або зміни стану іншого об'єкта. Коли об'єкт змінюється, всі підписані об'єкти отримують сповіщення.</a:t>
            </a:r>
          </a:p>
          <a:p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392281" y="3073223"/>
            <a:ext cx="6223278" cy="1650910"/>
          </a:xfrm>
        </p:spPr>
        <p:txBody>
          <a:bodyPr/>
          <a:lstStyle/>
          <a:p>
            <a:pPr algn="l"/>
            <a:r>
              <a:rPr lang="bg-BG" b="1" dirty="0">
                <a:solidFill>
                  <a:schemeClr val="accent5">
                    <a:lumMod val="75000"/>
                  </a:schemeClr>
                </a:solidFill>
              </a:rPr>
              <a:t>Цей патерн корисний, коли система має залежні об'єкти, які мають оновлюватися, коли змінюється стан певного об'єкта.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Складові патерну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6008353" cy="1650910"/>
          </a:xfrm>
        </p:spPr>
        <p:txBody>
          <a:bodyPr/>
          <a:lstStyle/>
          <a:p>
            <a:r>
              <a:rPr lang="en-US" b="1" dirty="0"/>
              <a:t>Subject (Об’єкт-спостерігач): має механізм для додавання/видалення підписників і для їх сповіщення.</a:t>
            </a:r>
          </a:p>
          <a:p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392281" y="3073223"/>
            <a:ext cx="6223278" cy="1650910"/>
          </a:xfrm>
        </p:spPr>
        <p:txBody>
          <a:bodyPr/>
          <a:lstStyle/>
          <a:p>
            <a:pPr algn="l"/>
            <a:r>
              <a:rPr lang="bg-BG" b="1" dirty="0">
                <a:solidFill>
                  <a:schemeClr val="accent5">
                    <a:lumMod val="75000"/>
                  </a:schemeClr>
                </a:solidFill>
              </a:rPr>
              <a:t>Observer (Спостерігач): отримує оновлення від Subject, коли його стан змінюється.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Клас Subject (Новини)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4975513" cy="857465"/>
          </a:xfrm>
        </p:spPr>
        <p:txBody>
          <a:bodyPr/>
          <a:lstStyle/>
          <a:p>
            <a:r>
              <a:rPr lang="en-US" b="1" dirty="0"/>
              <a:t>Створимо клас NewsPublisher, який буде суб'єктом, що сповіщає підписників про оновлення новин.</a:t>
            </a:r>
          </a:p>
          <a:p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392281" y="473899"/>
            <a:ext cx="6223278" cy="6384101"/>
          </a:xfrm>
        </p:spPr>
        <p:txBody>
          <a:bodyPr/>
          <a:lstStyle/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class NewsPublisher {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private $observers = [];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private $latestNews;</a:t>
            </a:r>
          </a:p>
          <a:p>
            <a:pPr algn="l"/>
            <a:endParaRPr lang="bg-BG" sz="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public function attach(Observer $observer) {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    $this-&gt;observers[] = $observer;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pPr algn="l"/>
            <a:endParaRPr lang="bg-BG" sz="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public function detach(Observer $observer) {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    $this-&gt;observers = array_filter($this-&gt;observers, fn($obs) =&gt; $obs !== $observer);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pPr algn="l"/>
            <a:endParaRPr lang="bg-BG" sz="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public function notify() {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    foreach ($this-&gt;observers as $observer) {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        $observer-&gt;update($this);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    }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pPr algn="l"/>
            <a:endParaRPr lang="bg-BG" sz="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public function addNews($news) {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    $this-&gt;latestNews = $news;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    $this-&gt;notify();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pPr algn="l"/>
            <a:endParaRPr lang="bg-BG" sz="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public function getLatestNews() {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    return $this-&gt;latestNews;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    }</a:t>
            </a:r>
          </a:p>
          <a:p>
            <a:pPr algn="l"/>
            <a:r>
              <a:rPr lang="bg-BG" sz="8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Інтерфейс Observer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4975513" cy="857465"/>
          </a:xfrm>
        </p:spPr>
        <p:txBody>
          <a:bodyPr/>
          <a:lstStyle/>
          <a:p>
            <a:r>
              <a:rPr lang="en-US" b="1" dirty="0"/>
              <a:t>Інтерфейс визначає метод update, який має реалізувати кожен спостерігач.</a:t>
            </a:r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529550" y="1877599"/>
            <a:ext cx="6223278" cy="3757095"/>
          </a:xfrm>
        </p:spPr>
        <p:txBody>
          <a:bodyPr/>
          <a:lstStyle/>
          <a:p>
            <a:pPr algn="l"/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interface Observer {</a:t>
            </a:r>
          </a:p>
          <a:p>
            <a:pPr algn="l"/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    public function update(NewsPublisher $publisher);</a:t>
            </a:r>
          </a:p>
          <a:p>
            <a:pPr algn="l"/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038" y="3905396"/>
            <a:ext cx="4616345" cy="6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Реалізуємо клас Subscriber, який буде отримувати новини від NewsPublisher.</a:t>
            </a:r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550" y="3905396"/>
            <a:ext cx="8534400" cy="228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class Subscriber implements Observer {</a:t>
            </a:r>
          </a:p>
          <a:p>
            <a:r>
              <a:rPr lang="en-US" sz="1200"/>
              <a:t>    private $name;</a:t>
            </a:r>
          </a:p>
          <a:p>
            <a:endParaRPr lang="en-US" sz="1200"/>
          </a:p>
          <a:p>
            <a:r>
              <a:rPr lang="en-US" sz="1200"/>
              <a:t>    public function __construct($name) {</a:t>
            </a:r>
          </a:p>
          <a:p>
            <a:r>
              <a:rPr lang="en-US" sz="1200"/>
              <a:t>        $this-&gt;name = $name;</a:t>
            </a:r>
          </a:p>
          <a:p>
            <a:r>
              <a:rPr lang="en-US" sz="1200"/>
              <a:t>    }</a:t>
            </a:r>
          </a:p>
          <a:p>
            <a:endParaRPr lang="en-US" sz="1200"/>
          </a:p>
          <a:p>
            <a:r>
              <a:rPr lang="en-US" sz="1200"/>
              <a:t>    public function update(NewsPublisher $publisher) {</a:t>
            </a:r>
          </a:p>
          <a:p>
            <a:r>
              <a:rPr lang="en-US" sz="1200"/>
              <a:t>        echo "{$this-&gt;name} отримав новину: " . $publisher-&gt;getLatestNews();</a:t>
            </a:r>
          </a:p>
          <a:p>
            <a:r>
              <a:rPr lang="en-US" sz="1200"/>
              <a:t>    }</a:t>
            </a:r>
          </a:p>
          <a:p>
            <a:r>
              <a:rPr lang="en-US" sz="1200"/>
              <a:t>}</a:t>
            </a:r>
          </a:p>
          <a:p>
            <a:endParaRPr 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Демонстрація коду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4975513" cy="857465"/>
          </a:xfrm>
        </p:spPr>
        <p:txBody>
          <a:bodyPr/>
          <a:lstStyle/>
          <a:p>
            <a:r>
              <a:rPr lang="en-US" b="1" dirty="0"/>
              <a:t>Додаємо кілька підписників та оновлюємо новини.</a:t>
            </a:r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529550" y="1877599"/>
            <a:ext cx="6223278" cy="3757095"/>
          </a:xfrm>
        </p:spPr>
        <p:txBody>
          <a:bodyPr/>
          <a:lstStyle/>
          <a:p>
            <a:pPr algn="l"/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$newsPublisher = new NewsPublisher();</a:t>
            </a:r>
          </a:p>
          <a:p>
            <a:pPr algn="l"/>
            <a:endParaRPr lang="bg-B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$subscriber1 = new Subscriber("Іван");</a:t>
            </a:r>
          </a:p>
          <a:p>
            <a:pPr algn="l"/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$subscriber2 = new Subscriber("Марія");</a:t>
            </a:r>
          </a:p>
          <a:p>
            <a:pPr algn="l"/>
            <a:endParaRPr lang="bg-B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$newsPublisher-&gt;attach($subscriber1);</a:t>
            </a:r>
          </a:p>
          <a:p>
            <a:pPr algn="l"/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$newsPublisher-&gt;attach($subscriber2);</a:t>
            </a:r>
          </a:p>
          <a:p>
            <a:pPr algn="l"/>
            <a:endParaRPr lang="bg-BG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$newsPublisher-&gt;addNews("Важливі новини про PHP 8.3!");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038" y="3905396"/>
            <a:ext cx="4616345" cy="6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550" y="3905396"/>
            <a:ext cx="8534400" cy="228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Переваги та Недоліки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554037" y="1877599"/>
            <a:ext cx="4975513" cy="857465"/>
          </a:xfrm>
        </p:spPr>
        <p:txBody>
          <a:bodyPr/>
          <a:lstStyle/>
          <a:p>
            <a:r>
              <a:rPr lang="en-US" b="1" dirty="0"/>
              <a:t>Переваги: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bg-BG" b="1" dirty="0">
                <a:solidFill>
                  <a:schemeClr val="accent5">
                    <a:lumMod val="75000"/>
                  </a:schemeClr>
                </a:solidFill>
              </a:rPr>
              <a:t>Висока гнучкість: легко додавати або видаляти спостерігачів.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bg-BG" b="1" dirty="0">
                <a:solidFill>
                  <a:schemeClr val="accent5">
                    <a:lumMod val="75000"/>
                  </a:schemeClr>
                </a:solidFill>
              </a:rPr>
              <a:t>Зменшення залежностей між компонентами.</a:t>
            </a:r>
          </a:p>
        </p:txBody>
      </p:sp>
      <p:sp>
        <p:nvSpPr>
          <p:cNvPr id="4" name="Текстов контейнер 3"/>
          <p:cNvSpPr>
            <a:spLocks noGrp="1" noEditPoints="1"/>
          </p:cNvSpPr>
          <p:nvPr>
            <p:ph type="body" sz="quarter" idx="13"/>
          </p:nvPr>
        </p:nvSpPr>
        <p:spPr>
          <a:xfrm>
            <a:off x="5529550" y="1877599"/>
            <a:ext cx="6223278" cy="3757095"/>
          </a:xfrm>
        </p:spPr>
        <p:txBody>
          <a:bodyPr/>
          <a:lstStyle/>
          <a:p>
            <a:pPr algn="l"/>
            <a:r>
              <a:rPr lang="bg-BG" sz="1600" b="1" dirty="0">
                <a:solidFill>
                  <a:schemeClr val="tx1"/>
                </a:solidFill>
              </a:rPr>
              <a:t>Недоліки:</a:t>
            </a:r>
          </a:p>
          <a:p>
            <a:pPr algn="l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Може ускладнювати відлагодження, оскільки велика кількість сповіщень може сповільнити систему.</a:t>
            </a:r>
          </a:p>
          <a:p>
            <a:pPr algn="l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bg-BG" sz="1600" b="1" dirty="0">
                <a:solidFill>
                  <a:schemeClr val="accent5">
                    <a:lumMod val="75000"/>
                  </a:schemeClr>
                </a:solidFill>
              </a:rPr>
              <a:t>Може виникнути "непотрібне сповіщення", якщо спостерігачів дуже багато.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038" y="3905396"/>
            <a:ext cx="4616345" cy="636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9550" y="3905396"/>
            <a:ext cx="8534400" cy="228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270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Midnight Neon</vt:lpstr>
      <vt:lpstr>Presentation Title</vt:lpstr>
      <vt:lpstr>Presentation Content</vt:lpstr>
      <vt:lpstr>Name of the Slide</vt:lpstr>
      <vt:lpstr>Name of the Slide</vt:lpstr>
      <vt:lpstr>Name of the Slide</vt:lpstr>
      <vt:lpstr>Name of the Slide</vt:lpstr>
      <vt:lpstr>Name of the Slide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Olexiy Denusiuk</dc:creator>
  <cp:lastModifiedBy>Olexiy Denusiuk</cp:lastModifiedBy>
  <cp:revision>3</cp:revision>
  <dcterms:created xsi:type="dcterms:W3CDTF">2020-11-27T09:24:16Z</dcterms:created>
  <dcterms:modified xsi:type="dcterms:W3CDTF">2024-11-06T17:13:18Z</dcterms:modified>
</cp:coreProperties>
</file>