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8.xml"/><Relationship Id="rId44" Type="http://schemas.openxmlformats.org/officeDocument/2006/relationships/font" Target="fonts/Lato-boldItalic.fntdata"/><Relationship Id="rId21" Type="http://schemas.openxmlformats.org/officeDocument/2006/relationships/slide" Target="slides/slide17.xml"/><Relationship Id="rId43" Type="http://schemas.openxmlformats.org/officeDocument/2006/relationships/font" Target="fonts/Lato-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2a872408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872408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a872408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872408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a85e66d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85e66d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a85e66d2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85e66d2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2a8619b78d_1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8619b78d_1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a8619b78d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8619b78d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a8619b78d_1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8619b78d_1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2a8619b78d_1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8619b78d_1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2a8619b78d_1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8619b78d_1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2a8619b78d_1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8619b78d_1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a8619b78d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8619b78d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aa57d8c2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a57d8c2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2a9ba17f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9ba17f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2a9ba17f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9ba17f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2a8619b78d_1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8619b78d_1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2a85e66d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85e66d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2a85e66d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85e66d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2a8619b78d_1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8619b78d_1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2a87687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87687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a85e66d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85e66d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2aa57d8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a57d8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a872408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872408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2a85e66d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85e66d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2a91b165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91b165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2a85e66d2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a85e66d2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aa57d8c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a57d8c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2aa57d8c2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a57d8c2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2a85e66d2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85e66d2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aa57d8c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a57d8c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a8619b78d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8619b78d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2a8619b78d_1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8619b78d_1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census.gov/en.html" TargetMode="External"/><Relationship Id="rId4" Type="http://schemas.openxmlformats.org/officeDocument/2006/relationships/hyperlink" Target="http://www.census.gov/en.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github.com/scipy/scipy/blob/v0.19.1/scipy/stats/stats.py#L3198-L3342" TargetMode="External"/><Relationship Id="rId4" Type="http://schemas.openxmlformats.org/officeDocument/2006/relationships/hyperlink" Target="http://github.com/scipy/scipy/blob/v0.19.1/scipy/stats/stats.py#L3198-L334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github.com/scipy/scipy/blob/v0.14.0/scipy/stats/stats.py#L2725" TargetMode="External"/><Relationship Id="rId4" Type="http://schemas.openxmlformats.org/officeDocument/2006/relationships/hyperlink" Target="http://github.com/scipy/scipy/blob/v0.14.0/scipy/stats/stats.py#L2725" TargetMode="External"/><Relationship Id="rId5" Type="http://schemas.openxmlformats.org/officeDocument/2006/relationships/hyperlink" Target="https://docs.scipy.org/doc/scipy-0.14.0/reference/generated/scipy.stats.pearsonr.html#scipy.stats.pearson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github.com/scipy/scipy/blob/v0.14.0/scipy/stats/stats.py#L2392" TargetMode="External"/><Relationship Id="rId4" Type="http://schemas.openxmlformats.org/officeDocument/2006/relationships/hyperlink" Target="http://github.com/scipy/scipy/blob/v0.14.0/scipy/stats/stats.py#L239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pages.cs.wisc.edu/~gfung/Glenn_fung_Phd_thesis.pdf" TargetMode="External"/><Relationship Id="rId4" Type="http://schemas.openxmlformats.org/officeDocument/2006/relationships/hyperlink" Target="http://rexa.info/paper/f1395e1da4a724219d6cc414e48969140355bebb" TargetMode="External"/><Relationship Id="rId5" Type="http://schemas.openxmlformats.org/officeDocument/2006/relationships/hyperlink" Target="http://rexa.info/paper/f1395e1da4a724219d6cc414e48969140355bebb" TargetMode="External"/><Relationship Id="rId6"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Adult Income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 DeJans, Nathalie Tate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(pre-cleaning)</a:t>
            </a:r>
            <a:endParaRPr/>
          </a:p>
          <a:p>
            <a:pPr indent="0" lvl="0" marL="0" rtl="0" algn="l">
              <a:spcBef>
                <a:spcPts val="0"/>
              </a:spcBef>
              <a:spcAft>
                <a:spcPts val="0"/>
              </a:spcAft>
              <a:buNone/>
            </a:pPr>
            <a:r>
              <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ndex.png" id="195" name="Google Shape;195;p22"/>
          <p:cNvPicPr preferRelativeResize="0"/>
          <p:nvPr/>
        </p:nvPicPr>
        <p:blipFill>
          <a:blip r:embed="rId3">
            <a:alphaModFix/>
          </a:blip>
          <a:stretch>
            <a:fillRect/>
          </a:stretch>
        </p:blipFill>
        <p:spPr>
          <a:xfrm>
            <a:off x="2526188" y="1280075"/>
            <a:ext cx="4581525" cy="348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(pre-cleaning)</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creenshot-2017-11-2 Project1 - DeJans.png" id="202" name="Google Shape;202;p23"/>
          <p:cNvPicPr preferRelativeResize="0"/>
          <p:nvPr/>
        </p:nvPicPr>
        <p:blipFill>
          <a:blip r:embed="rId3">
            <a:alphaModFix/>
          </a:blip>
          <a:stretch>
            <a:fillRect/>
          </a:stretch>
        </p:blipFill>
        <p:spPr>
          <a:xfrm>
            <a:off x="2281225" y="1307850"/>
            <a:ext cx="4581525" cy="352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(pre-cleaning)</a:t>
            </a:r>
            <a:endParaRPr/>
          </a:p>
        </p:txBody>
      </p:sp>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creenshot-2017-11-2 Project1 - DeJans(1).png" id="209" name="Google Shape;209;p24"/>
          <p:cNvPicPr preferRelativeResize="0"/>
          <p:nvPr/>
        </p:nvPicPr>
        <p:blipFill>
          <a:blip r:embed="rId3">
            <a:alphaModFix/>
          </a:blip>
          <a:stretch>
            <a:fillRect/>
          </a:stretch>
        </p:blipFill>
        <p:spPr>
          <a:xfrm>
            <a:off x="2113763" y="1399125"/>
            <a:ext cx="4581525" cy="324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 of Continuous Variables</a:t>
            </a:r>
            <a:endParaRPr/>
          </a:p>
        </p:txBody>
      </p:sp>
      <p:sp>
        <p:nvSpPr>
          <p:cNvPr id="215" name="Google Shape;21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creenshot-2017-11-2 adult_inkome(12).png" id="216" name="Google Shape;216;p25"/>
          <p:cNvPicPr preferRelativeResize="0"/>
          <p:nvPr/>
        </p:nvPicPr>
        <p:blipFill>
          <a:blip r:embed="rId3">
            <a:alphaModFix/>
          </a:blip>
          <a:stretch>
            <a:fillRect/>
          </a:stretch>
        </p:blipFill>
        <p:spPr>
          <a:xfrm>
            <a:off x="2009775" y="1818225"/>
            <a:ext cx="5124450" cy="240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(pre-cleaning)</a:t>
            </a:r>
            <a:endParaRPr/>
          </a:p>
          <a:p>
            <a:pPr indent="0" lvl="0" marL="0" rtl="0" algn="l">
              <a:spcBef>
                <a:spcPts val="0"/>
              </a:spcBef>
              <a:spcAft>
                <a:spcPts val="0"/>
              </a:spcAft>
              <a:buNone/>
            </a:pPr>
            <a:r>
              <a:t/>
            </a:r>
            <a:endParaRPr/>
          </a:p>
        </p:txBody>
      </p:sp>
      <p:sp>
        <p:nvSpPr>
          <p:cNvPr id="222" name="Google Shape;222;p26"/>
          <p:cNvSpPr txBox="1"/>
          <p:nvPr>
            <p:ph idx="1" type="body"/>
          </p:nvPr>
        </p:nvSpPr>
        <p:spPr>
          <a:xfrm>
            <a:off x="1297500" y="1567550"/>
            <a:ext cx="5652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Obvious high correlation with male-husband &amp; female-wife</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There’s not much that can be done to transform this</a:t>
            </a:r>
            <a:endParaRPr sz="1800"/>
          </a:p>
        </p:txBody>
      </p:sp>
      <p:pic>
        <p:nvPicPr>
          <p:cNvPr descr="Screenshot-2017-11-2 adult_inkome(1).png" id="223" name="Google Shape;223;p26"/>
          <p:cNvPicPr preferRelativeResize="0"/>
          <p:nvPr/>
        </p:nvPicPr>
        <p:blipFill>
          <a:blip r:embed="rId3">
            <a:alphaModFix/>
          </a:blip>
          <a:stretch>
            <a:fillRect/>
          </a:stretch>
        </p:blipFill>
        <p:spPr>
          <a:xfrm>
            <a:off x="7022575" y="504488"/>
            <a:ext cx="1524000" cy="427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The Data</a:t>
            </a:r>
            <a:endParaRPr/>
          </a:p>
        </p:txBody>
      </p:sp>
      <p:sp>
        <p:nvSpPr>
          <p:cNvPr id="229" name="Google Shape;229;p27"/>
          <p:cNvSpPr txBox="1"/>
          <p:nvPr>
            <p:ph idx="1" type="body"/>
          </p:nvPr>
        </p:nvSpPr>
        <p:spPr>
          <a:xfrm>
            <a:off x="1297500" y="1567550"/>
            <a:ext cx="7482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32562 rows of data</a:t>
            </a:r>
            <a:endParaRPr sz="1400"/>
          </a:p>
          <a:p>
            <a:pPr indent="0" lvl="0" marL="0" rtl="0" algn="l">
              <a:spcBef>
                <a:spcPts val="1600"/>
              </a:spcBef>
              <a:spcAft>
                <a:spcPts val="0"/>
              </a:spcAft>
              <a:buNone/>
            </a:pPr>
            <a:r>
              <a:rPr lang="en" sz="1400"/>
              <a:t>2399</a:t>
            </a:r>
            <a:r>
              <a:rPr lang="en" sz="1400"/>
              <a:t> rows were removed due to missing values</a:t>
            </a:r>
            <a:endParaRPr sz="1400"/>
          </a:p>
          <a:p>
            <a:pPr indent="0" lvl="0" marL="0" rtl="0" algn="l">
              <a:spcBef>
                <a:spcPts val="1600"/>
              </a:spcBef>
              <a:spcAft>
                <a:spcPts val="0"/>
              </a:spcAft>
              <a:buNone/>
            </a:pPr>
            <a:r>
              <a:rPr lang="en" sz="1400"/>
              <a:t>1 row was removed because it had a unique value for “native-country”</a:t>
            </a:r>
            <a:endParaRPr sz="1400"/>
          </a:p>
          <a:p>
            <a:pPr indent="0" lvl="0" marL="0" rtl="0" algn="l">
              <a:spcBef>
                <a:spcPts val="1600"/>
              </a:spcBef>
              <a:spcAft>
                <a:spcPts val="1600"/>
              </a:spcAft>
              <a:buNone/>
            </a:pPr>
            <a:r>
              <a:rPr lang="en" sz="1400"/>
              <a:t>People with similar demographic characteristics will have similar weights. Unfortunately, this only applies within states and not to the general population, so we dropped the “fnlwgt” variable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endParaRPr/>
          </a:p>
        </p:txBody>
      </p:sp>
      <p:sp>
        <p:nvSpPr>
          <p:cNvPr id="235" name="Google Shape;235;p28"/>
          <p:cNvSpPr txBox="1"/>
          <p:nvPr>
            <p:ph idx="1" type="body"/>
          </p:nvPr>
        </p:nvSpPr>
        <p:spPr>
          <a:xfrm>
            <a:off x="1151525" y="1567550"/>
            <a:ext cx="4695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“education” variable was dropped because it had a one-to-one correspondence to the “education-num” variable</a:t>
            </a:r>
            <a:endParaRPr sz="1800"/>
          </a:p>
          <a:p>
            <a:pPr indent="0" lvl="0" marL="0" rtl="0" algn="l">
              <a:spcBef>
                <a:spcPts val="1600"/>
              </a:spcBef>
              <a:spcAft>
                <a:spcPts val="1600"/>
              </a:spcAft>
              <a:buNone/>
            </a:pPr>
            <a:r>
              <a:t/>
            </a:r>
            <a:endParaRPr sz="1800"/>
          </a:p>
        </p:txBody>
      </p:sp>
      <p:pic>
        <p:nvPicPr>
          <p:cNvPr descr="Screenshot-2017-11-2 adult_inkome.png" id="236" name="Google Shape;236;p28"/>
          <p:cNvPicPr preferRelativeResize="0"/>
          <p:nvPr/>
        </p:nvPicPr>
        <p:blipFill>
          <a:blip r:embed="rId3">
            <a:alphaModFix/>
          </a:blip>
          <a:stretch>
            <a:fillRect/>
          </a:stretch>
        </p:blipFill>
        <p:spPr>
          <a:xfrm>
            <a:off x="6221175" y="311500"/>
            <a:ext cx="2255225" cy="4520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Marital-status</a:t>
            </a:r>
            <a:endParaRPr/>
          </a:p>
        </p:txBody>
      </p:sp>
      <p:sp>
        <p:nvSpPr>
          <p:cNvPr id="242" name="Google Shape;242;p29"/>
          <p:cNvSpPr txBox="1"/>
          <p:nvPr>
            <p:ph idx="1" type="body"/>
          </p:nvPr>
        </p:nvSpPr>
        <p:spPr>
          <a:xfrm>
            <a:off x="1297500" y="1136950"/>
            <a:ext cx="5061600" cy="37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“Marital-status” had its various values </a:t>
            </a:r>
            <a:endParaRPr sz="1800"/>
          </a:p>
          <a:p>
            <a:pPr indent="-317500" lvl="0" marL="457200" rtl="0" algn="l">
              <a:spcBef>
                <a:spcPts val="1600"/>
              </a:spcBef>
              <a:spcAft>
                <a:spcPts val="0"/>
              </a:spcAft>
              <a:buSzPts val="1400"/>
              <a:buChar char="●"/>
            </a:pPr>
            <a:r>
              <a:rPr lang="en" sz="1400"/>
              <a:t>Married-civ-spouse</a:t>
            </a:r>
            <a:endParaRPr sz="1400"/>
          </a:p>
          <a:p>
            <a:pPr indent="-317500" lvl="0" marL="457200" rtl="0" algn="l">
              <a:spcBef>
                <a:spcPts val="0"/>
              </a:spcBef>
              <a:spcAft>
                <a:spcPts val="0"/>
              </a:spcAft>
              <a:buSzPts val="1400"/>
              <a:buChar char="●"/>
            </a:pPr>
            <a:r>
              <a:rPr lang="en" sz="1400"/>
              <a:t>Divorced, Never-married </a:t>
            </a:r>
            <a:endParaRPr sz="1400"/>
          </a:p>
          <a:p>
            <a:pPr indent="-317500" lvl="0" marL="457200" rtl="0" algn="l">
              <a:spcBef>
                <a:spcPts val="0"/>
              </a:spcBef>
              <a:spcAft>
                <a:spcPts val="0"/>
              </a:spcAft>
              <a:buSzPts val="1400"/>
              <a:buChar char="●"/>
            </a:pPr>
            <a:r>
              <a:rPr lang="en" sz="1400"/>
              <a:t>Separated,</a:t>
            </a:r>
            <a:endParaRPr sz="1400"/>
          </a:p>
          <a:p>
            <a:pPr indent="-317500" lvl="0" marL="457200" rtl="0" algn="l">
              <a:spcBef>
                <a:spcPts val="0"/>
              </a:spcBef>
              <a:spcAft>
                <a:spcPts val="0"/>
              </a:spcAft>
              <a:buSzPts val="1400"/>
              <a:buChar char="●"/>
            </a:pPr>
            <a:r>
              <a:rPr lang="en" sz="1400"/>
              <a:t>Widowed,</a:t>
            </a:r>
            <a:endParaRPr sz="1400"/>
          </a:p>
          <a:p>
            <a:pPr indent="-317500" lvl="0" marL="457200" rtl="0" algn="l">
              <a:spcBef>
                <a:spcPts val="0"/>
              </a:spcBef>
              <a:spcAft>
                <a:spcPts val="0"/>
              </a:spcAft>
              <a:buSzPts val="1400"/>
              <a:buChar char="●"/>
            </a:pPr>
            <a:r>
              <a:rPr lang="en" sz="1400"/>
              <a:t>Married-spouse-absent </a:t>
            </a:r>
            <a:endParaRPr sz="1400"/>
          </a:p>
          <a:p>
            <a:pPr indent="-317500" lvl="0" marL="457200" rtl="0" algn="l">
              <a:spcBef>
                <a:spcPts val="0"/>
              </a:spcBef>
              <a:spcAft>
                <a:spcPts val="0"/>
              </a:spcAft>
              <a:buSzPts val="1400"/>
              <a:buChar char="●"/>
            </a:pPr>
            <a:r>
              <a:rPr lang="en" sz="1400"/>
              <a:t>Married-AF-spouse</a:t>
            </a:r>
            <a:endParaRPr sz="1400"/>
          </a:p>
          <a:p>
            <a:pPr indent="0" lvl="0" marL="0" rtl="0" algn="l">
              <a:spcBef>
                <a:spcPts val="1600"/>
              </a:spcBef>
              <a:spcAft>
                <a:spcPts val="0"/>
              </a:spcAft>
              <a:buNone/>
            </a:pPr>
            <a:r>
              <a:rPr lang="en" sz="1800"/>
              <a:t>Mapped to two values:</a:t>
            </a:r>
            <a:endParaRPr sz="1800"/>
          </a:p>
          <a:p>
            <a:pPr indent="-317500" lvl="0" marL="457200" rtl="0" algn="l">
              <a:spcBef>
                <a:spcPts val="1600"/>
              </a:spcBef>
              <a:spcAft>
                <a:spcPts val="0"/>
              </a:spcAft>
              <a:buSzPts val="1400"/>
              <a:buChar char="●"/>
            </a:pPr>
            <a:r>
              <a:rPr lang="en" sz="1400"/>
              <a:t>Married</a:t>
            </a:r>
            <a:endParaRPr sz="1400"/>
          </a:p>
          <a:p>
            <a:pPr indent="-317500" lvl="0" marL="457200" rtl="0" algn="l">
              <a:spcBef>
                <a:spcPts val="0"/>
              </a:spcBef>
              <a:spcAft>
                <a:spcPts val="0"/>
              </a:spcAft>
              <a:buSzPts val="1400"/>
              <a:buChar char="●"/>
            </a:pPr>
            <a:r>
              <a:rPr lang="en" sz="1400"/>
              <a:t>Not married</a:t>
            </a:r>
            <a:endParaRPr sz="1400"/>
          </a:p>
          <a:p>
            <a:pPr indent="0" lvl="0" marL="0" rtl="0" algn="l">
              <a:spcBef>
                <a:spcPts val="1600"/>
              </a:spcBef>
              <a:spcAft>
                <a:spcPts val="1600"/>
              </a:spcAft>
              <a:buNone/>
            </a:pPr>
            <a:r>
              <a:t/>
            </a:r>
            <a:endParaRPr sz="1400"/>
          </a:p>
        </p:txBody>
      </p:sp>
      <p:pic>
        <p:nvPicPr>
          <p:cNvPr descr="Screenshot-2017-11-2 adult_income_data_set(1).png" id="243" name="Google Shape;243;p29"/>
          <p:cNvPicPr preferRelativeResize="0"/>
          <p:nvPr/>
        </p:nvPicPr>
        <p:blipFill>
          <a:blip r:embed="rId3">
            <a:alphaModFix/>
          </a:blip>
          <a:stretch>
            <a:fillRect/>
          </a:stretch>
        </p:blipFill>
        <p:spPr>
          <a:xfrm>
            <a:off x="6464588" y="433375"/>
            <a:ext cx="1571625" cy="427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Marital-status Mapped to Binary Values</a:t>
            </a:r>
            <a:endParaRPr/>
          </a:p>
        </p:txBody>
      </p:sp>
      <p:sp>
        <p:nvSpPr>
          <p:cNvPr id="249" name="Google Shape;249;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creenshot-2017-11-2 adult_inkome(2).png" id="250" name="Google Shape;250;p30"/>
          <p:cNvPicPr preferRelativeResize="0"/>
          <p:nvPr/>
        </p:nvPicPr>
        <p:blipFill>
          <a:blip r:embed="rId3">
            <a:alphaModFix/>
          </a:blip>
          <a:stretch>
            <a:fillRect/>
          </a:stretch>
        </p:blipFill>
        <p:spPr>
          <a:xfrm>
            <a:off x="456550" y="1632500"/>
            <a:ext cx="8515350" cy="2781300"/>
          </a:xfrm>
          <a:prstGeom prst="rect">
            <a:avLst/>
          </a:prstGeom>
          <a:noFill/>
          <a:ln>
            <a:noFill/>
          </a:ln>
        </p:spPr>
      </p:pic>
      <p:sp>
        <p:nvSpPr>
          <p:cNvPr id="251" name="Google Shape;251;p30"/>
          <p:cNvSpPr/>
          <p:nvPr/>
        </p:nvSpPr>
        <p:spPr>
          <a:xfrm>
            <a:off x="2974700" y="1632500"/>
            <a:ext cx="936300" cy="2781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Data</a:t>
            </a:r>
            <a:endParaRPr/>
          </a:p>
        </p:txBody>
      </p:sp>
      <p:sp>
        <p:nvSpPr>
          <p:cNvPr id="257" name="Google Shape;257;p31"/>
          <p:cNvSpPr txBox="1"/>
          <p:nvPr>
            <p:ph idx="1" type="body"/>
          </p:nvPr>
        </p:nvSpPr>
        <p:spPr>
          <a:xfrm>
            <a:off x="1297500" y="1567550"/>
            <a:ext cx="7038900" cy="51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Categorical data was mapped to continuous values using scikit-learn</a:t>
            </a:r>
            <a:endParaRPr sz="1400"/>
          </a:p>
        </p:txBody>
      </p:sp>
      <p:pic>
        <p:nvPicPr>
          <p:cNvPr descr="Screenshot-2017-11-2 adult_inkome(3).png" id="258" name="Google Shape;258;p31"/>
          <p:cNvPicPr preferRelativeResize="0"/>
          <p:nvPr/>
        </p:nvPicPr>
        <p:blipFill>
          <a:blip r:embed="rId3">
            <a:alphaModFix/>
          </a:blip>
          <a:stretch>
            <a:fillRect/>
          </a:stretch>
        </p:blipFill>
        <p:spPr>
          <a:xfrm>
            <a:off x="80950" y="2218288"/>
            <a:ext cx="8982075" cy="160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141" name="Google Shape;141;p14"/>
          <p:cNvSpPr txBox="1"/>
          <p:nvPr>
            <p:ph idx="1" type="body"/>
          </p:nvPr>
        </p:nvSpPr>
        <p:spPr>
          <a:xfrm>
            <a:off x="1297500" y="1567550"/>
            <a:ext cx="7038900" cy="2911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prediction task is to determine whether a person makes over $50K a year.</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This data was extracted from the</a:t>
            </a:r>
            <a:r>
              <a:rPr lang="en" sz="1800">
                <a:solidFill>
                  <a:schemeClr val="hlink"/>
                </a:solidFill>
                <a:uFill>
                  <a:noFill/>
                </a:uFill>
                <a:hlinkClick r:id="rId3"/>
              </a:rPr>
              <a:t> </a:t>
            </a:r>
            <a:r>
              <a:rPr lang="en" sz="1800" u="sng">
                <a:solidFill>
                  <a:schemeClr val="hlink"/>
                </a:solidFill>
                <a:hlinkClick r:id="rId4"/>
              </a:rPr>
              <a:t>1994 Census bureau database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090825" y="3937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64" name="Google Shape;264;p32"/>
          <p:cNvSpPr txBox="1"/>
          <p:nvPr>
            <p:ph idx="1" type="body"/>
          </p:nvPr>
        </p:nvSpPr>
        <p:spPr>
          <a:xfrm>
            <a:off x="1090825" y="1007900"/>
            <a:ext cx="7872900" cy="39816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If a </a:t>
            </a:r>
            <a:r>
              <a:rPr lang="en" sz="1400" u="sng"/>
              <a:t>binary</a:t>
            </a:r>
            <a:r>
              <a:rPr lang="en" sz="1400"/>
              <a:t> variable:</a:t>
            </a:r>
            <a:endParaRPr sz="1400"/>
          </a:p>
          <a:p>
            <a:pPr indent="0" lvl="0" marL="0" rtl="0" algn="l">
              <a:spcBef>
                <a:spcPts val="1600"/>
              </a:spcBef>
              <a:spcAft>
                <a:spcPts val="0"/>
              </a:spcAft>
              <a:buNone/>
            </a:pPr>
            <a:r>
              <a:rPr b="1" lang="en">
                <a:solidFill>
                  <a:srgbClr val="FF0000"/>
                </a:solidFill>
              </a:rPr>
              <a:t>scipy.stats.spearmanr</a:t>
            </a:r>
            <a:r>
              <a:rPr lang="en"/>
              <a:t>(a, b=None, axis=0, nan_policy='propagate')</a:t>
            </a:r>
            <a:r>
              <a:rPr lang="en" u="sng">
                <a:solidFill>
                  <a:schemeClr val="hlink"/>
                </a:solidFill>
                <a:hlinkClick r:id="rId3"/>
              </a:rPr>
              <a:t>[source]</a:t>
            </a:r>
            <a:endParaRPr u="sng">
              <a:solidFill>
                <a:schemeClr val="hlink"/>
              </a:solidFill>
              <a:hlinkClick r:id="rId4"/>
            </a:endParaRPr>
          </a:p>
          <a:p>
            <a:pPr indent="0" lvl="0" marL="457200" rtl="0" algn="l">
              <a:spcBef>
                <a:spcPts val="1600"/>
              </a:spcBef>
              <a:spcAft>
                <a:spcPts val="0"/>
              </a:spcAft>
              <a:buNone/>
            </a:pPr>
            <a:r>
              <a:rPr i="1" lang="en"/>
              <a:t>Calculates a Spearman rank-order correlation coefficient and the p-value to test for non-correlation.</a:t>
            </a:r>
            <a:endParaRPr i="1"/>
          </a:p>
          <a:p>
            <a:pPr indent="0" lvl="0" marL="457200" rtl="0" algn="l">
              <a:spcBef>
                <a:spcPts val="1600"/>
              </a:spcBef>
              <a:spcAft>
                <a:spcPts val="0"/>
              </a:spcAft>
              <a:buNone/>
            </a:pPr>
            <a:r>
              <a:rPr i="1" lang="en"/>
              <a:t>The Spearman correlation is a nonparametric measure of the monotonicity of the relationship between two datasets. Unlike the Pearson correlation, the Spearman correlation does not assume that both datasets are normally distributed. Like other correlation coefficients, this one varies between -1 and +1 with 0 implying no correlation. Correlations of -1 or +1 imply an exact monotonic relationship. Positive correlations imply that as x increases, so does y. Negative correlations imply that as x increases, y decreases.</a:t>
            </a:r>
            <a:endParaRPr i="1"/>
          </a:p>
          <a:p>
            <a:pPr indent="0" lvl="0" marL="457200" rtl="0" algn="l">
              <a:spcBef>
                <a:spcPts val="1600"/>
              </a:spcBef>
              <a:spcAft>
                <a:spcPts val="0"/>
              </a:spcAft>
              <a:buNone/>
            </a:pPr>
            <a:r>
              <a:rPr i="1" lang="en"/>
              <a:t>The p-value roughly indicates the probability of an uncorrelated system producing datasets that have a Spearman correlation at least as extreme as the one computed from these datasets. The p-values are not entirely reliable but are probably reasonable for datasets larger than 500 or so.</a:t>
            </a:r>
            <a:endParaRPr i="1"/>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1297500" y="393750"/>
            <a:ext cx="70389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70" name="Google Shape;270;p33"/>
          <p:cNvSpPr txBox="1"/>
          <p:nvPr>
            <p:ph idx="1" type="body"/>
          </p:nvPr>
        </p:nvSpPr>
        <p:spPr>
          <a:xfrm>
            <a:off x="1297500" y="12071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a </a:t>
            </a:r>
            <a:r>
              <a:rPr lang="en" sz="1400" u="sng"/>
              <a:t>continuous</a:t>
            </a:r>
            <a:r>
              <a:rPr lang="en" sz="1400"/>
              <a:t> variable:</a:t>
            </a:r>
            <a:endParaRPr sz="1400">
              <a:solidFill>
                <a:srgbClr val="FF0000"/>
              </a:solidFill>
            </a:endParaRPr>
          </a:p>
          <a:p>
            <a:pPr indent="0" lvl="0" marL="0" rtl="0" algn="l">
              <a:spcBef>
                <a:spcPts val="1600"/>
              </a:spcBef>
              <a:spcAft>
                <a:spcPts val="0"/>
              </a:spcAft>
              <a:buNone/>
            </a:pPr>
            <a:r>
              <a:rPr b="1" lang="en">
                <a:solidFill>
                  <a:srgbClr val="FF0000"/>
                </a:solidFill>
              </a:rPr>
              <a:t>scipy.stats.pointbiserialr</a:t>
            </a:r>
            <a:r>
              <a:rPr lang="en"/>
              <a:t>(x, y)</a:t>
            </a:r>
            <a:r>
              <a:rPr lang="en" u="sng">
                <a:solidFill>
                  <a:schemeClr val="hlink"/>
                </a:solidFill>
                <a:hlinkClick r:id="rId3"/>
              </a:rPr>
              <a:t>[source]</a:t>
            </a:r>
            <a:endParaRPr u="sng">
              <a:solidFill>
                <a:schemeClr val="hlink"/>
              </a:solidFill>
              <a:hlinkClick r:id="rId4"/>
            </a:endParaRPr>
          </a:p>
          <a:p>
            <a:pPr indent="0" lvl="0" marL="457200" rtl="0" algn="l">
              <a:spcBef>
                <a:spcPts val="1600"/>
              </a:spcBef>
              <a:spcAft>
                <a:spcPts val="0"/>
              </a:spcAft>
              <a:buNone/>
            </a:pPr>
            <a:r>
              <a:rPr i="1" lang="en"/>
              <a:t>Calculates a point biserial correlation coefficient and the associated p-value.</a:t>
            </a:r>
            <a:endParaRPr i="1"/>
          </a:p>
          <a:p>
            <a:pPr indent="0" lvl="0" marL="457200" rtl="0" algn="l">
              <a:spcBef>
                <a:spcPts val="1600"/>
              </a:spcBef>
              <a:spcAft>
                <a:spcPts val="0"/>
              </a:spcAft>
              <a:buNone/>
            </a:pPr>
            <a:r>
              <a:rPr i="1" lang="en"/>
              <a:t>The point biserial correlation is used to measure the relationship between a binary variable, x, and a continuous variable, y. Like other correlation coefficients, this one varies between -1 and +1 with 0 implying no correlation. Correlations of -1 or +1 imply a determinative relationship.</a:t>
            </a:r>
            <a:endParaRPr i="1"/>
          </a:p>
          <a:p>
            <a:pPr indent="0" lvl="0" marL="457200" rtl="0" algn="l">
              <a:spcBef>
                <a:spcPts val="1600"/>
              </a:spcBef>
              <a:spcAft>
                <a:spcPts val="0"/>
              </a:spcAft>
              <a:buNone/>
            </a:pPr>
            <a:r>
              <a:rPr i="1" lang="en"/>
              <a:t>This function uses a shortcut formula but produces the same result as </a:t>
            </a:r>
            <a:r>
              <a:rPr i="1" lang="en" u="sng">
                <a:solidFill>
                  <a:schemeClr val="hlink"/>
                </a:solidFill>
                <a:hlinkClick r:id="rId5"/>
              </a:rPr>
              <a:t>pearsonr</a:t>
            </a:r>
            <a:r>
              <a:rPr i="1" lang="en"/>
              <a:t>.</a:t>
            </a:r>
            <a:endParaRPr i="1"/>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76" name="Google Shape;276;p34"/>
          <p:cNvSpPr txBox="1"/>
          <p:nvPr>
            <p:ph idx="1" type="body"/>
          </p:nvPr>
        </p:nvSpPr>
        <p:spPr>
          <a:xfrm>
            <a:off x="1297500" y="1156100"/>
            <a:ext cx="7038900" cy="34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scipy.stats.pearsonr</a:t>
            </a:r>
            <a:r>
              <a:rPr lang="en"/>
              <a:t>(x, y)</a:t>
            </a:r>
            <a:r>
              <a:rPr lang="en" u="sng">
                <a:solidFill>
                  <a:schemeClr val="hlink"/>
                </a:solidFill>
                <a:hlinkClick r:id="rId3"/>
              </a:rPr>
              <a:t>[source]</a:t>
            </a:r>
            <a:endParaRPr u="sng">
              <a:solidFill>
                <a:schemeClr val="hlink"/>
              </a:solidFill>
              <a:hlinkClick r:id="rId4"/>
            </a:endParaRPr>
          </a:p>
          <a:p>
            <a:pPr indent="0" lvl="0" marL="457200" rtl="0" algn="l">
              <a:spcBef>
                <a:spcPts val="1600"/>
              </a:spcBef>
              <a:spcAft>
                <a:spcPts val="0"/>
              </a:spcAft>
              <a:buNone/>
            </a:pPr>
            <a:r>
              <a:rPr i="1" lang="en"/>
              <a:t>Calculates a Pearson correlation coefficient and the p-value for testing non-correlation.</a:t>
            </a:r>
            <a:endParaRPr i="1"/>
          </a:p>
          <a:p>
            <a:pPr indent="0" lvl="0" marL="457200" rtl="0" algn="l">
              <a:spcBef>
                <a:spcPts val="1600"/>
              </a:spcBef>
              <a:spcAft>
                <a:spcPts val="0"/>
              </a:spcAft>
              <a:buNone/>
            </a:pPr>
            <a:r>
              <a:rPr i="1" lang="en"/>
              <a:t>The Pearson correlation coefficient measures the linear relationship between two datasets. Strictly speaking, Pearson’s correlation requires that each dataset be normally distributed. Like other correlation coefficients, this one varies between -1 and +1 with 0 implying no correlation. Correlations of -1 or +1 imply an exact linear relationship. Positive correlations imply that as x increases, so does y. Negative correlations imply that as x increases, y decreases.</a:t>
            </a:r>
            <a:endParaRPr i="1"/>
          </a:p>
          <a:p>
            <a:pPr indent="0" lvl="0" marL="457200" rtl="0" algn="l">
              <a:spcBef>
                <a:spcPts val="1600"/>
              </a:spcBef>
              <a:spcAft>
                <a:spcPts val="0"/>
              </a:spcAft>
              <a:buNone/>
            </a:pPr>
            <a:r>
              <a:rPr i="1" lang="en"/>
              <a:t>The p-value roughly indicates the probability of an uncorrelated system producing datasets that have a Pearson correlation at least as extreme as the one computed from these datasets. The p-values are not entirely reliable but are probably reasonable for datasets larger than 500 or so.</a:t>
            </a:r>
            <a:endParaRPr i="1"/>
          </a:p>
          <a:p>
            <a:pPr indent="0" lvl="0" marL="0" rtl="0" algn="l">
              <a:spcBef>
                <a:spcPts val="1600"/>
              </a:spcBef>
              <a:spcAft>
                <a:spcPts val="1600"/>
              </a:spcAft>
              <a:buNone/>
            </a:pPr>
            <a:r>
              <a:t/>
            </a:r>
            <a:endParaRPr/>
          </a:p>
        </p:txBody>
      </p:sp>
      <p:sp>
        <p:nvSpPr>
          <p:cNvPr id="277" name="Google Shape;277;p34"/>
          <p:cNvSpPr txBox="1"/>
          <p:nvPr>
            <p:ph idx="1" type="body"/>
          </p:nvPr>
        </p:nvSpPr>
        <p:spPr>
          <a:xfrm>
            <a:off x="4750800" y="4716600"/>
            <a:ext cx="4393200" cy="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latin typeface="Times New Roman"/>
                <a:ea typeface="Times New Roman"/>
                <a:cs typeface="Times New Roman"/>
                <a:sym typeface="Times New Roman"/>
              </a:rPr>
              <a:t>https://docs.scipy.org/doc/scipy-0.14.0/reference/generated/scipy.stats.pearsonr.html</a:t>
            </a:r>
            <a:endParaRPr sz="9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297500" y="393750"/>
            <a:ext cx="70389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283" name="Google Shape;283;p35"/>
          <p:cNvSpPr txBox="1"/>
          <p:nvPr>
            <p:ph idx="1" type="body"/>
          </p:nvPr>
        </p:nvSpPr>
        <p:spPr>
          <a:xfrm>
            <a:off x="1297500" y="1567550"/>
            <a:ext cx="3953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look at the correlation of variables </a:t>
            </a:r>
            <a:r>
              <a:rPr i="1" lang="en" sz="1800"/>
              <a:t>in relation</a:t>
            </a:r>
            <a:r>
              <a:rPr lang="en" sz="1800"/>
              <a:t> to the salary outcome.</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descr="Screenshot-2017-11-2 adult_inkome(4).png" id="284" name="Google Shape;284;p35"/>
          <p:cNvPicPr preferRelativeResize="0"/>
          <p:nvPr/>
        </p:nvPicPr>
        <p:blipFill>
          <a:blip r:embed="rId3">
            <a:alphaModFix/>
          </a:blip>
          <a:stretch>
            <a:fillRect/>
          </a:stretch>
        </p:blipFill>
        <p:spPr>
          <a:xfrm>
            <a:off x="5512275" y="749626"/>
            <a:ext cx="2578825" cy="404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Features</a:t>
            </a:r>
            <a:endParaRPr/>
          </a:p>
        </p:txBody>
      </p:sp>
      <p:sp>
        <p:nvSpPr>
          <p:cNvPr id="290" name="Google Shape;290;p3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Marital Status</a:t>
            </a:r>
            <a:endParaRPr sz="1800"/>
          </a:p>
          <a:p>
            <a:pPr indent="-342900" lvl="0" marL="457200" rtl="0" algn="l">
              <a:spcBef>
                <a:spcPts val="0"/>
              </a:spcBef>
              <a:spcAft>
                <a:spcPts val="0"/>
              </a:spcAft>
              <a:buSzPts val="1800"/>
              <a:buAutoNum type="arabicPeriod"/>
            </a:pPr>
            <a:r>
              <a:rPr lang="en" sz="1800"/>
              <a:t>Educational Number</a:t>
            </a:r>
            <a:endParaRPr sz="1800"/>
          </a:p>
          <a:p>
            <a:pPr indent="-342900" lvl="0" marL="457200" rtl="0" algn="l">
              <a:spcBef>
                <a:spcPts val="0"/>
              </a:spcBef>
              <a:spcAft>
                <a:spcPts val="0"/>
              </a:spcAft>
              <a:buSzPts val="1800"/>
              <a:buAutoNum type="arabicPeriod"/>
            </a:pPr>
            <a:r>
              <a:rPr lang="en" sz="1800"/>
              <a:t>Relationship</a:t>
            </a:r>
            <a:endParaRPr sz="1800"/>
          </a:p>
          <a:p>
            <a:pPr indent="-342900" lvl="0" marL="457200" rtl="0" algn="l">
              <a:spcBef>
                <a:spcPts val="0"/>
              </a:spcBef>
              <a:spcAft>
                <a:spcPts val="0"/>
              </a:spcAft>
              <a:buSzPts val="1800"/>
              <a:buAutoNum type="arabicPeriod"/>
            </a:pPr>
            <a:r>
              <a:rPr lang="en" sz="1800"/>
              <a:t>Age</a:t>
            </a:r>
            <a:endParaRPr sz="1800"/>
          </a:p>
          <a:p>
            <a:pPr indent="-342900" lvl="0" marL="457200" rtl="0" algn="l">
              <a:spcBef>
                <a:spcPts val="0"/>
              </a:spcBef>
              <a:spcAft>
                <a:spcPts val="0"/>
              </a:spcAft>
              <a:buSzPts val="1800"/>
              <a:buAutoNum type="arabicPeriod"/>
            </a:pPr>
            <a:r>
              <a:rPr lang="en" sz="1800"/>
              <a:t>Hours per week</a:t>
            </a:r>
            <a:endParaRPr sz="1800"/>
          </a:p>
          <a:p>
            <a:pPr indent="-342900" lvl="0" marL="457200" rtl="0" algn="l">
              <a:spcBef>
                <a:spcPts val="0"/>
              </a:spcBef>
              <a:spcAft>
                <a:spcPts val="0"/>
              </a:spcAft>
              <a:buSzPts val="1800"/>
              <a:buAutoNum type="arabicPeriod"/>
            </a:pPr>
            <a:r>
              <a:rPr lang="en" sz="1800"/>
              <a:t>Capital Gain</a:t>
            </a:r>
            <a:endParaRPr sz="1800"/>
          </a:p>
          <a:p>
            <a:pPr indent="-342900" lvl="0" marL="457200" rtl="0" algn="l">
              <a:spcBef>
                <a:spcPts val="0"/>
              </a:spcBef>
              <a:spcAft>
                <a:spcPts val="0"/>
              </a:spcAft>
              <a:buSzPts val="1800"/>
              <a:buAutoNum type="arabicPeriod"/>
            </a:pPr>
            <a:r>
              <a:rPr lang="en" sz="1800"/>
              <a:t>Gender</a:t>
            </a:r>
            <a:endParaRPr sz="1800"/>
          </a:p>
        </p:txBody>
      </p:sp>
      <p:pic>
        <p:nvPicPr>
          <p:cNvPr descr="Screenshot-2017-11-2 adult_inkome(11).png" id="291" name="Google Shape;291;p36"/>
          <p:cNvPicPr preferRelativeResize="0"/>
          <p:nvPr/>
        </p:nvPicPr>
        <p:blipFill>
          <a:blip r:embed="rId3">
            <a:alphaModFix/>
          </a:blip>
          <a:stretch>
            <a:fillRect/>
          </a:stretch>
        </p:blipFill>
        <p:spPr>
          <a:xfrm>
            <a:off x="1453000" y="4150066"/>
            <a:ext cx="7326650" cy="647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Map of Best Features</a:t>
            </a:r>
            <a:endParaRPr/>
          </a:p>
        </p:txBody>
      </p:sp>
      <p:sp>
        <p:nvSpPr>
          <p:cNvPr id="297" name="Google Shape;297;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creenshot-2017-11-2 adult_inkome(7).png" id="298" name="Google Shape;298;p37"/>
          <p:cNvPicPr preferRelativeResize="0"/>
          <p:nvPr/>
        </p:nvPicPr>
        <p:blipFill>
          <a:blip r:embed="rId3">
            <a:alphaModFix/>
          </a:blip>
          <a:stretch>
            <a:fillRect/>
          </a:stretch>
        </p:blipFill>
        <p:spPr>
          <a:xfrm>
            <a:off x="2814625" y="1527725"/>
            <a:ext cx="3514725" cy="2990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8"/>
          <p:cNvSpPr txBox="1"/>
          <p:nvPr>
            <p:ph idx="1" type="body"/>
          </p:nvPr>
        </p:nvSpPr>
        <p:spPr>
          <a:xfrm>
            <a:off x="346225" y="256713"/>
            <a:ext cx="8049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PCA</a:t>
            </a:r>
            <a:endParaRPr b="1" sz="1800"/>
          </a:p>
        </p:txBody>
      </p:sp>
      <p:pic>
        <p:nvPicPr>
          <p:cNvPr descr="Screenshot-2017-11-2 adult_inkome(6).png" id="304" name="Google Shape;304;p38"/>
          <p:cNvPicPr preferRelativeResize="0"/>
          <p:nvPr/>
        </p:nvPicPr>
        <p:blipFill>
          <a:blip r:embed="rId3">
            <a:alphaModFix/>
          </a:blip>
          <a:stretch>
            <a:fillRect/>
          </a:stretch>
        </p:blipFill>
        <p:spPr>
          <a:xfrm>
            <a:off x="1617600" y="107613"/>
            <a:ext cx="7000875" cy="4791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453025" y="79705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Cross Fold Validation </a:t>
            </a:r>
            <a:br>
              <a:rPr lang="en"/>
            </a:br>
            <a:r>
              <a:rPr lang="en"/>
              <a:t>5-fold</a:t>
            </a:r>
            <a:endParaRPr/>
          </a:p>
        </p:txBody>
      </p:sp>
      <p:sp>
        <p:nvSpPr>
          <p:cNvPr id="310" name="Google Shape;310;p39"/>
          <p:cNvSpPr txBox="1"/>
          <p:nvPr>
            <p:ph idx="4294967295" type="body"/>
          </p:nvPr>
        </p:nvSpPr>
        <p:spPr>
          <a:xfrm>
            <a:off x="641285" y="2187250"/>
            <a:ext cx="4452300" cy="155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Used Sci-kit learn package to complete a 5-fold cross validation with the adult data set</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Comparison</a:t>
            </a:r>
            <a:endParaRPr/>
          </a:p>
        </p:txBody>
      </p:sp>
      <p:sp>
        <p:nvSpPr>
          <p:cNvPr id="316" name="Google Shape;316;p40"/>
          <p:cNvSpPr txBox="1"/>
          <p:nvPr>
            <p:ph idx="1" type="body"/>
          </p:nvPr>
        </p:nvSpPr>
        <p:spPr>
          <a:xfrm>
            <a:off x="784788" y="1648975"/>
            <a:ext cx="2470500" cy="37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Mean and Standard Deviation</a:t>
            </a:r>
            <a:endParaRPr/>
          </a:p>
        </p:txBody>
      </p:sp>
      <p:pic>
        <p:nvPicPr>
          <p:cNvPr descr="algoCompare.png" id="317" name="Google Shape;317;p40"/>
          <p:cNvPicPr preferRelativeResize="0"/>
          <p:nvPr/>
        </p:nvPicPr>
        <p:blipFill rotWithShape="1">
          <a:blip r:embed="rId3">
            <a:alphaModFix/>
          </a:blip>
          <a:srcRect b="0" l="59" r="59" t="0"/>
          <a:stretch/>
        </p:blipFill>
        <p:spPr>
          <a:xfrm>
            <a:off x="3850655" y="1101055"/>
            <a:ext cx="4986825" cy="3683600"/>
          </a:xfrm>
          <a:prstGeom prst="rect">
            <a:avLst/>
          </a:prstGeom>
          <a:noFill/>
          <a:ln>
            <a:noFill/>
          </a:ln>
        </p:spPr>
      </p:pic>
      <p:pic>
        <p:nvPicPr>
          <p:cNvPr descr="algMeanStd.png" id="318" name="Google Shape;318;p40"/>
          <p:cNvPicPr preferRelativeResize="0"/>
          <p:nvPr/>
        </p:nvPicPr>
        <p:blipFill>
          <a:blip r:embed="rId4">
            <a:alphaModFix/>
          </a:blip>
          <a:stretch>
            <a:fillRect/>
          </a:stretch>
        </p:blipFill>
        <p:spPr>
          <a:xfrm>
            <a:off x="443525" y="2123050"/>
            <a:ext cx="2895600" cy="2324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The Model on the Test Set</a:t>
            </a:r>
            <a:endParaRPr/>
          </a:p>
        </p:txBody>
      </p:sp>
      <p:sp>
        <p:nvSpPr>
          <p:cNvPr id="324" name="Google Shape;324;p41"/>
          <p:cNvSpPr txBox="1"/>
          <p:nvPr>
            <p:ph idx="1" type="body"/>
          </p:nvPr>
        </p:nvSpPr>
        <p:spPr>
          <a:xfrm>
            <a:off x="1345350" y="15795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supplied test set had 15,060 rows of data after being cleaned.</a:t>
            </a:r>
            <a:endParaRPr sz="1800"/>
          </a:p>
          <a:p>
            <a:pPr indent="0" lvl="0" marL="0" rtl="0" algn="l">
              <a:spcBef>
                <a:spcPts val="1600"/>
              </a:spcBef>
              <a:spcAft>
                <a:spcPts val="0"/>
              </a:spcAft>
              <a:buNone/>
            </a:pPr>
            <a:r>
              <a:rPr lang="en" sz="1800"/>
              <a:t>---</a:t>
            </a:r>
            <a:endParaRPr sz="1800"/>
          </a:p>
          <a:p>
            <a:pPr indent="-342900" lvl="0" marL="457200" rtl="0" algn="l">
              <a:spcBef>
                <a:spcPts val="1600"/>
              </a:spcBef>
              <a:spcAft>
                <a:spcPts val="0"/>
              </a:spcAft>
              <a:buSzPts val="1800"/>
              <a:buChar char="●"/>
            </a:pPr>
            <a:r>
              <a:rPr lang="en" sz="1800"/>
              <a:t>Rows with missing data were deleted</a:t>
            </a:r>
            <a:endParaRPr sz="1800"/>
          </a:p>
          <a:p>
            <a:pPr indent="-342900" lvl="0" marL="457200" rtl="0" algn="l">
              <a:spcBef>
                <a:spcPts val="0"/>
              </a:spcBef>
              <a:spcAft>
                <a:spcPts val="0"/>
              </a:spcAft>
              <a:buSzPts val="1800"/>
              <a:buChar char="●"/>
            </a:pPr>
            <a:r>
              <a:rPr lang="en" sz="1800"/>
              <a:t>Marital</a:t>
            </a:r>
            <a:r>
              <a:rPr lang="en" sz="1800"/>
              <a:t>-Status was transformed to “married”/”not married”</a:t>
            </a:r>
            <a:endParaRPr sz="1800"/>
          </a:p>
          <a:p>
            <a:pPr indent="-342900" lvl="0" marL="457200" rtl="0" algn="l">
              <a:spcBef>
                <a:spcPts val="0"/>
              </a:spcBef>
              <a:spcAft>
                <a:spcPts val="0"/>
              </a:spcAft>
              <a:buSzPts val="1800"/>
              <a:buChar char="●"/>
            </a:pPr>
            <a:r>
              <a:rPr lang="en" sz="1800"/>
              <a:t>Categorical data was assigned a number (w/ scikit-learn)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Descriptions</a:t>
            </a:r>
            <a:endParaRPr/>
          </a:p>
        </p:txBody>
      </p:sp>
      <p:sp>
        <p:nvSpPr>
          <p:cNvPr id="147" name="Google Shape;147;p15"/>
          <p:cNvSpPr txBox="1"/>
          <p:nvPr>
            <p:ph idx="1" type="body"/>
          </p:nvPr>
        </p:nvSpPr>
        <p:spPr>
          <a:xfrm>
            <a:off x="1297500" y="1567550"/>
            <a:ext cx="3538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a:t>
            </a:r>
            <a:endParaRPr/>
          </a:p>
          <a:p>
            <a:pPr indent="0" lvl="0" marL="0" rtl="0" algn="l">
              <a:spcBef>
                <a:spcPts val="1600"/>
              </a:spcBef>
              <a:spcAft>
                <a:spcPts val="0"/>
              </a:spcAft>
              <a:buNone/>
            </a:pPr>
            <a:r>
              <a:rPr lang="en"/>
              <a:t>C</a:t>
            </a:r>
            <a:r>
              <a:rPr lang="en"/>
              <a:t>apital-gain </a:t>
            </a:r>
            <a:endParaRPr/>
          </a:p>
          <a:p>
            <a:pPr indent="0" lvl="0" marL="0" rtl="0" algn="l">
              <a:spcBef>
                <a:spcPts val="1600"/>
              </a:spcBef>
              <a:spcAft>
                <a:spcPts val="0"/>
              </a:spcAft>
              <a:buNone/>
            </a:pPr>
            <a:r>
              <a:rPr lang="en"/>
              <a:t>Capital-loss </a:t>
            </a:r>
            <a:endParaRPr/>
          </a:p>
          <a:p>
            <a:pPr indent="0" lvl="0" marL="0" rtl="0" algn="l">
              <a:spcBef>
                <a:spcPts val="1600"/>
              </a:spcBef>
              <a:spcAft>
                <a:spcPts val="0"/>
              </a:spcAft>
              <a:buNone/>
            </a:pPr>
            <a:r>
              <a:rPr lang="en"/>
              <a:t>Fnlwgt </a:t>
            </a:r>
            <a:endParaRPr/>
          </a:p>
          <a:p>
            <a:pPr indent="0" lvl="0" marL="0" rtl="0" algn="l">
              <a:spcBef>
                <a:spcPts val="1600"/>
              </a:spcBef>
              <a:spcAft>
                <a:spcPts val="0"/>
              </a:spcAft>
              <a:buNone/>
            </a:pPr>
            <a:r>
              <a:rPr lang="en"/>
              <a:t>Hours-per-week </a:t>
            </a:r>
            <a:endParaRPr/>
          </a:p>
          <a:p>
            <a:pPr indent="0" lvl="0" marL="0" rtl="0" algn="l">
              <a:spcBef>
                <a:spcPts val="1600"/>
              </a:spcBef>
              <a:spcAft>
                <a:spcPts val="0"/>
              </a:spcAft>
              <a:buNone/>
            </a:pPr>
            <a:r>
              <a:rPr lang="en"/>
              <a:t>Education-num </a:t>
            </a:r>
            <a:endParaRPr/>
          </a:p>
          <a:p>
            <a:pPr indent="0" lvl="0" marL="0" rtl="0" algn="l">
              <a:spcBef>
                <a:spcPts val="1600"/>
              </a:spcBef>
              <a:spcAft>
                <a:spcPts val="1600"/>
              </a:spcAft>
              <a:buNone/>
            </a:pPr>
            <a:r>
              <a:t/>
            </a:r>
            <a:endParaRPr/>
          </a:p>
        </p:txBody>
      </p:sp>
      <p:sp>
        <p:nvSpPr>
          <p:cNvPr id="148" name="Google Shape;148;p15"/>
          <p:cNvSpPr txBox="1"/>
          <p:nvPr>
            <p:ph idx="1" type="body"/>
          </p:nvPr>
        </p:nvSpPr>
        <p:spPr>
          <a:xfrm>
            <a:off x="4994075" y="1567550"/>
            <a:ext cx="3342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a:t>
            </a:r>
            <a:endParaRPr/>
          </a:p>
          <a:p>
            <a:pPr indent="0" lvl="0" marL="0" rtl="0" algn="l">
              <a:spcBef>
                <a:spcPts val="1600"/>
              </a:spcBef>
              <a:spcAft>
                <a:spcPts val="0"/>
              </a:spcAft>
              <a:buNone/>
            </a:pPr>
            <a:r>
              <a:rPr lang="en"/>
              <a:t>Sex </a:t>
            </a:r>
            <a:endParaRPr/>
          </a:p>
          <a:p>
            <a:pPr indent="0" lvl="0" marL="0" rtl="0" algn="l">
              <a:spcBef>
                <a:spcPts val="1600"/>
              </a:spcBef>
              <a:spcAft>
                <a:spcPts val="0"/>
              </a:spcAft>
              <a:buNone/>
            </a:pPr>
            <a:r>
              <a:rPr lang="en"/>
              <a:t>Workclass </a:t>
            </a:r>
            <a:endParaRPr/>
          </a:p>
          <a:p>
            <a:pPr indent="0" lvl="0" marL="0" rtl="0" algn="l">
              <a:spcBef>
                <a:spcPts val="1600"/>
              </a:spcBef>
              <a:spcAft>
                <a:spcPts val="0"/>
              </a:spcAft>
              <a:buNone/>
            </a:pPr>
            <a:r>
              <a:rPr lang="en"/>
              <a:t>Native-country </a:t>
            </a:r>
            <a:endParaRPr/>
          </a:p>
          <a:p>
            <a:pPr indent="0" lvl="0" marL="0" rtl="0" algn="l">
              <a:spcBef>
                <a:spcPts val="1600"/>
              </a:spcBef>
              <a:spcAft>
                <a:spcPts val="0"/>
              </a:spcAft>
              <a:buNone/>
            </a:pPr>
            <a:r>
              <a:rPr lang="en"/>
              <a:t>Relationship </a:t>
            </a:r>
            <a:endParaRPr/>
          </a:p>
          <a:p>
            <a:pPr indent="0" lvl="0" marL="0" rtl="0" algn="l">
              <a:spcBef>
                <a:spcPts val="1600"/>
              </a:spcBef>
              <a:spcAft>
                <a:spcPts val="0"/>
              </a:spcAft>
              <a:buNone/>
            </a:pPr>
            <a:r>
              <a:rPr lang="en"/>
              <a:t>Education </a:t>
            </a:r>
            <a:endParaRPr/>
          </a:p>
          <a:p>
            <a:pPr indent="0" lvl="0" marL="0" rtl="0" algn="l">
              <a:spcBef>
                <a:spcPts val="1600"/>
              </a:spcBef>
              <a:spcAft>
                <a:spcPts val="0"/>
              </a:spcAft>
              <a:buNone/>
            </a:pPr>
            <a:r>
              <a:rPr lang="en"/>
              <a:t>Marital-status </a:t>
            </a:r>
            <a:endParaRPr/>
          </a:p>
          <a:p>
            <a:pPr indent="0" lvl="0" marL="0" rtl="0" algn="l">
              <a:spcBef>
                <a:spcPts val="1600"/>
              </a:spcBef>
              <a:spcAft>
                <a:spcPts val="0"/>
              </a:spcAft>
              <a:buNone/>
            </a:pPr>
            <a:r>
              <a:rPr lang="en"/>
              <a:t>Occupation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9" name="Google Shape;149;p15"/>
          <p:cNvSpPr txBox="1"/>
          <p:nvPr/>
        </p:nvSpPr>
        <p:spPr>
          <a:xfrm>
            <a:off x="1049175" y="1234850"/>
            <a:ext cx="15483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Continuous</a:t>
            </a:r>
            <a:endParaRPr sz="1800">
              <a:solidFill>
                <a:srgbClr val="FFFFFF"/>
              </a:solidFill>
            </a:endParaRPr>
          </a:p>
        </p:txBody>
      </p:sp>
      <p:sp>
        <p:nvSpPr>
          <p:cNvPr id="150" name="Google Shape;150;p15"/>
          <p:cNvSpPr txBox="1"/>
          <p:nvPr/>
        </p:nvSpPr>
        <p:spPr>
          <a:xfrm>
            <a:off x="4756250" y="1234850"/>
            <a:ext cx="15483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Categorical</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Scoring of 15 Nearest Neighbors Algorithm</a:t>
            </a:r>
            <a:endParaRPr/>
          </a:p>
        </p:txBody>
      </p:sp>
      <p:pic>
        <p:nvPicPr>
          <p:cNvPr descr="confMat.png" id="330" name="Google Shape;330;p42"/>
          <p:cNvPicPr preferRelativeResize="0"/>
          <p:nvPr/>
        </p:nvPicPr>
        <p:blipFill rotWithShape="1">
          <a:blip r:embed="rId3">
            <a:alphaModFix/>
          </a:blip>
          <a:srcRect b="0" l="1295" r="1295" t="0"/>
          <a:stretch/>
        </p:blipFill>
        <p:spPr>
          <a:xfrm>
            <a:off x="1297505" y="1044680"/>
            <a:ext cx="5769801" cy="37810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1297500" y="190400"/>
            <a:ext cx="7038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to Paper Results</a:t>
            </a:r>
            <a:endParaRPr/>
          </a:p>
        </p:txBody>
      </p:sp>
      <p:sp>
        <p:nvSpPr>
          <p:cNvPr id="336" name="Google Shape;336;p43"/>
          <p:cNvSpPr txBox="1"/>
          <p:nvPr>
            <p:ph idx="1" type="body"/>
          </p:nvPr>
        </p:nvSpPr>
        <p:spPr>
          <a:xfrm>
            <a:off x="6842050" y="764875"/>
            <a:ext cx="2201100" cy="4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u="sng">
                <a:solidFill>
                  <a:schemeClr val="hlink"/>
                </a:solidFill>
                <a:hlinkClick r:id="rId3"/>
              </a:rPr>
              <a:t>http://pages.cs.wisc.edu/~gfung/Glenn_fung_Phd_thesis.pdf</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100">
                <a:solidFill>
                  <a:srgbClr val="000000"/>
                </a:solidFill>
                <a:latin typeface="Arial"/>
                <a:ea typeface="Arial"/>
                <a:cs typeface="Arial"/>
                <a:sym typeface="Arial"/>
              </a:rPr>
              <a:t>David R. Musicant.</a:t>
            </a:r>
            <a:r>
              <a:rPr lang="en" sz="1100">
                <a:solidFill>
                  <a:srgbClr val="000000"/>
                </a:solidFill>
                <a:uFill>
                  <a:noFill/>
                </a:uFill>
                <a:latin typeface="Arial"/>
                <a:ea typeface="Arial"/>
                <a:cs typeface="Arial"/>
                <a:sym typeface="Arial"/>
                <a:hlinkClick r:id="rId4"/>
              </a:rPr>
              <a:t> </a:t>
            </a:r>
            <a:r>
              <a:rPr lang="en" sz="1100" u="sng">
                <a:solidFill>
                  <a:schemeClr val="hlink"/>
                </a:solidFill>
                <a:latin typeface="Arial"/>
                <a:ea typeface="Arial"/>
                <a:cs typeface="Arial"/>
                <a:sym typeface="Arial"/>
                <a:hlinkClick r:id="rId5"/>
              </a:rPr>
              <a:t>DATA MINING VIA MATHEMATICAL PROGRAMMING AND MACHINE LEARNING</a:t>
            </a:r>
            <a:r>
              <a:rPr lang="en" sz="1100">
                <a:solidFill>
                  <a:srgbClr val="000000"/>
                </a:solidFill>
                <a:latin typeface="Arial"/>
                <a:ea typeface="Arial"/>
                <a:cs typeface="Arial"/>
                <a:sym typeface="Arial"/>
              </a:rPr>
              <a:t>. Doctor of Philosophy (Computer Sciences) UNIVERSITY.</a:t>
            </a:r>
            <a:endParaRPr/>
          </a:p>
        </p:txBody>
      </p:sp>
      <p:pic>
        <p:nvPicPr>
          <p:cNvPr id="337" name="Google Shape;337;p43"/>
          <p:cNvPicPr preferRelativeResize="0"/>
          <p:nvPr/>
        </p:nvPicPr>
        <p:blipFill>
          <a:blip r:embed="rId6">
            <a:alphaModFix/>
          </a:blip>
          <a:stretch>
            <a:fillRect/>
          </a:stretch>
        </p:blipFill>
        <p:spPr>
          <a:xfrm>
            <a:off x="1297500" y="764875"/>
            <a:ext cx="5464075" cy="42350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343" name="Google Shape;343;p44"/>
          <p:cNvSpPr txBox="1"/>
          <p:nvPr>
            <p:ph idx="1" type="body"/>
          </p:nvPr>
        </p:nvSpPr>
        <p:spPr>
          <a:xfrm>
            <a:off x="1297500" y="1567550"/>
            <a:ext cx="7038900" cy="322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u="sng"/>
              <a:t>Naive Bayes</a:t>
            </a:r>
            <a:r>
              <a:rPr lang="en" sz="1800"/>
              <a:t> didn’t predict as well as the others; we can assumably attribute this to the </a:t>
            </a:r>
            <a:r>
              <a:rPr lang="en" sz="1800"/>
              <a:t>necessary</a:t>
            </a:r>
            <a:r>
              <a:rPr lang="en" sz="1800"/>
              <a:t> </a:t>
            </a:r>
            <a:r>
              <a:rPr lang="en" sz="1800" u="sng"/>
              <a:t>assumed independence</a:t>
            </a:r>
            <a:r>
              <a:rPr lang="en" sz="1800"/>
              <a:t> that is required of the variables when using Naive Bayes</a:t>
            </a:r>
            <a:endParaRPr sz="1800"/>
          </a:p>
          <a:p>
            <a:pPr indent="-342900" lvl="0" marL="457200" rtl="0" algn="l">
              <a:spcBef>
                <a:spcPts val="0"/>
              </a:spcBef>
              <a:spcAft>
                <a:spcPts val="0"/>
              </a:spcAft>
              <a:buSzPts val="1800"/>
              <a:buChar char="★"/>
            </a:pPr>
            <a:r>
              <a:rPr lang="en" sz="1800" u="sng"/>
              <a:t>Nearest Neighbor</a:t>
            </a:r>
            <a:r>
              <a:rPr lang="en" sz="1800"/>
              <a:t> and </a:t>
            </a:r>
            <a:r>
              <a:rPr lang="en" sz="1800" u="sng"/>
              <a:t>SVM</a:t>
            </a:r>
            <a:r>
              <a:rPr lang="en" sz="1800"/>
              <a:t> seemed to be the most consistent</a:t>
            </a:r>
            <a:br>
              <a:rPr lang="en" sz="1800"/>
            </a:br>
            <a:endParaRPr sz="1800"/>
          </a:p>
          <a:p>
            <a:pPr indent="-342900" lvl="0" marL="457200" rtl="0" algn="l">
              <a:spcBef>
                <a:spcPts val="0"/>
              </a:spcBef>
              <a:spcAft>
                <a:spcPts val="0"/>
              </a:spcAft>
              <a:buSzPts val="1800"/>
              <a:buFont typeface="Comic Sans MS"/>
              <a:buChar char="★"/>
            </a:pPr>
            <a:r>
              <a:rPr i="1" lang="en" sz="1800">
                <a:latin typeface="Comic Sans MS"/>
                <a:ea typeface="Comic Sans MS"/>
                <a:cs typeface="Comic Sans MS"/>
                <a:sym typeface="Comic Sans MS"/>
              </a:rPr>
              <a:t>Perhaps the best way to become rich:</a:t>
            </a:r>
            <a:endParaRPr i="1" sz="1800">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i="1" lang="en" sz="1800">
                <a:latin typeface="Comic Sans MS"/>
                <a:ea typeface="Comic Sans MS"/>
                <a:cs typeface="Comic Sans MS"/>
                <a:sym typeface="Comic Sans MS"/>
              </a:rPr>
              <a:t>Be a married middle-aged man who works a lot of hours and invests his money.</a:t>
            </a:r>
            <a:endParaRPr i="1" sz="18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938650" y="143525"/>
            <a:ext cx="7038900" cy="5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Categorical Data</a:t>
            </a:r>
            <a:endParaRPr/>
          </a:p>
        </p:txBody>
      </p:sp>
      <p:sp>
        <p:nvSpPr>
          <p:cNvPr id="156" name="Google Shape;156;p16"/>
          <p:cNvSpPr txBox="1"/>
          <p:nvPr>
            <p:ph idx="1" type="body"/>
          </p:nvPr>
        </p:nvSpPr>
        <p:spPr>
          <a:xfrm>
            <a:off x="938650" y="766150"/>
            <a:ext cx="8056500" cy="406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workclass:</a:t>
            </a:r>
            <a:r>
              <a:rPr lang="en" sz="1800"/>
              <a:t> Private, Self-emp-not-inc, Self-emp-inc, Federal-gov, Local-gov, State-gov, Without-pay, Never-worked.</a:t>
            </a:r>
            <a:endParaRPr sz="1800"/>
          </a:p>
          <a:p>
            <a:pPr indent="-342900" lvl="0" marL="457200" rtl="0" algn="l">
              <a:spcBef>
                <a:spcPts val="0"/>
              </a:spcBef>
              <a:spcAft>
                <a:spcPts val="0"/>
              </a:spcAft>
              <a:buSzPts val="1800"/>
              <a:buChar char="●"/>
            </a:pPr>
            <a:r>
              <a:rPr b="1" lang="en" sz="1800"/>
              <a:t>education:</a:t>
            </a:r>
            <a:r>
              <a:rPr lang="en" sz="1800"/>
              <a:t> Bachelors, Some-college, 11th, HS-grad, Prof-school, Assoc-acdm, Assoc-voc, 9th, 7th-8th, 12th, Masters, 1st-4th, 10th, Doctorate, 5th-6th, Preschool.</a:t>
            </a:r>
            <a:endParaRPr sz="1800"/>
          </a:p>
          <a:p>
            <a:pPr indent="-342900" lvl="0" marL="457200" rtl="0" algn="l">
              <a:spcBef>
                <a:spcPts val="0"/>
              </a:spcBef>
              <a:spcAft>
                <a:spcPts val="0"/>
              </a:spcAft>
              <a:buSzPts val="1800"/>
              <a:buChar char="●"/>
            </a:pPr>
            <a:r>
              <a:rPr b="1" lang="en" sz="1800"/>
              <a:t>marital-status:</a:t>
            </a:r>
            <a:r>
              <a:rPr lang="en" sz="1800"/>
              <a:t> Married-civ-spouse, Divorced, Never-married, Separated, Widowed, Married-spouse-absent, Married-AF-spouse.</a:t>
            </a:r>
            <a:endParaRPr sz="1800"/>
          </a:p>
          <a:p>
            <a:pPr indent="-342900" lvl="0" marL="457200" rtl="0" algn="l">
              <a:spcBef>
                <a:spcPts val="0"/>
              </a:spcBef>
              <a:spcAft>
                <a:spcPts val="0"/>
              </a:spcAft>
              <a:buSzPts val="1800"/>
              <a:buChar char="●"/>
            </a:pPr>
            <a:r>
              <a:rPr b="1" lang="en" sz="1800"/>
              <a:t>occupation:</a:t>
            </a:r>
            <a:r>
              <a:rPr lang="en" sz="1800"/>
              <a:t> Tech-support, Craft-repair, Other-service, Sales, Exec-managerial, Prof-specialty, Handlers-cleaners, Machine-op-inspct, Adm-clerical, Farming-fishing, Transport-moving, Priv-house-serv, Protective-serv, Armed-Forces.</a:t>
            </a:r>
            <a:endParaRPr sz="1800"/>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5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Categorical Data</a:t>
            </a:r>
            <a:endParaRPr/>
          </a:p>
        </p:txBody>
      </p:sp>
      <p:sp>
        <p:nvSpPr>
          <p:cNvPr id="162" name="Google Shape;162;p17"/>
          <p:cNvSpPr txBox="1"/>
          <p:nvPr>
            <p:ph idx="1" type="body"/>
          </p:nvPr>
        </p:nvSpPr>
        <p:spPr>
          <a:xfrm>
            <a:off x="1052550" y="909150"/>
            <a:ext cx="7715400" cy="394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relationship:</a:t>
            </a:r>
            <a:r>
              <a:rPr lang="en" sz="1800"/>
              <a:t> Wife, Own-child, Husband, Not-in-family, Other-relative, Unmarried.</a:t>
            </a:r>
            <a:endParaRPr sz="1800"/>
          </a:p>
          <a:p>
            <a:pPr indent="-342900" lvl="0" marL="457200" rtl="0" algn="l">
              <a:spcBef>
                <a:spcPts val="0"/>
              </a:spcBef>
              <a:spcAft>
                <a:spcPts val="0"/>
              </a:spcAft>
              <a:buSzPts val="1800"/>
              <a:buChar char="●"/>
            </a:pPr>
            <a:r>
              <a:rPr b="1" lang="en" sz="1800"/>
              <a:t>race:</a:t>
            </a:r>
            <a:r>
              <a:rPr lang="en" sz="1800"/>
              <a:t> White, Asian-Pac-Islander, Amer-Indian-Eskimo, Other, Black.</a:t>
            </a:r>
            <a:endParaRPr sz="1800"/>
          </a:p>
          <a:p>
            <a:pPr indent="-342900" lvl="0" marL="457200" rtl="0" algn="l">
              <a:spcBef>
                <a:spcPts val="0"/>
              </a:spcBef>
              <a:spcAft>
                <a:spcPts val="0"/>
              </a:spcAft>
              <a:buSzPts val="1800"/>
              <a:buChar char="●"/>
            </a:pPr>
            <a:r>
              <a:rPr b="1" lang="en" sz="1800"/>
              <a:t>sex:</a:t>
            </a:r>
            <a:r>
              <a:rPr lang="en" sz="1800"/>
              <a:t> Female, Male.</a:t>
            </a:r>
            <a:endParaRPr sz="1800"/>
          </a:p>
          <a:p>
            <a:pPr indent="-342900" lvl="0" marL="457200" rtl="0" algn="l">
              <a:spcBef>
                <a:spcPts val="0"/>
              </a:spcBef>
              <a:spcAft>
                <a:spcPts val="0"/>
              </a:spcAft>
              <a:buSzPts val="1800"/>
              <a:buChar char="●"/>
            </a:pPr>
            <a:r>
              <a:rPr b="1" lang="en" sz="1800"/>
              <a:t>native-country:</a:t>
            </a:r>
            <a:r>
              <a:rPr lang="en" sz="1800"/>
              <a:t> United-States, Cambodia, England, Puerto-Rico, Canada, Germany, Outlying-US(Guam-USVI-etc), India, Japan, Greece, South, China, Cuba, Iran, Honduras, Philippines, Italy, Poland, Jamaica, Vietnam, Mexico, Portugal, Ireland, France, Dominican-Republic, Laos, Ecuador, Taiwan, Haiti, Columbia, Hungary, Guatemala, Nicaragua, Scotland, Thailand, Yugoslavia, El-Salvador, Trinadad&amp;Tobago, Peru, Hong, </a:t>
            </a:r>
            <a:r>
              <a:rPr i="1" lang="en" sz="1800"/>
              <a:t>Holand-Netherlands</a:t>
            </a:r>
            <a:r>
              <a:rPr lang="en" sz="1800"/>
              <a: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Distribution</a:t>
            </a:r>
            <a:endParaRPr/>
          </a:p>
        </p:txBody>
      </p:sp>
      <p:sp>
        <p:nvSpPr>
          <p:cNvPr id="168" name="Google Shape;168;p18"/>
          <p:cNvSpPr txBox="1"/>
          <p:nvPr>
            <p:ph idx="1" type="body"/>
          </p:nvPr>
        </p:nvSpPr>
        <p:spPr>
          <a:xfrm>
            <a:off x="1297500" y="2870800"/>
            <a:ext cx="2733600" cy="18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a:t>
            </a:r>
            <a:br>
              <a:rPr lang="en" sz="1800"/>
            </a:br>
            <a:r>
              <a:rPr lang="en" sz="1800"/>
              <a:t> &lt;=50K    22653</a:t>
            </a:r>
            <a:br>
              <a:rPr lang="en" sz="1800"/>
            </a:br>
            <a:r>
              <a:rPr lang="en" sz="1800"/>
              <a:t> &gt;50K      7508</a:t>
            </a:r>
            <a:endParaRPr sz="1800"/>
          </a:p>
          <a:p>
            <a:pPr indent="0" lvl="0" marL="0" rtl="0" algn="l">
              <a:spcBef>
                <a:spcPts val="1600"/>
              </a:spcBef>
              <a:spcAft>
                <a:spcPts val="1600"/>
              </a:spcAft>
              <a:buNone/>
            </a:pPr>
            <a:r>
              <a:t/>
            </a:r>
            <a:endParaRPr sz="1800"/>
          </a:p>
        </p:txBody>
      </p:sp>
      <p:sp>
        <p:nvSpPr>
          <p:cNvPr id="169" name="Google Shape;169;p18"/>
          <p:cNvSpPr txBox="1"/>
          <p:nvPr>
            <p:ph idx="1" type="body"/>
          </p:nvPr>
        </p:nvSpPr>
        <p:spPr>
          <a:xfrm>
            <a:off x="1297500" y="1567550"/>
            <a:ext cx="6669000" cy="1885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class distribution is strongly biased towards a person making less than or equal to 50K (75.1%).</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Knowledge</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It has been found through many </a:t>
            </a:r>
            <a:r>
              <a:rPr lang="en" sz="1800"/>
              <a:t>sociological</a:t>
            </a:r>
            <a:r>
              <a:rPr lang="en" sz="1800"/>
              <a:t> texts that when it comes to wages there is a race and gender gap.</a:t>
            </a:r>
            <a:endParaRPr sz="1800"/>
          </a:p>
          <a:p>
            <a:pPr indent="0" lvl="0" marL="0" rtl="0" algn="l">
              <a:spcBef>
                <a:spcPts val="1600"/>
              </a:spcBef>
              <a:spcAft>
                <a:spcPts val="0"/>
              </a:spcAft>
              <a:buNone/>
            </a:pPr>
            <a:r>
              <a:rPr lang="en" sz="1800"/>
              <a:t>It has been studied that given similar occupations:</a:t>
            </a:r>
            <a:endParaRPr sz="1800"/>
          </a:p>
          <a:p>
            <a:pPr indent="-342900" lvl="0" marL="457200" rtl="0" algn="l">
              <a:spcBef>
                <a:spcPts val="1600"/>
              </a:spcBef>
              <a:spcAft>
                <a:spcPts val="0"/>
              </a:spcAft>
              <a:buSzPts val="1800"/>
              <a:buChar char="★"/>
            </a:pPr>
            <a:r>
              <a:rPr lang="en" sz="1800"/>
              <a:t>Asians make the highest income, and</a:t>
            </a:r>
            <a:endParaRPr sz="1800"/>
          </a:p>
          <a:p>
            <a:pPr indent="-342900" lvl="0" marL="457200" rtl="0" algn="l">
              <a:spcBef>
                <a:spcPts val="0"/>
              </a:spcBef>
              <a:spcAft>
                <a:spcPts val="0"/>
              </a:spcAft>
              <a:buSzPts val="1800"/>
              <a:buChar char="★"/>
            </a:pPr>
            <a:r>
              <a:rPr lang="en" sz="1800"/>
              <a:t>Men make more than women</a:t>
            </a:r>
            <a:endParaRPr sz="1800"/>
          </a:p>
          <a:p>
            <a:pPr indent="0" lvl="0" marL="0" rtl="0" algn="l">
              <a:spcBef>
                <a:spcPts val="1600"/>
              </a:spcBef>
              <a:spcAft>
                <a:spcPts val="1600"/>
              </a:spcAft>
              <a:buNone/>
            </a:pPr>
            <a:r>
              <a:rPr lang="en" sz="1800"/>
              <a:t>With Asian-men being the highest earners.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(pre-cleaning)</a:t>
            </a:r>
            <a:endParaRPr/>
          </a:p>
        </p:txBody>
      </p:sp>
      <p:pic>
        <p:nvPicPr>
          <p:cNvPr descr="Screenshot-2017-11-2 adult_income_data_set.png" id="181" name="Google Shape;181;p20"/>
          <p:cNvPicPr preferRelativeResize="0"/>
          <p:nvPr/>
        </p:nvPicPr>
        <p:blipFill>
          <a:blip r:embed="rId3">
            <a:alphaModFix/>
          </a:blip>
          <a:stretch>
            <a:fillRect/>
          </a:stretch>
        </p:blipFill>
        <p:spPr>
          <a:xfrm>
            <a:off x="2416412" y="997400"/>
            <a:ext cx="4311163" cy="365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(pre-cleaning)</a:t>
            </a:r>
            <a:endParaRPr/>
          </a:p>
          <a:p>
            <a:pPr indent="0" lvl="0" marL="0" rtl="0" algn="l">
              <a:spcBef>
                <a:spcPts val="0"/>
              </a:spcBef>
              <a:spcAft>
                <a:spcPts val="0"/>
              </a:spcAft>
              <a:buNone/>
            </a:pPr>
            <a:r>
              <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gender.png" id="188" name="Google Shape;188;p21"/>
          <p:cNvPicPr preferRelativeResize="0"/>
          <p:nvPr/>
        </p:nvPicPr>
        <p:blipFill>
          <a:blip r:embed="rId3">
            <a:alphaModFix/>
          </a:blip>
          <a:stretch>
            <a:fillRect/>
          </a:stretch>
        </p:blipFill>
        <p:spPr>
          <a:xfrm>
            <a:off x="2281225" y="1280075"/>
            <a:ext cx="4581525" cy="348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