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e1696c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e1696c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e8b178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e8b17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d916dc4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d916dc4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d916dc4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d916dc4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d916dc4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d916dc4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d916dc4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d916dc4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b0ae8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b0ae8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e1696c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e1696c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e1696c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e1696c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e1696c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e1696c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916dc4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916dc4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e1696c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e1696c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d916dc4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d916dc4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d916dc4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d916dc4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d916dc4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d916dc4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e8b178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e8b178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d916dc4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d916dc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d916dc4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d916dc4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db0ae8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db0ae8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e1696c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e1696c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d916dc4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d916dc4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916dc4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916dc4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d916dc4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d916dc4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d916dc4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d916dc4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d916dc4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d916dc4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d916dc4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d916dc4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d916dc4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d916dc4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db0ae8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db0ae8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e1696cf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e1696c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d916dc4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d916dc4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d916dc4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d916dc4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d916dc4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d916dc4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d916dc4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d916dc4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d916dc4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d916dc4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d916dc4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d916dc4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ae8b178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ae8b178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916dc4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916dc4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916dc4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916dc4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e1696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e1696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e1696c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e1696c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e1696c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e1696c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gif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Ordered_pair" TargetMode="External"/><Relationship Id="rId4" Type="http://schemas.openxmlformats.org/officeDocument/2006/relationships/image" Target="../media/image5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csc2.ncsu.edu/faculty/...graph-mining.../ppt/Graph_Cluster_Analysis.pptx" TargetMode="External"/><Relationship Id="rId4" Type="http://schemas.openxmlformats.org/officeDocument/2006/relationships/hyperlink" Target="https://www.cse.unr.edu/~mgunes/cs765/cs790f10/Lect12_GraphMining.ppt" TargetMode="External"/><Relationship Id="rId5" Type="http://schemas.openxmlformats.org/officeDocument/2006/relationships/hyperlink" Target="https://www.slideshare.net/dumbterminal/clustering-43834317" TargetMode="External"/><Relationship Id="rId6" Type="http://schemas.openxmlformats.org/officeDocument/2006/relationships/hyperlink" Target="https://www.slideshare.net/ssakpi/graph-based-cluster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youtube.com/watch?v=132XR-RLNoY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Graph-based Cluster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DeJans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Social Network Example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54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in a tight social group, or </a:t>
            </a:r>
            <a:r>
              <a:rPr b="1" lang="en"/>
              <a:t>clique</a:t>
            </a:r>
            <a:r>
              <a:rPr lang="en"/>
              <a:t>, know many of the same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</a:t>
            </a:r>
            <a:r>
              <a:rPr lang="en"/>
              <a:t>regardless</a:t>
            </a:r>
            <a:r>
              <a:rPr lang="en"/>
              <a:t> of the size of the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who are </a:t>
            </a:r>
            <a:r>
              <a:rPr b="1" lang="en"/>
              <a:t>hubs</a:t>
            </a:r>
            <a:r>
              <a:rPr lang="en"/>
              <a:t> know many people in different groups but belong to no single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think of these as </a:t>
            </a:r>
            <a:r>
              <a:rPr lang="en"/>
              <a:t>politicians</a:t>
            </a:r>
            <a:r>
              <a:rPr lang="en"/>
              <a:t> </a:t>
            </a:r>
            <a:r>
              <a:rPr lang="en"/>
              <a:t>bridging</a:t>
            </a:r>
            <a:r>
              <a:rPr lang="en"/>
              <a:t> multiple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who are </a:t>
            </a:r>
            <a:r>
              <a:rPr b="1" lang="en"/>
              <a:t>outliers</a:t>
            </a:r>
            <a:r>
              <a:rPr lang="en"/>
              <a:t> reside at the margins of society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non-social individuals who know very few people or belong to no group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875" y="1275800"/>
            <a:ext cx="3262775" cy="30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graph-based clustering methods: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k-Spanning Trees Clustering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Vertex (or edge) Betweenness Clustering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Connected Components Clustering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k-Spanning Tree Clustering</a:t>
            </a:r>
            <a:endParaRPr b="1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Obtains a Minimum Weight Spanning Tree (MWST) of an input graph 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Removes k-1 edges from the MWST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 result is k clusters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45732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Spanning Tree</a:t>
            </a:r>
            <a:r>
              <a:rPr lang="en"/>
              <a:t>: a connected subgraph with no cycles that includes all vertices in the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Minimum Weight Spanning Tree</a:t>
            </a:r>
            <a:r>
              <a:rPr lang="en"/>
              <a:t>: a spanning tree with minimum total edge 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two most famous algorithms for finding the MWST are </a:t>
            </a:r>
            <a:r>
              <a:rPr b="1" lang="en"/>
              <a:t>Kruskal’s algorithm</a:t>
            </a:r>
            <a:r>
              <a:rPr lang="en"/>
              <a:t> and Prim’s algorithm.</a:t>
            </a:r>
            <a:endParaRPr/>
          </a:p>
        </p:txBody>
      </p:sp>
      <p:pic>
        <p:nvPicPr>
          <p:cNvPr descr="spntree2.gif" id="141" name="Google Shape;141;p25"/>
          <p:cNvPicPr preferRelativeResize="0"/>
          <p:nvPr/>
        </p:nvPicPr>
        <p:blipFill rotWithShape="1">
          <a:blip r:embed="rId3">
            <a:alphaModFix/>
          </a:blip>
          <a:srcRect b="12165" l="0" r="0" t="0"/>
          <a:stretch/>
        </p:blipFill>
        <p:spPr>
          <a:xfrm>
            <a:off x="4496125" y="164150"/>
            <a:ext cx="2174225" cy="183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um_spanning_tree.svg.png"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300" y="1743500"/>
            <a:ext cx="3794423" cy="30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rusk.jpeg"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95451" cy="37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k-Spanning Tree Clustering Example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15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input graph G:</a:t>
            </a:r>
            <a:endParaRPr/>
          </a:p>
        </p:txBody>
      </p:sp>
      <p:pic>
        <p:nvPicPr>
          <p:cNvPr descr="kspanExample1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18890"/>
          <a:stretch/>
        </p:blipFill>
        <p:spPr>
          <a:xfrm>
            <a:off x="1533525" y="1152473"/>
            <a:ext cx="6076950" cy="37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k-Spanning Tree Clustering Example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spanExample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21488"/>
          <a:stretch/>
        </p:blipFill>
        <p:spPr>
          <a:xfrm>
            <a:off x="1533525" y="1280547"/>
            <a:ext cx="6076950" cy="3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 Clustering Alternatives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7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seen that deleting the branches in order of maximum weight is one technique to obtain clusters, however there are others: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inconsistent branches; and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by analysis of weights.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Alternative: Deleting Inconsistent Branches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25" y="921225"/>
            <a:ext cx="7700175" cy="3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532225" y="368825"/>
            <a:ext cx="645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Inconsistent Branches Example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375" y="1296525"/>
            <a:ext cx="3473525" cy="33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00" y="147224"/>
            <a:ext cx="2306900" cy="23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775" y="1293096"/>
            <a:ext cx="3473525" cy="3439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575" y="2499526"/>
            <a:ext cx="2146859" cy="23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 rot="6623086">
            <a:off x="434507" y="2243014"/>
            <a:ext cx="552074" cy="572579"/>
          </a:xfrm>
          <a:prstGeom prst="bentUpArrow">
            <a:avLst>
              <a:gd fmla="val 25000" name="adj1"/>
              <a:gd fmla="val 25000" name="adj2"/>
              <a:gd fmla="val 40416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2360400" y="2887788"/>
            <a:ext cx="5403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5237175" y="2887800"/>
            <a:ext cx="8340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Cluster analysis can be defined as the task of grouping a set of objects in such a way that objects in the same group (called a cluster) are more similar (in some sense or another) to each other than those in other groups (clusters).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925" y="2239075"/>
            <a:ext cx="5275304" cy="25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Alternative: Deleting by Analysis of Weights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25" y="867100"/>
            <a:ext cx="7612875" cy="40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Nearest Neighbor Clustering</a:t>
            </a:r>
            <a:endParaRPr b="1"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1056875" y="1152475"/>
            <a:ext cx="66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Obtains the Shared Nearest Neighbor Graph (SNN) of an input graph 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Removes edges from the SNN with weight less than a given value, denoted as </a:t>
            </a:r>
            <a:r>
              <a:rPr i="1" lang="en"/>
              <a:t>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Nearest Neighbor Graph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241225" y="1164225"/>
            <a:ext cx="37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obtain the shared nearest neighbor graph, give each edge between two vertices the weight of the number of neighbors that the two nodes share (excluding themselves)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NN.jpg" id="209" name="Google Shape;209;p34"/>
          <p:cNvPicPr preferRelativeResize="0"/>
          <p:nvPr/>
        </p:nvPicPr>
        <p:blipFill rotWithShape="1">
          <a:blip r:embed="rId3">
            <a:alphaModFix/>
          </a:blip>
          <a:srcRect b="0" l="6048" r="4482" t="35641"/>
          <a:stretch/>
        </p:blipFill>
        <p:spPr>
          <a:xfrm>
            <a:off x="3961825" y="1429837"/>
            <a:ext cx="5093025" cy="275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Nearest Neighbor Clustering Example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NN.jpg" id="216" name="Google Shape;216;p35"/>
          <p:cNvPicPr preferRelativeResize="0"/>
          <p:nvPr/>
        </p:nvPicPr>
        <p:blipFill rotWithShape="1">
          <a:blip r:embed="rId3">
            <a:alphaModFix/>
          </a:blip>
          <a:srcRect b="0" l="0" r="0" t="27103"/>
          <a:stretch/>
        </p:blipFill>
        <p:spPr>
          <a:xfrm>
            <a:off x="1533525" y="1460747"/>
            <a:ext cx="6076950" cy="33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Nearest Neighbor Clustering Example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440725" y="1576850"/>
            <a:ext cx="44508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the weight is less than </a:t>
            </a:r>
            <a:r>
              <a:rPr i="1" lang="en"/>
              <a:t>T</a:t>
            </a:r>
            <a:r>
              <a:rPr lang="en"/>
              <a:t> then delete that edge.  For example, we may choose </a:t>
            </a:r>
            <a:r>
              <a:rPr i="1" lang="en"/>
              <a:t>T=3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" y="1129625"/>
            <a:ext cx="3169350" cy="2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300" y="2818425"/>
            <a:ext cx="3315400" cy="20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Vertex </a:t>
            </a:r>
            <a:r>
              <a:rPr b="1" lang="en"/>
              <a:t>Betweenness</a:t>
            </a:r>
            <a:r>
              <a:rPr b="1" lang="en"/>
              <a:t> Clustering</a:t>
            </a:r>
            <a:endParaRPr b="1"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152475"/>
            <a:ext cx="78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Repeatedly disconnected graph at the highest vertex betweenness until the highest vertex betweenness is less than a given value, we </a:t>
            </a:r>
            <a:r>
              <a:rPr lang="en"/>
              <a:t>denote</a:t>
            </a:r>
            <a:r>
              <a:rPr lang="en"/>
              <a:t> this value as </a:t>
            </a:r>
            <a:r>
              <a:rPr i="1" lang="en"/>
              <a:t>u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Betweenness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defined as the number of shortest paths in a graph that pass through a given node. (This number is usually normalized to be between 0 and 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b</a:t>
            </a:r>
            <a:r>
              <a:rPr lang="en"/>
              <a:t>etweenness quantifies the degree to which a vertex occurs on the shortest path between all the other pairs of nodes.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Vertices with high betweenness can be good starting points to identify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vertex can have a low degree, but high betweenness centrality; this captures how much a vertex falls between others.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Betweenness Clustering Example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15045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0" l="0" r="0" t="16310"/>
          <a:stretch/>
        </p:blipFill>
        <p:spPr>
          <a:xfrm>
            <a:off x="780003" y="789125"/>
            <a:ext cx="7280847" cy="42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Betweenness Clustering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same methodology as with vertex </a:t>
            </a:r>
            <a:r>
              <a:rPr lang="en"/>
              <a:t>betweenness</a:t>
            </a:r>
            <a:r>
              <a:rPr lang="en"/>
              <a:t> clustering but we use edges.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00" y="1142300"/>
            <a:ext cx="6735359" cy="40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Highly Connected Components Clustering</a:t>
            </a:r>
            <a:endParaRPr b="1"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the Edge Connectivity of an inputted graph G is not more than the number of vertices in G divided by 2 divide G using it’s minimum cut.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 edge connectivity of G is greater the number of vertices divided by 2, output 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structure amounting to a set of objects in which some pairs of the objects are in some sense "related".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one very common sense of the term,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pair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comprising a set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together with a set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are 2-element subsets of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.gif"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025" y="2724588"/>
            <a:ext cx="27241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cut in a graph is a </a:t>
            </a:r>
            <a:r>
              <a:rPr b="1" lang="en"/>
              <a:t>set</a:t>
            </a:r>
            <a:r>
              <a:rPr lang="en"/>
              <a:t> of edges whose removal disconnects the graph into multiple </a:t>
            </a:r>
            <a:r>
              <a:rPr lang="en"/>
              <a:t>components</a:t>
            </a:r>
            <a:r>
              <a:rPr lang="en"/>
              <a:t>.</a:t>
            </a:r>
            <a:endParaRPr/>
          </a:p>
        </p:txBody>
      </p:sp>
      <p:pic>
        <p:nvPicPr>
          <p:cNvPr descr="cut.png"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788" y="1840073"/>
            <a:ext cx="3962226" cy="30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Edge Cut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cut </a:t>
            </a:r>
            <a:r>
              <a:rPr lang="en"/>
              <a:t>of a graph with the smallest cardinality (i.e. the minimum set of edges whose removal disconnects the graph)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Often the Ford-Fulkerson</a:t>
            </a:r>
            <a:br>
              <a:rPr lang="en"/>
            </a:br>
            <a:r>
              <a:rPr lang="en"/>
              <a:t> algorithm is used to find </a:t>
            </a:r>
            <a:br>
              <a:rPr lang="en"/>
            </a:br>
            <a:r>
              <a:rPr lang="en"/>
              <a:t>the mimumum cut in a graph</a:t>
            </a:r>
            <a:endParaRPr/>
          </a:p>
        </p:txBody>
      </p:sp>
      <p:pic>
        <p:nvPicPr>
          <p:cNvPr descr="MinimumCut.png"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325" y="1974900"/>
            <a:ext cx="4760650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Connectivity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152475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cardinality</a:t>
            </a:r>
            <a:r>
              <a:rPr lang="en"/>
              <a:t> of the minimum edge cut (i.e., the minimum </a:t>
            </a:r>
            <a:r>
              <a:rPr b="1" lang="en"/>
              <a:t>number</a:t>
            </a:r>
            <a:r>
              <a:rPr lang="en"/>
              <a:t> of edges that will disconnect a graph)</a:t>
            </a:r>
            <a:endParaRPr/>
          </a:p>
        </p:txBody>
      </p:sp>
      <p:pic>
        <p:nvPicPr>
          <p:cNvPr descr="MinimumCut.png"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325" y="1974900"/>
            <a:ext cx="4760650" cy="26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 txBox="1"/>
          <p:nvPr/>
        </p:nvSpPr>
        <p:spPr>
          <a:xfrm>
            <a:off x="2599025" y="4429700"/>
            <a:ext cx="2779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edge connectivity here is 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Connected Subgraphs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graph G=(V,E), where V is the vertex set and E is the edge set, is highly connected if the edge connectivity of G is greater than |V|/2.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graph is highly connected, a subgraph of it won’t be part of a different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graph is not highly connected, a subgraph of it may be part of a different cluster.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Connected Components Clustering Example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csgExampleEdited.jpg"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950" y="1065200"/>
            <a:ext cx="60769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https://www.csc2.ncsu.edu/faculty/...graph-mining.../ppt/Graph_Cluster_Analysis.pptx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North Carolina State University - course lecture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https://www.cse.unr.edu/~mgunes/cs765/cs790f10/Lect12_GraphMining.ppt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University of Nevada, Reno - cs765 Graph Mining Lecture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Clustering Survey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 Elisa Schaeffer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 direct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https://ac.els-cdn.com/S1574013707000020/1-s2.0-S1574013707000020-main.pdf?_tid=189fecea-d476-11e7-9a9b-00000aab0f26&amp;acdnat=1511899114_8b020e3ce1e96ee826d53a2b5a0bf6aa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5"/>
              </a:rPr>
              <a:t>https://www.slideshare.net/dumbterminal/clustering-43834317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6"/>
              </a:rPr>
              <a:t>https://www.slideshare.net/ssakpi/graph-based-clustering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1152475"/>
            <a:ext cx="85206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8"/>
          <p:cNvSpPr txBox="1"/>
          <p:nvPr/>
        </p:nvSpPr>
        <p:spPr>
          <a:xfrm>
            <a:off x="5944925" y="4306175"/>
            <a:ext cx="2679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End of presentation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Clique Clustering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https://www.youtube.com/watch?v=132XR-RLNoY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any single vertex in a graph as a subset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as many vertices to this subset (which are adjacent to every other vertex in it),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subset is not already reported, report as maximal clique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the vertex used in step 1 from further 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 1 to 4 for all vertices in the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Clique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Subgraph with edges between all nodes</a:t>
            </a:r>
            <a:endParaRPr/>
          </a:p>
        </p:txBody>
      </p:sp>
      <p:pic>
        <p:nvPicPr>
          <p:cNvPr descr="c-clique.png"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43425"/>
            <a:ext cx="8413625" cy="21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Clique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27048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clique that is not part of a larger clique</a:t>
            </a:r>
            <a:endParaRPr/>
          </a:p>
        </p:txBody>
      </p:sp>
      <p:pic>
        <p:nvPicPr>
          <p:cNvPr descr="maxClique.png" id="324" name="Google Shape;324;p51"/>
          <p:cNvPicPr preferRelativeResize="0"/>
          <p:nvPr/>
        </p:nvPicPr>
        <p:blipFill rotWithShape="1">
          <a:blip r:embed="rId3">
            <a:alphaModFix/>
          </a:blip>
          <a:srcRect b="8340" l="0" r="0" t="0"/>
          <a:stretch/>
        </p:blipFill>
        <p:spPr>
          <a:xfrm>
            <a:off x="3016500" y="746525"/>
            <a:ext cx="6075600" cy="41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732125" y="201925"/>
            <a:ext cx="64923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https://www.ethz.ch/content/dam/ethz/special-interest/bsse/borgwardt-lab/documents/slides/BNA09_6_7.pdf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shot-2017-11-15 BNA09_6_7 pdf.png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25" y="148275"/>
            <a:ext cx="6768800" cy="47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Clique Clustering Example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Bron and Kerbosch Algorithm</a:t>
            </a:r>
            <a:endParaRPr b="1" i="1"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Betweenness Graph</a:t>
            </a:r>
            <a:endParaRPr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1152475"/>
            <a:ext cx="27615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******GET A NEW IMAGE AND EXAMPLE*******</a:t>
            </a:r>
            <a:endParaRPr/>
          </a:p>
        </p:txBody>
      </p:sp>
      <p:pic>
        <p:nvPicPr>
          <p:cNvPr descr="hbse_example_image.png" id="337" name="Google Shape;337;p53"/>
          <p:cNvPicPr preferRelativeResize="0"/>
          <p:nvPr/>
        </p:nvPicPr>
        <p:blipFill rotWithShape="1">
          <a:blip r:embed="rId3">
            <a:alphaModFix/>
          </a:blip>
          <a:srcRect b="0" l="0" r="0" t="14251"/>
          <a:stretch/>
        </p:blipFill>
        <p:spPr>
          <a:xfrm>
            <a:off x="3124825" y="1113275"/>
            <a:ext cx="5573349" cy="3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SNN</a:t>
            </a:r>
            <a:endParaRPr/>
          </a:p>
        </p:txBody>
      </p:sp>
      <p:sp>
        <p:nvSpPr>
          <p:cNvPr id="344" name="Google Shape;344;p54"/>
          <p:cNvSpPr txBox="1"/>
          <p:nvPr/>
        </p:nvSpPr>
        <p:spPr>
          <a:xfrm>
            <a:off x="1385675" y="798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(i.e., when the distance from 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is no larger than from 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to any other object in the set of vertices).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Clustering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types of ways to think about clustering graphs: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Clustering sets of graphs;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Clustering the nodes/edges of a single graph</a:t>
            </a:r>
            <a:endParaRPr/>
          </a:p>
        </p:txBody>
      </p:sp>
      <p:pic>
        <p:nvPicPr>
          <p:cNvPr descr="graph_cluster.png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450" y="1933950"/>
            <a:ext cx="2998051" cy="27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Between Graphs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1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 for clustering between graphs divide a set of graphs into different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Application: Graphs representing chemical compounds are able to be clustered based on their structural similarity.</a:t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84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Within Graphs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3349800"/>
            <a:ext cx="85206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 for clustering within graphs divides the nodes of a single graph into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Application: Graphs representing social networks are able to cluster people with similar hobbies.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3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Graphs?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706725"/>
            <a:ext cx="85206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Graph-based data clustering is an important tool in exploratory data analysis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applications</a:t>
            </a:r>
            <a:r>
              <a:rPr lang="en"/>
              <a:t> range from bioinformatics to image processing. The formulation as a graph-theoretic problem relies on the notion of a similarity graph, where vertices represent data items and an edge between two vertices </a:t>
            </a:r>
            <a:r>
              <a:rPr b="1" lang="en"/>
              <a:t>expresses</a:t>
            </a:r>
            <a:r>
              <a:rPr lang="en"/>
              <a:t> high similarity between the corresponding data items. Then, the computational task is to group vertices into clusters, where a cluster is nothing but a dense subgraph (typically, a clique).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3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Graphs?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706725"/>
            <a:ext cx="85206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Numerous </a:t>
            </a:r>
            <a:r>
              <a:rPr b="1" lang="en"/>
              <a:t>recent publications</a:t>
            </a:r>
            <a:r>
              <a:rPr lang="en"/>
              <a:t> build on the concept of cluster graphs to uncover the overlapping community structure of complex networks in nature and society.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the concept of cluster graphs so far fails to model that clusters may overlap. Consequently, it has been criticized explicitly for this </a:t>
            </a:r>
            <a:r>
              <a:rPr b="1" lang="en"/>
              <a:t>lack of overlaps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represented as nodes in a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weight can be assigned to each edge between two nodes.  One interpretation of the weight is a distance between the nodes.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Organize information in large datasets to facilitate users for faster access to required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