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bold.fntdata"/><Relationship Id="rId6" Type="http://schemas.openxmlformats.org/officeDocument/2006/relationships/slide" Target="slides/slide2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f756f9b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f756f9b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f756f9b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f756f9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e3b4d6d6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e3b4d6d6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ee144b2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ee144b2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e3b4d6d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e3b4d6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e3b4d6d6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e3b4d6d6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e3b4d6d6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e3b4d6d6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e3b4d6d6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e3b4d6d6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e3b4d6d6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e3b4d6d6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f756f9b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f756f9b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ee144b2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ee144b2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ee144b2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ee144b2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731525"/>
            <a:ext cx="5783400" cy="19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</a:t>
            </a:r>
            <a:r>
              <a:rPr lang="en">
                <a:solidFill>
                  <a:schemeClr val="accent5"/>
                </a:solidFill>
              </a:rPr>
              <a:t>line</a:t>
            </a:r>
            <a:r>
              <a:rPr lang="en"/>
              <a:t> Tweets </a:t>
            </a:r>
            <a:r>
              <a:rPr lang="en">
                <a:solidFill>
                  <a:schemeClr val="accent5"/>
                </a:solidFill>
              </a:rPr>
              <a:t>Senti</a:t>
            </a:r>
            <a:r>
              <a:rPr lang="en"/>
              <a:t>ment </a:t>
            </a:r>
            <a:r>
              <a:rPr lang="en">
                <a:solidFill>
                  <a:schemeClr val="accent5"/>
                </a:solidFill>
              </a:rPr>
              <a:t>Analysis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DeJans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CSI 5810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0" y="263350"/>
            <a:ext cx="4549800" cy="15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Keeping &amp; Gaining Customers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252300" y="189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positive tweets we can see what customers want from airliners</a:t>
            </a:r>
            <a:endParaRPr/>
          </a:p>
        </p:txBody>
      </p:sp>
      <p:sp>
        <p:nvSpPr>
          <p:cNvPr id="151" name="Google Shape;151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4104" l="8642" r="0" t="0"/>
          <a:stretch/>
        </p:blipFill>
        <p:spPr>
          <a:xfrm>
            <a:off x="4718825" y="178175"/>
            <a:ext cx="4273400" cy="47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439500" y="3195375"/>
            <a:ext cx="2304600" cy="1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Some top words: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Free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New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Many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2102700" y="3244500"/>
            <a:ext cx="1663200" cy="1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Pilot(s)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Customer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Service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Learned</a:t>
            </a:r>
            <a:endParaRPr/>
          </a:p>
        </p:txBody>
      </p:sp>
      <p:sp>
        <p:nvSpPr>
          <p:cNvPr id="160" name="Google Shape;160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Machines are not good at sensing sarcasm</a:t>
            </a:r>
            <a:endParaRPr/>
          </a:p>
        </p:txBody>
      </p:sp>
      <p:sp>
        <p:nvSpPr>
          <p:cNvPr id="161" name="Google Shape;161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</a:t>
            </a:r>
            <a:r>
              <a:rPr lang="en" sz="2400"/>
              <a:t>My favorite airline of all time...#SouthwestAirlines”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Polarity = 0.5 </a:t>
            </a:r>
            <a:r>
              <a:rPr lang="en" sz="1200"/>
              <a:t>(rather high)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87900" y="1489825"/>
            <a:ext cx="7986600" cy="3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There’s no clear distinction on the top reasons why airlines </a:t>
            </a:r>
            <a:r>
              <a:rPr lang="en"/>
              <a:t>receive</a:t>
            </a:r>
            <a:r>
              <a:rPr lang="en"/>
              <a:t> negative feelings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Almost all airlines suffered from the same top negative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Twitter may not be a sufficient way to rank airlines due to the relatively small number of tweets (and bias)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Overall Delta and Southwest have the best ratio of positive to negative tweets, followed by United and then American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Interestingly this ordering follows precisely the ranking of these four airlines that is given on </a:t>
            </a:r>
            <a:r>
              <a:rPr i="1" lang="en"/>
              <a:t>cbsnews</a:t>
            </a:r>
            <a:br>
              <a:rPr lang="en"/>
            </a:br>
            <a:br>
              <a:rPr lang="en"/>
            </a:br>
            <a:r>
              <a:rPr lang="en" sz="800">
                <a:solidFill>
                  <a:schemeClr val="lt2"/>
                </a:solidFill>
              </a:rPr>
              <a:t>https://www.cbsnews.com/media/these-are-the-best-and-worst-u-s-airlines/14/</a:t>
            </a:r>
            <a:endParaRPr sz="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450" y="0"/>
            <a:ext cx="9262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sentiment analysis on airline tweets to discover a ranking or approvals and comparison of four major US airlines: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0" y="2554775"/>
            <a:ext cx="22332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@americanair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AA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#americanairlines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#americanair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888725" y="2554775"/>
            <a:ext cx="22332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@delta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DELTA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#deltaairlines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#deltaair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853625" y="2533150"/>
            <a:ext cx="33042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@southwest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SOUTHWEST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#southwestairlines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#southwestair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942450" y="2533225"/>
            <a:ext cx="21303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@united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UNITED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#unitedairlines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#unitedair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172050" y="4328700"/>
            <a:ext cx="87252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Additional goal:</a:t>
            </a:r>
            <a:r>
              <a:rPr lang="en"/>
              <a:t> Discover the reasons for negative tweets and areas of improvement for airliners from a business analyst perspective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05475" y="722500"/>
            <a:ext cx="332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Tweets</a:t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703975" y="176075"/>
            <a:ext cx="4359600" cy="48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Tweepy is open-sourced and enables Python to communicate with Twitter platform and use its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was collected by querying the associated hashtags with each airline within the specified date of one week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One week of data corresponded to </a:t>
            </a:r>
            <a:br>
              <a:rPr lang="en"/>
            </a:br>
            <a:r>
              <a:rPr lang="en"/>
              <a:t>1584 + 178 + 375 + 440 =  2577 tweets</a:t>
            </a:r>
            <a:endParaRPr/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1410450" y="2893900"/>
            <a:ext cx="23463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i="1" lang="en"/>
              <a:t>tweepy</a:t>
            </a:r>
            <a:r>
              <a:rPr lang="en"/>
              <a:t> API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582050" y="3195375"/>
            <a:ext cx="2696400" cy="13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87900" y="1489825"/>
            <a:ext cx="8368200" cy="24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Tokenization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Given a character sequence and a defined document unit, tokenization is the task of chopping it up into pieces, called </a:t>
            </a:r>
            <a:r>
              <a:rPr i="1" lang="en"/>
              <a:t>tokens</a:t>
            </a:r>
            <a:r>
              <a:rPr lang="en"/>
              <a:t>, perhaps at the same time throwing away certain characters, such as punctuation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Expressions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 Cases, Eliminate URL’s, Replace #hashtags, Remove Additional Spaces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“the”, “is”, “are”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48675"/>
            <a:ext cx="9143999" cy="9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Tweets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87900" y="1489825"/>
            <a:ext cx="83682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the “</a:t>
            </a:r>
            <a:r>
              <a:rPr i="1" lang="en"/>
              <a:t>TextBlob</a:t>
            </a:r>
            <a:r>
              <a:rPr lang="en"/>
              <a:t>” package we’re able to determine the </a:t>
            </a:r>
            <a:r>
              <a:rPr i="1" lang="en"/>
              <a:t>polarity</a:t>
            </a:r>
            <a:r>
              <a:rPr lang="en"/>
              <a:t> of each tweet with the call </a:t>
            </a:r>
            <a:r>
              <a:rPr i="1" lang="en"/>
              <a:t>analysis.sentiment.polarity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Polarity is a score of the tweet in the range </a:t>
            </a:r>
            <a:r>
              <a:rPr i="1" lang="en"/>
              <a:t>[-1.0, 1.0]</a:t>
            </a:r>
            <a:r>
              <a:rPr lang="en"/>
              <a:t> , which measures whether the tweet is positive, neutral, or negative.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I’ve defined the following classes: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939825" y="4143775"/>
            <a:ext cx="1734300" cy="225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704850" y="4143775"/>
            <a:ext cx="1734300" cy="225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6469875" y="4143775"/>
            <a:ext cx="1734300" cy="225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939825" y="3706175"/>
            <a:ext cx="17343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</a:rPr>
              <a:t>Negative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704850" y="3706175"/>
            <a:ext cx="17343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</a:rPr>
              <a:t>Neutral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469875" y="3706175"/>
            <a:ext cx="17343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</a:rPr>
              <a:t>Positive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06300" y="3968825"/>
            <a:ext cx="9390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</a:rPr>
              <a:t>-1.0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8204175" y="3968825"/>
            <a:ext cx="9390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</a:rPr>
              <a:t>1.0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485000" y="3968825"/>
            <a:ext cx="9390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</a:rPr>
              <a:t>0.10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2674113" y="3968825"/>
            <a:ext cx="9390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</a:rPr>
              <a:t>-</a:t>
            </a:r>
            <a:r>
              <a:rPr b="1" lang="en" sz="2400">
                <a:solidFill>
                  <a:schemeClr val="accent5"/>
                </a:solidFill>
              </a:rPr>
              <a:t>0.10</a:t>
            </a:r>
            <a:endParaRPr b="1"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and Negative Sentiment Distribution per Airline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87900" y="1489825"/>
            <a:ext cx="2831400" cy="32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see that the general </a:t>
            </a:r>
            <a:r>
              <a:rPr lang="en"/>
              <a:t>consensus</a:t>
            </a:r>
            <a:r>
              <a:rPr lang="en"/>
              <a:t> across all airlines is that there is a larger portion of </a:t>
            </a:r>
            <a:r>
              <a:rPr b="1" lang="en"/>
              <a:t>positive </a:t>
            </a:r>
            <a:r>
              <a:rPr lang="en"/>
              <a:t>tweets to each airline as opposed to negative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975" y="1175200"/>
            <a:ext cx="5689125" cy="38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Sum of Polarity Scores over Time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190050" y="1489825"/>
            <a:ext cx="2352000" cy="3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four airlines gave a similar display to that of United AIrlines </a:t>
            </a:r>
            <a:r>
              <a:rPr lang="en" sz="1400"/>
              <a:t>(pictured)</a:t>
            </a:r>
            <a:endParaRPr sz="1400"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450" y="1103550"/>
            <a:ext cx="6154649" cy="38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are Customers most frustrated?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87900" y="1354175"/>
            <a:ext cx="859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see that negative tweets occur most frequently during the </a:t>
            </a:r>
            <a:r>
              <a:rPr lang="en"/>
              <a:t>beginning</a:t>
            </a:r>
            <a:r>
              <a:rPr lang="en"/>
              <a:t> of the work week.  This could be explained by disgruntled employees that travel for work?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352975"/>
            <a:ext cx="8368200" cy="262235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772100" y="4288225"/>
            <a:ext cx="39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2005475" y="4283225"/>
            <a:ext cx="39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3333875" y="4288225"/>
            <a:ext cx="4554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5885775" y="4288225"/>
            <a:ext cx="39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7178525" y="4283225"/>
            <a:ext cx="5307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8374375" y="4283225"/>
            <a:ext cx="5307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-162125" y="76200"/>
            <a:ext cx="3417000" cy="13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frustrations</a:t>
            </a:r>
            <a:endParaRPr/>
          </a:p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3935" l="5281" r="2544" t="3463"/>
          <a:stretch/>
        </p:blipFill>
        <p:spPr>
          <a:xfrm>
            <a:off x="3442200" y="0"/>
            <a:ext cx="5701800" cy="508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0" y="1529525"/>
            <a:ext cx="33498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see </a:t>
            </a:r>
            <a:r>
              <a:rPr lang="en"/>
              <a:t>keywords</a:t>
            </a:r>
            <a:r>
              <a:rPr lang="en"/>
              <a:t> such as:</a:t>
            </a:r>
            <a:endParaRPr sz="1800"/>
          </a:p>
        </p:txBody>
      </p:sp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92400" y="1895750"/>
            <a:ext cx="3349800" cy="13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Racism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Mistake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Precheck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Reseat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Refusing/Refused</a:t>
            </a:r>
            <a:endParaRPr sz="1800"/>
          </a:p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1815450" y="1895750"/>
            <a:ext cx="3349800" cy="1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Sorry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Staff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Rude</a:t>
            </a:r>
            <a:endParaRPr sz="1800"/>
          </a:p>
        </p:txBody>
      </p:sp>
      <p:sp>
        <p:nvSpPr>
          <p:cNvPr id="144" name="Google Shape;144;p21"/>
          <p:cNvSpPr txBox="1"/>
          <p:nvPr/>
        </p:nvSpPr>
        <p:spPr>
          <a:xfrm>
            <a:off x="190050" y="3476425"/>
            <a:ext cx="3064800" cy="16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These keywords could be used as indicators to the company as areas to work on to boost public relations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