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81"/>
    <p:restoredTop sz="94662"/>
  </p:normalViewPr>
  <p:slideViewPr>
    <p:cSldViewPr snapToGrid="0" snapToObjects="1">
      <p:cViewPr varScale="1">
        <p:scale>
          <a:sx n="63" d="100"/>
          <a:sy n="63" d="100"/>
        </p:scale>
        <p:origin x="176" y="1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8/25/21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8/25/21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8/25/21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8/25/21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8/25/21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8/25/21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8/25/21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8/25/21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CF25-D8BB-574F-A7D7-94636341D9CF}"/>
              </a:ext>
            </a:extLst>
          </p:cNvPr>
          <p:cNvSpPr>
            <a:spLocks noGrp="1"/>
          </p:cNvSpPr>
          <p:nvPr>
            <p:ph type="ctrTitle"/>
          </p:nvPr>
        </p:nvSpPr>
        <p:spPr/>
        <p:txBody>
          <a:bodyPr/>
          <a:lstStyle/>
          <a:p>
            <a:r>
              <a:rPr lang="en-US" dirty="0"/>
              <a:t>Exact TSP Solver</a:t>
            </a:r>
          </a:p>
        </p:txBody>
      </p:sp>
      <p:sp>
        <p:nvSpPr>
          <p:cNvPr id="3" name="Subtitle 2">
            <a:extLst>
              <a:ext uri="{FF2B5EF4-FFF2-40B4-BE49-F238E27FC236}">
                <a16:creationId xmlns:a16="http://schemas.microsoft.com/office/drawing/2014/main" id="{5D6FA54A-CC0C-CB4E-A9D1-013EBAA005A6}"/>
              </a:ext>
            </a:extLst>
          </p:cNvPr>
          <p:cNvSpPr>
            <a:spLocks noGrp="1"/>
          </p:cNvSpPr>
          <p:nvPr>
            <p:ph type="subTitle" idx="1"/>
          </p:nvPr>
        </p:nvSpPr>
        <p:spPr/>
        <p:txBody>
          <a:bodyPr/>
          <a:lstStyle/>
          <a:p>
            <a:r>
              <a:rPr lang="en-US" dirty="0"/>
              <a:t>MIP Model</a:t>
            </a:r>
          </a:p>
        </p:txBody>
      </p:sp>
      <p:sp>
        <p:nvSpPr>
          <p:cNvPr id="4" name="TextBox 3">
            <a:extLst>
              <a:ext uri="{FF2B5EF4-FFF2-40B4-BE49-F238E27FC236}">
                <a16:creationId xmlns:a16="http://schemas.microsoft.com/office/drawing/2014/main" id="{1BF36AD9-1D9A-5342-8C00-1B18FEB5AF4F}"/>
              </a:ext>
            </a:extLst>
          </p:cNvPr>
          <p:cNvSpPr txBox="1"/>
          <p:nvPr/>
        </p:nvSpPr>
        <p:spPr>
          <a:xfrm>
            <a:off x="11030415" y="6300879"/>
            <a:ext cx="1161585" cy="461665"/>
          </a:xfrm>
          <a:prstGeom prst="rect">
            <a:avLst/>
          </a:prstGeom>
          <a:noFill/>
        </p:spPr>
        <p:txBody>
          <a:bodyPr wrap="square" rtlCol="0">
            <a:spAutoFit/>
          </a:bodyPr>
          <a:lstStyle/>
          <a:p>
            <a:r>
              <a:rPr lang="en-US" sz="1200" dirty="0"/>
              <a:t>Adam DeJans</a:t>
            </a:r>
          </a:p>
          <a:p>
            <a:r>
              <a:rPr lang="en-US" sz="1200" dirty="0"/>
              <a:t>25 Aug. 2021</a:t>
            </a:r>
          </a:p>
        </p:txBody>
      </p:sp>
    </p:spTree>
    <p:extLst>
      <p:ext uri="{BB962C8B-B14F-4D97-AF65-F5344CB8AC3E}">
        <p14:creationId xmlns:p14="http://schemas.microsoft.com/office/powerpoint/2010/main" val="91425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CB7A-2114-4649-A97F-5F7A4EC565F1}"/>
              </a:ext>
            </a:extLst>
          </p:cNvPr>
          <p:cNvSpPr>
            <a:spLocks noGrp="1"/>
          </p:cNvSpPr>
          <p:nvPr>
            <p:ph type="title"/>
          </p:nvPr>
        </p:nvSpPr>
        <p:spPr/>
        <p:txBody>
          <a:bodyPr/>
          <a:lstStyle/>
          <a:p>
            <a:r>
              <a:rPr lang="en-US" dirty="0"/>
              <a:t>Decision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3BC8B2-6237-7F45-8E41-26A9608E8CA7}"/>
                  </a:ext>
                </a:extLst>
              </p:cNvPr>
              <p:cNvSpPr>
                <a:spLocks noGrp="1"/>
              </p:cNvSpPr>
              <p:nvPr>
                <p:ph idx="1"/>
              </p:nvPr>
            </p:nvSpPr>
            <p:spPr/>
            <p:txBody>
              <a:bodyPr>
                <a:normAutofit/>
              </a:bodyPr>
              <a:lstStyle/>
              <a:p>
                <a:pPr marL="0" indent="0">
                  <a:buNone/>
                </a:pPr>
                <a:r>
                  <a:rPr lang="en-US" dirty="0"/>
                  <a:t>We simply need to decide the path to take, which means the sequence of points to follow. This is identical to a shortest path problem; therefore, assuming that </a:t>
                </a:r>
                <a14:m>
                  <m:oMath xmlns:m="http://schemas.openxmlformats.org/officeDocument/2006/math">
                    <m:r>
                      <a:rPr lang="en-US" b="0" i="1" smtClean="0">
                        <a:latin typeface="Cambria Math" panose="02040503050406030204" pitchFamily="18" charset="0"/>
                      </a:rPr>
                      <m:t>𝑃</m:t>
                    </m:r>
                  </m:oMath>
                </a14:m>
                <a:r>
                  <a:rPr lang="en-US" dirty="0"/>
                  <a:t> is the set of points, we define</a:t>
                </a:r>
              </a:p>
              <a:p>
                <a:pPr marL="0" indent="0">
                  <a:buNone/>
                </a:pPr>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with a value of one will indicate that we need to connect points </a:t>
                </a:r>
                <a14:m>
                  <m:oMath xmlns:m="http://schemas.openxmlformats.org/officeDocument/2006/math">
                    <m:r>
                      <a:rPr lang="en-US" i="1" smtClean="0">
                        <a:latin typeface="Cambria Math" panose="02040503050406030204" pitchFamily="18" charset="0"/>
                      </a:rPr>
                      <m:t>𝑖</m:t>
                    </m:r>
                  </m:oMath>
                </a14:m>
                <a:r>
                  <a:rPr lang="en-US" dirty="0"/>
                  <a:t> and </a:t>
                </a:r>
                <a14:m>
                  <m:oMath xmlns:m="http://schemas.openxmlformats.org/officeDocument/2006/math">
                    <m:r>
                      <a:rPr lang="en-US" b="0" i="1" smtClean="0">
                        <a:latin typeface="Cambria Math" panose="02040503050406030204" pitchFamily="18" charset="0"/>
                      </a:rPr>
                      <m:t>𝑗</m:t>
                    </m:r>
                  </m:oMath>
                </a14:m>
                <a:r>
                  <a:rPr lang="en-US" dirty="0"/>
                  <a:t>.</a:t>
                </a:r>
              </a:p>
            </p:txBody>
          </p:sp>
        </mc:Choice>
        <mc:Fallback xmlns="">
          <p:sp>
            <p:nvSpPr>
              <p:cNvPr id="3" name="Content Placeholder 2">
                <a:extLst>
                  <a:ext uri="{FF2B5EF4-FFF2-40B4-BE49-F238E27FC236}">
                    <a16:creationId xmlns:a16="http://schemas.microsoft.com/office/drawing/2014/main" id="{703BC8B2-6237-7F45-8E41-26A9608E8CA7}"/>
                  </a:ext>
                </a:extLst>
              </p:cNvPr>
              <p:cNvSpPr>
                <a:spLocks noGrp="1" noRot="1" noChangeAspect="1" noMove="1" noResize="1" noEditPoints="1" noAdjustHandles="1" noChangeArrowheads="1" noChangeShapeType="1" noTextEdit="1"/>
              </p:cNvSpPr>
              <p:nvPr>
                <p:ph idx="1"/>
              </p:nvPr>
            </p:nvSpPr>
            <p:spPr>
              <a:blipFill>
                <a:blip r:embed="rId2"/>
                <a:stretch>
                  <a:fillRect l="-1175" t="-2208" r="-1436"/>
                </a:stretch>
              </a:blipFill>
            </p:spPr>
            <p:txBody>
              <a:bodyPr/>
              <a:lstStyle/>
              <a:p>
                <a:r>
                  <a:rPr lang="en-US">
                    <a:noFill/>
                  </a:rPr>
                  <a:t> </a:t>
                </a:r>
              </a:p>
            </p:txBody>
          </p:sp>
        </mc:Fallback>
      </mc:AlternateContent>
    </p:spTree>
    <p:extLst>
      <p:ext uri="{BB962C8B-B14F-4D97-AF65-F5344CB8AC3E}">
        <p14:creationId xmlns:p14="http://schemas.microsoft.com/office/powerpoint/2010/main" val="63500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CB7A-2114-4649-A97F-5F7A4EC565F1}"/>
              </a:ext>
            </a:extLst>
          </p:cNvPr>
          <p:cNvSpPr>
            <a:spLocks noGrp="1"/>
          </p:cNvSpPr>
          <p:nvPr>
            <p:ph type="title"/>
          </p:nvPr>
        </p:nvSpPr>
        <p:spPr/>
        <p:txBody>
          <a:bodyPr/>
          <a:lstStyle/>
          <a:p>
            <a:r>
              <a:rPr lang="en-US" dirty="0"/>
              <a:t>Objective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3BC8B2-6237-7F45-8E41-26A9608E8CA7}"/>
                  </a:ext>
                </a:extLst>
              </p:cNvPr>
              <p:cNvSpPr>
                <a:spLocks noGrp="1"/>
              </p:cNvSpPr>
              <p:nvPr>
                <p:ph idx="1"/>
              </p:nvPr>
            </p:nvSpPr>
            <p:spPr/>
            <p:txBody>
              <a:bodyPr/>
              <a:lstStyle/>
              <a:p>
                <a:r>
                  <a:rPr lang="en-US" dirty="0"/>
                  <a:t>The objective function is identical to shortest path.</a:t>
                </a:r>
              </a:p>
              <a:p>
                <a:endParaRPr lang="en-US" dirty="0"/>
              </a:p>
              <a:p>
                <a:r>
                  <a:rPr lang="en-US" dirty="0"/>
                  <a:t>Assuming that the distance matrix is D, we get</a:t>
                </a:r>
              </a:p>
              <a:p>
                <a:pPr marL="0" indent="0">
                  <a:buNone/>
                </a:pPr>
                <a:endParaRPr lang="en-US" dirty="0"/>
              </a:p>
              <a:p>
                <a:pPr marL="0" indent="0">
                  <a:buNone/>
                </a:pPr>
                <a14:m>
                  <m:oMathPara xmlns:m="http://schemas.openxmlformats.org/officeDocument/2006/math">
                    <m:oMathParaPr>
                      <m:jc m:val="center"/>
                    </m:oMathParaPr>
                    <m:oMath xmlns:m="http://schemas.openxmlformats.org/officeDocument/2006/math">
                      <m:r>
                        <m:rPr>
                          <m:sty m:val="p"/>
                        </m:rPr>
                        <a:rPr lang="en-US" b="0" i="1" smtClean="0">
                          <a:latin typeface="Cambria Math" panose="02040503050406030204" pitchFamily="18" charset="0"/>
                        </a:rPr>
                        <m:t>min</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e>
                      </m:nary>
                    </m:oMath>
                  </m:oMathPara>
                </a14:m>
                <a:endParaRPr lang="en-US" dirty="0"/>
              </a:p>
            </p:txBody>
          </p:sp>
        </mc:Choice>
        <mc:Fallback xmlns="">
          <p:sp>
            <p:nvSpPr>
              <p:cNvPr id="3" name="Content Placeholder 2">
                <a:extLst>
                  <a:ext uri="{FF2B5EF4-FFF2-40B4-BE49-F238E27FC236}">
                    <a16:creationId xmlns:a16="http://schemas.microsoft.com/office/drawing/2014/main" id="{703BC8B2-6237-7F45-8E41-26A9608E8CA7}"/>
                  </a:ext>
                </a:extLst>
              </p:cNvPr>
              <p:cNvSpPr>
                <a:spLocks noGrp="1" noRot="1" noChangeAspect="1" noMove="1" noResize="1" noEditPoints="1" noAdjustHandles="1" noChangeArrowheads="1" noChangeShapeType="1" noTextEdit="1"/>
              </p:cNvSpPr>
              <p:nvPr>
                <p:ph idx="1"/>
              </p:nvPr>
            </p:nvSpPr>
            <p:spPr>
              <a:blipFill>
                <a:blip r:embed="rId2"/>
                <a:stretch>
                  <a:fillRect l="-261" t="-2208" b="-5994"/>
                </a:stretch>
              </a:blipFill>
            </p:spPr>
            <p:txBody>
              <a:bodyPr/>
              <a:lstStyle/>
              <a:p>
                <a:r>
                  <a:rPr lang="en-US">
                    <a:noFill/>
                  </a:rPr>
                  <a:t> </a:t>
                </a:r>
              </a:p>
            </p:txBody>
          </p:sp>
        </mc:Fallback>
      </mc:AlternateContent>
    </p:spTree>
    <p:extLst>
      <p:ext uri="{BB962C8B-B14F-4D97-AF65-F5344CB8AC3E}">
        <p14:creationId xmlns:p14="http://schemas.microsoft.com/office/powerpoint/2010/main" val="4754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CB7A-2114-4649-A97F-5F7A4EC565F1}"/>
              </a:ext>
            </a:extLst>
          </p:cNvPr>
          <p:cNvSpPr>
            <a:spLocks noGrp="1"/>
          </p:cNvSpPr>
          <p:nvPr>
            <p:ph type="title"/>
          </p:nvPr>
        </p:nvSpPr>
        <p:spPr/>
        <p:txBody>
          <a:bodyPr/>
          <a:lstStyle/>
          <a:p>
            <a:r>
              <a:rPr lang="en-US" dirty="0"/>
              <a:t>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3BC8B2-6237-7F45-8E41-26A9608E8CA7}"/>
                  </a:ext>
                </a:extLst>
              </p:cNvPr>
              <p:cNvSpPr>
                <a:spLocks noGrp="1"/>
              </p:cNvSpPr>
              <p:nvPr>
                <p:ph idx="1"/>
              </p:nvPr>
            </p:nvSpPr>
            <p:spPr/>
            <p:txBody>
              <a:bodyPr>
                <a:normAutofit fontScale="85000" lnSpcReduction="20000"/>
              </a:bodyPr>
              <a:lstStyle/>
              <a:p>
                <a:r>
                  <a:rPr lang="en-US" dirty="0"/>
                  <a:t>We must ensure a tour, a single closed path covering every vertex exactly once.</a:t>
                </a:r>
              </a:p>
              <a:p>
                <a:endParaRPr lang="en-US" dirty="0"/>
              </a:p>
              <a:p>
                <a:r>
                  <a:rPr lang="en-US" dirty="0"/>
                  <a:t>For each vertex, then, we must choose precisely one arc going in and one arc going out as in</a:t>
                </a:r>
              </a:p>
              <a:p>
                <a:endParaRPr lang="en-US" dirty="0"/>
              </a:p>
              <a:p>
                <a:pPr marL="0" indent="0">
                  <a:buNone/>
                </a:pPr>
                <a14:m>
                  <m:oMathPara xmlns:m="http://schemas.openxmlformats.org/officeDocument/2006/math">
                    <m:oMathParaPr>
                      <m:jc m:val="center"/>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m:rPr>
                              <m:lit/>
                            </m:rP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=1</m:t>
                          </m:r>
                        </m:e>
                      </m:nary>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𝑃</m:t>
                      </m:r>
                    </m:oMath>
                  </m:oMathPara>
                </a14:m>
                <a:endParaRPr lang="en-US" dirty="0"/>
              </a:p>
              <a:p>
                <a:r>
                  <a:rPr lang="en-US" dirty="0"/>
                  <a:t> and</a:t>
                </a:r>
              </a:p>
              <a:p>
                <a:pPr marL="0" indent="0">
                  <a:buNone/>
                </a:pPr>
                <a14:m>
                  <m:oMathPara xmlns:m="http://schemas.openxmlformats.org/officeDocument/2006/math">
                    <m:oMathParaPr>
                      <m:jc m:val="center"/>
                    </m:oMathParaPr>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m:rPr>
                              <m:lit/>
                            </m:rP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i="1">
                              <a:latin typeface="Cambria Math" panose="02040503050406030204" pitchFamily="18" charset="0"/>
                            </a:rPr>
                            <m:t>=1</m:t>
                          </m:r>
                        </m:e>
                      </m:nary>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𝑃</m:t>
                      </m:r>
                    </m:oMath>
                  </m:oMathPara>
                </a14:m>
                <a:endParaRPr lang="en-US" dirty="0"/>
              </a:p>
              <a:p>
                <a:pPr marL="0" indent="0">
                  <a:buNone/>
                </a:pPr>
                <a:endParaRPr lang="en-US" dirty="0"/>
              </a:p>
              <a:p>
                <a:pPr marL="0" indent="0">
                  <a:buNone/>
                </a:pPr>
                <a:r>
                  <a:rPr lang="en-US" dirty="0"/>
                  <a:t>As it turns out, these two constraints are surprisingly not enough.</a:t>
                </a:r>
              </a:p>
            </p:txBody>
          </p:sp>
        </mc:Choice>
        <mc:Fallback xmlns="">
          <p:sp>
            <p:nvSpPr>
              <p:cNvPr id="3" name="Content Placeholder 2">
                <a:extLst>
                  <a:ext uri="{FF2B5EF4-FFF2-40B4-BE49-F238E27FC236}">
                    <a16:creationId xmlns:a16="http://schemas.microsoft.com/office/drawing/2014/main" id="{703BC8B2-6237-7F45-8E41-26A9608E8CA7}"/>
                  </a:ext>
                </a:extLst>
              </p:cNvPr>
              <p:cNvSpPr>
                <a:spLocks noGrp="1" noRot="1" noChangeAspect="1" noMove="1" noResize="1" noEditPoints="1" noAdjustHandles="1" noChangeArrowheads="1" noChangeShapeType="1" noTextEdit="1"/>
              </p:cNvSpPr>
              <p:nvPr>
                <p:ph idx="1"/>
              </p:nvPr>
            </p:nvSpPr>
            <p:spPr>
              <a:blipFill>
                <a:blip r:embed="rId2"/>
                <a:stretch>
                  <a:fillRect l="-1044" t="-2839" b="-13565"/>
                </a:stretch>
              </a:blipFill>
            </p:spPr>
            <p:txBody>
              <a:bodyPr/>
              <a:lstStyle/>
              <a:p>
                <a:r>
                  <a:rPr lang="en-US">
                    <a:noFill/>
                  </a:rPr>
                  <a:t> </a:t>
                </a:r>
              </a:p>
            </p:txBody>
          </p:sp>
        </mc:Fallback>
      </mc:AlternateContent>
    </p:spTree>
    <p:extLst>
      <p:ext uri="{BB962C8B-B14F-4D97-AF65-F5344CB8AC3E}">
        <p14:creationId xmlns:p14="http://schemas.microsoft.com/office/powerpoint/2010/main" val="101523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CB7A-2114-4649-A97F-5F7A4EC565F1}"/>
              </a:ext>
            </a:extLst>
          </p:cNvPr>
          <p:cNvSpPr>
            <a:spLocks noGrp="1"/>
          </p:cNvSpPr>
          <p:nvPr>
            <p:ph type="title"/>
          </p:nvPr>
        </p:nvSpPr>
        <p:spPr/>
        <p:txBody>
          <a:bodyPr/>
          <a:lstStyle/>
          <a:p>
            <a:r>
              <a:rPr lang="en-US" dirty="0"/>
              <a:t>Difficulty - Subtours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3BC8B2-6237-7F45-8E41-26A9608E8CA7}"/>
                  </a:ext>
                </a:extLst>
              </p:cNvPr>
              <p:cNvSpPr>
                <a:spLocks noGrp="1"/>
              </p:cNvSpPr>
              <p:nvPr>
                <p:ph idx="1"/>
              </p:nvPr>
            </p:nvSpPr>
            <p:spPr/>
            <p:txBody>
              <a:bodyPr>
                <a:normAutofit fontScale="85000" lnSpcReduction="20000"/>
              </a:bodyPr>
              <a:lstStyle/>
              <a:p>
                <a:r>
                  <a:rPr lang="en-US" dirty="0"/>
                  <a:t>While the previous constraints guarantee that every vertex is on a tour, there may be more than one such tour. Satisfying the previous constraints, we could get a path 0, 1, 3, 4, 0 and another looping around the rest of the vertices.</a:t>
                </a:r>
              </a:p>
              <a:p>
                <a:endParaRPr lang="en-US" dirty="0"/>
              </a:p>
              <a:p>
                <a:r>
                  <a:rPr lang="en-US" dirty="0"/>
                  <a:t>These problematic paths are known as subtours and must be eliminated. The key to the elimination is to realize that for any strict subset of nodes, the number of chosen arcs must be less than the number of nodes. For instance, to eliminate the subtour 0, 1, 3, 4, 0, we could add the following constraint:</a:t>
                </a:r>
              </a:p>
              <a:p>
                <a:pPr marL="0" indent="0">
                  <a:buNone/>
                </a:pPr>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r>
                            <a:rPr lang="en-US" b="0" i="1" smtClean="0">
                              <a:latin typeface="Cambria Math" panose="02040503050406030204" pitchFamily="18" charset="0"/>
                            </a:rPr>
                            <m:t>4</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oMath>
                  </m:oMathPara>
                </a14:m>
                <a:endParaRPr lang="en-US" dirty="0"/>
              </a:p>
              <a:p>
                <a:pPr marL="0" indent="0">
                  <a:buNone/>
                </a:pPr>
                <a:endParaRPr lang="en-US" dirty="0"/>
              </a:p>
              <a:p>
                <a:pPr marL="0" indent="0">
                  <a:buNone/>
                </a:pPr>
                <a:r>
                  <a:rPr lang="en-US" dirty="0"/>
                  <a:t>With the addition of this constraint, solvers will never include more than three arcs between the four problematic vertices, preventing a subtour among them. In other words, it forces a path entering a cluster of nodes to exit the cluster.</a:t>
                </a:r>
              </a:p>
            </p:txBody>
          </p:sp>
        </mc:Choice>
        <mc:Fallback>
          <p:sp>
            <p:nvSpPr>
              <p:cNvPr id="3" name="Content Placeholder 2">
                <a:extLst>
                  <a:ext uri="{FF2B5EF4-FFF2-40B4-BE49-F238E27FC236}">
                    <a16:creationId xmlns:a16="http://schemas.microsoft.com/office/drawing/2014/main" id="{703BC8B2-6237-7F45-8E41-26A9608E8CA7}"/>
                  </a:ext>
                </a:extLst>
              </p:cNvPr>
              <p:cNvSpPr>
                <a:spLocks noGrp="1" noRot="1" noChangeAspect="1" noMove="1" noResize="1" noEditPoints="1" noAdjustHandles="1" noChangeArrowheads="1" noChangeShapeType="1" noTextEdit="1"/>
              </p:cNvSpPr>
              <p:nvPr>
                <p:ph idx="1"/>
              </p:nvPr>
            </p:nvSpPr>
            <p:spPr>
              <a:blipFill>
                <a:blip r:embed="rId2"/>
                <a:stretch>
                  <a:fillRect l="-1044" t="-2839" r="-522"/>
                </a:stretch>
              </a:blipFill>
            </p:spPr>
            <p:txBody>
              <a:bodyPr/>
              <a:lstStyle/>
              <a:p>
                <a:r>
                  <a:rPr lang="en-US">
                    <a:noFill/>
                  </a:rPr>
                  <a:t> </a:t>
                </a:r>
              </a:p>
            </p:txBody>
          </p:sp>
        </mc:Fallback>
      </mc:AlternateContent>
    </p:spTree>
    <p:extLst>
      <p:ext uri="{BB962C8B-B14F-4D97-AF65-F5344CB8AC3E}">
        <p14:creationId xmlns:p14="http://schemas.microsoft.com/office/powerpoint/2010/main" val="308070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CB7A-2114-4649-A97F-5F7A4EC565F1}"/>
              </a:ext>
            </a:extLst>
          </p:cNvPr>
          <p:cNvSpPr>
            <a:spLocks noGrp="1"/>
          </p:cNvSpPr>
          <p:nvPr>
            <p:ph type="title"/>
          </p:nvPr>
        </p:nvSpPr>
        <p:spPr/>
        <p:txBody>
          <a:bodyPr/>
          <a:lstStyle/>
          <a:p>
            <a:r>
              <a:rPr lang="en-US" dirty="0"/>
              <a:t>Overcoming Subtour Difficulties</a:t>
            </a:r>
          </a:p>
        </p:txBody>
      </p:sp>
      <p:sp>
        <p:nvSpPr>
          <p:cNvPr id="3" name="Content Placeholder 2">
            <a:extLst>
              <a:ext uri="{FF2B5EF4-FFF2-40B4-BE49-F238E27FC236}">
                <a16:creationId xmlns:a16="http://schemas.microsoft.com/office/drawing/2014/main" id="{703BC8B2-6237-7F45-8E41-26A9608E8CA7}"/>
              </a:ext>
            </a:extLst>
          </p:cNvPr>
          <p:cNvSpPr>
            <a:spLocks noGrp="1"/>
          </p:cNvSpPr>
          <p:nvPr>
            <p:ph idx="1"/>
          </p:nvPr>
        </p:nvSpPr>
        <p:spPr/>
        <p:txBody>
          <a:bodyPr>
            <a:normAutofit fontScale="92500" lnSpcReduction="20000"/>
          </a:bodyPr>
          <a:lstStyle/>
          <a:p>
            <a:r>
              <a:rPr lang="en-US" dirty="0"/>
              <a:t>So should we just add all subtour constraints? Programmatically it’s very feasible. </a:t>
            </a:r>
          </a:p>
          <a:p>
            <a:r>
              <a:rPr lang="en-US" dirty="0"/>
              <a:t>The issue is that the resulting model would be unwieldly and many solvers would slow down unacceptably. The trick is to improve the model iteratively. We will use the result of a solver run to choose the constraints to add to the next run.</a:t>
            </a:r>
          </a:p>
          <a:p>
            <a:endParaRPr lang="en-US" dirty="0"/>
          </a:p>
          <a:p>
            <a:r>
              <a:rPr lang="en-US" b="1" dirty="0"/>
              <a:t>Birds-eye view: </a:t>
            </a:r>
          </a:p>
          <a:p>
            <a:pPr marL="457200" indent="-457200">
              <a:buFont typeface="+mj-lt"/>
              <a:buAutoNum type="arabicPeriod"/>
            </a:pPr>
            <a:r>
              <a:rPr lang="en-US" dirty="0"/>
              <a:t>Execute the model with no subtour elimination constraints. </a:t>
            </a:r>
          </a:p>
          <a:p>
            <a:pPr marL="457200" indent="-457200">
              <a:buFont typeface="+mj-lt"/>
              <a:buAutoNum type="arabicPeriod"/>
            </a:pPr>
            <a:r>
              <a:rPr lang="en-US" dirty="0"/>
              <a:t>If the solver returns a single tour, we are done. </a:t>
            </a:r>
          </a:p>
          <a:p>
            <a:pPr marL="457200" indent="-457200">
              <a:buFont typeface="+mj-lt"/>
              <a:buAutoNum type="arabicPeriod"/>
            </a:pPr>
            <a:r>
              <a:rPr lang="en-US" dirty="0"/>
              <a:t>If it returns a set of subtours, we add the subtour elimination constraints for each of them, and only them. </a:t>
            </a:r>
          </a:p>
          <a:p>
            <a:pPr marL="457200" indent="-457200">
              <a:buFont typeface="+mj-lt"/>
              <a:buAutoNum type="arabicPeriod"/>
            </a:pPr>
            <a:r>
              <a:rPr lang="en-US" dirty="0"/>
              <a:t>Eventually all </a:t>
            </a:r>
            <a:r>
              <a:rPr lang="en-US" i="1" dirty="0"/>
              <a:t>relevant</a:t>
            </a:r>
            <a:r>
              <a:rPr lang="en-US" dirty="0"/>
              <a:t> subtours are eliminated and the solver returns a tour of the whole graph. </a:t>
            </a:r>
          </a:p>
        </p:txBody>
      </p:sp>
    </p:spTree>
    <p:extLst>
      <p:ext uri="{BB962C8B-B14F-4D97-AF65-F5344CB8AC3E}">
        <p14:creationId xmlns:p14="http://schemas.microsoft.com/office/powerpoint/2010/main" val="399884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5EE4-3528-174A-8849-A47F337A1C0C}"/>
              </a:ext>
            </a:extLst>
          </p:cNvPr>
          <p:cNvSpPr>
            <a:spLocks noGrp="1"/>
          </p:cNvSpPr>
          <p:nvPr>
            <p:ph type="title"/>
          </p:nvPr>
        </p:nvSpPr>
        <p:spPr>
          <a:xfrm>
            <a:off x="1024128" y="585216"/>
            <a:ext cx="5158308" cy="1598426"/>
          </a:xfrm>
        </p:spPr>
        <p:txBody>
          <a:bodyPr/>
          <a:lstStyle/>
          <a:p>
            <a:r>
              <a:rPr lang="en-US" dirty="0"/>
              <a:t>Successive (Partial) Solutions of TSP</a:t>
            </a:r>
          </a:p>
        </p:txBody>
      </p:sp>
      <p:pic>
        <p:nvPicPr>
          <p:cNvPr id="5" name="Content Placeholder 4">
            <a:extLst>
              <a:ext uri="{FF2B5EF4-FFF2-40B4-BE49-F238E27FC236}">
                <a16:creationId xmlns:a16="http://schemas.microsoft.com/office/drawing/2014/main" id="{A0D1D52A-9F34-DD45-9ABA-27D90211B62D}"/>
              </a:ext>
            </a:extLst>
          </p:cNvPr>
          <p:cNvPicPr>
            <a:picLocks noGrp="1" noChangeAspect="1"/>
          </p:cNvPicPr>
          <p:nvPr>
            <p:ph idx="1"/>
          </p:nvPr>
        </p:nvPicPr>
        <p:blipFill rotWithShape="1">
          <a:blip r:embed="rId2"/>
          <a:srcRect l="2828" t="1546" r="1964"/>
          <a:stretch/>
        </p:blipFill>
        <p:spPr>
          <a:xfrm>
            <a:off x="5418160" y="21147"/>
            <a:ext cx="5677469" cy="6836853"/>
          </a:xfrm>
        </p:spPr>
      </p:pic>
      <p:graphicFrame>
        <p:nvGraphicFramePr>
          <p:cNvPr id="6" name="Table 5">
            <a:extLst>
              <a:ext uri="{FF2B5EF4-FFF2-40B4-BE49-F238E27FC236}">
                <a16:creationId xmlns:a16="http://schemas.microsoft.com/office/drawing/2014/main" id="{4DA3B23B-595E-3548-BDE9-E5F0A897CE3F}"/>
              </a:ext>
            </a:extLst>
          </p:cNvPr>
          <p:cNvGraphicFramePr>
            <a:graphicFrameLocks noGrp="1"/>
          </p:cNvGraphicFramePr>
          <p:nvPr>
            <p:extLst>
              <p:ext uri="{D42A27DB-BD31-4B8C-83A1-F6EECF244321}">
                <p14:modId xmlns:p14="http://schemas.microsoft.com/office/powerpoint/2010/main" val="2358167030"/>
              </p:ext>
            </p:extLst>
          </p:nvPr>
        </p:nvGraphicFramePr>
        <p:xfrm>
          <a:off x="721814" y="2883572"/>
          <a:ext cx="4245970" cy="1483360"/>
        </p:xfrm>
        <a:graphic>
          <a:graphicData uri="http://schemas.openxmlformats.org/drawingml/2006/table">
            <a:tbl>
              <a:tblPr firstRow="1" bandRow="1">
                <a:tableStyleId>{21E4AEA4-8DFA-4A89-87EB-49C32662AFE0}</a:tableStyleId>
              </a:tblPr>
              <a:tblGrid>
                <a:gridCol w="1011450">
                  <a:extLst>
                    <a:ext uri="{9D8B030D-6E8A-4147-A177-3AD203B41FA5}">
                      <a16:colId xmlns:a16="http://schemas.microsoft.com/office/drawing/2014/main" val="961175931"/>
                    </a:ext>
                  </a:extLst>
                </a:gridCol>
                <a:gridCol w="3234520">
                  <a:extLst>
                    <a:ext uri="{9D8B030D-6E8A-4147-A177-3AD203B41FA5}">
                      <a16:colId xmlns:a16="http://schemas.microsoft.com/office/drawing/2014/main" val="522626783"/>
                    </a:ext>
                  </a:extLst>
                </a:gridCol>
              </a:tblGrid>
              <a:tr h="370840">
                <a:tc>
                  <a:txBody>
                    <a:bodyPr/>
                    <a:lstStyle/>
                    <a:p>
                      <a:r>
                        <a:rPr lang="en-US" dirty="0"/>
                        <a:t>Iteration</a:t>
                      </a:r>
                    </a:p>
                  </a:txBody>
                  <a:tcPr/>
                </a:tc>
                <a:tc>
                  <a:txBody>
                    <a:bodyPr/>
                    <a:lstStyle/>
                    <a:p>
                      <a:r>
                        <a:rPr lang="en-US" dirty="0"/>
                        <a:t>Tour(s)</a:t>
                      </a:r>
                    </a:p>
                  </a:txBody>
                  <a:tcPr/>
                </a:tc>
                <a:extLst>
                  <a:ext uri="{0D108BD9-81ED-4DB2-BD59-A6C34878D82A}">
                    <a16:rowId xmlns:a16="http://schemas.microsoft.com/office/drawing/2014/main" val="3642201391"/>
                  </a:ext>
                </a:extLst>
              </a:tr>
              <a:tr h="370840">
                <a:tc>
                  <a:txBody>
                    <a:bodyPr/>
                    <a:lstStyle/>
                    <a:p>
                      <a:r>
                        <a:rPr lang="en-US" dirty="0"/>
                        <a:t>0</a:t>
                      </a:r>
                    </a:p>
                  </a:txBody>
                  <a:tcPr/>
                </a:tc>
                <a:tc>
                  <a:txBody>
                    <a:bodyPr/>
                    <a:lstStyle/>
                    <a:p>
                      <a:r>
                        <a:rPr lang="en-US" dirty="0"/>
                        <a:t>[0, 2]; [1, 7, 8]; [3,  6,  9]; [4, 5]</a:t>
                      </a:r>
                    </a:p>
                  </a:txBody>
                  <a:tcPr/>
                </a:tc>
                <a:extLst>
                  <a:ext uri="{0D108BD9-81ED-4DB2-BD59-A6C34878D82A}">
                    <a16:rowId xmlns:a16="http://schemas.microsoft.com/office/drawing/2014/main" val="4130420246"/>
                  </a:ext>
                </a:extLst>
              </a:tr>
              <a:tr h="370840">
                <a:tc>
                  <a:txBody>
                    <a:bodyPr/>
                    <a:lstStyle/>
                    <a:p>
                      <a:r>
                        <a:rPr lang="en-US" dirty="0"/>
                        <a:t>1</a:t>
                      </a:r>
                    </a:p>
                  </a:txBody>
                  <a:tcPr/>
                </a:tc>
                <a:tc>
                  <a:txBody>
                    <a:bodyPr/>
                    <a:lstStyle/>
                    <a:p>
                      <a:r>
                        <a:rPr lang="en-US" dirty="0"/>
                        <a:t>[0, 2, 7]; [1, 8]; [3, 6]; [4, 9, 5]</a:t>
                      </a:r>
                    </a:p>
                  </a:txBody>
                  <a:tcPr/>
                </a:tc>
                <a:extLst>
                  <a:ext uri="{0D108BD9-81ED-4DB2-BD59-A6C34878D82A}">
                    <a16:rowId xmlns:a16="http://schemas.microsoft.com/office/drawing/2014/main" val="2525483824"/>
                  </a:ext>
                </a:extLst>
              </a:tr>
              <a:tr h="370840">
                <a:tc>
                  <a:txBody>
                    <a:bodyPr/>
                    <a:lstStyle/>
                    <a:p>
                      <a:r>
                        <a:rPr lang="en-US" dirty="0"/>
                        <a:t>2</a:t>
                      </a:r>
                    </a:p>
                  </a:txBody>
                  <a:tcPr/>
                </a:tc>
                <a:tc>
                  <a:txBody>
                    <a:bodyPr/>
                    <a:lstStyle/>
                    <a:p>
                      <a:r>
                        <a:rPr lang="en-US" dirty="0"/>
                        <a:t>[0, 2, 3, 6, 9, 5, 4, 1, 8, 7]</a:t>
                      </a:r>
                    </a:p>
                  </a:txBody>
                  <a:tcPr/>
                </a:tc>
                <a:extLst>
                  <a:ext uri="{0D108BD9-81ED-4DB2-BD59-A6C34878D82A}">
                    <a16:rowId xmlns:a16="http://schemas.microsoft.com/office/drawing/2014/main" val="2530176933"/>
                  </a:ext>
                </a:extLst>
              </a:tr>
            </a:tbl>
          </a:graphicData>
        </a:graphic>
      </p:graphicFrame>
      <p:sp>
        <p:nvSpPr>
          <p:cNvPr id="7" name="TextBox 6">
            <a:extLst>
              <a:ext uri="{FF2B5EF4-FFF2-40B4-BE49-F238E27FC236}">
                <a16:creationId xmlns:a16="http://schemas.microsoft.com/office/drawing/2014/main" id="{50622481-9492-5143-9CB8-B00FAB16BC45}"/>
              </a:ext>
            </a:extLst>
          </p:cNvPr>
          <p:cNvSpPr txBox="1"/>
          <p:nvPr/>
        </p:nvSpPr>
        <p:spPr>
          <a:xfrm>
            <a:off x="-1" y="6550223"/>
            <a:ext cx="4967785" cy="307777"/>
          </a:xfrm>
          <a:prstGeom prst="rect">
            <a:avLst/>
          </a:prstGeom>
          <a:noFill/>
        </p:spPr>
        <p:txBody>
          <a:bodyPr wrap="square" rtlCol="0">
            <a:spAutoFit/>
          </a:bodyPr>
          <a:lstStyle/>
          <a:p>
            <a:r>
              <a:rPr lang="en-US" sz="1400" i="1" dirty="0"/>
              <a:t>All examples credited to: Practical Python AI Projects by Serge Kruk</a:t>
            </a:r>
          </a:p>
        </p:txBody>
      </p:sp>
    </p:spTree>
    <p:extLst>
      <p:ext uri="{BB962C8B-B14F-4D97-AF65-F5344CB8AC3E}">
        <p14:creationId xmlns:p14="http://schemas.microsoft.com/office/powerpoint/2010/main" val="16345704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55</TotalTime>
  <Words>577</Words>
  <Application>Microsoft Macintosh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Cambria Math</vt:lpstr>
      <vt:lpstr>Tw Cen MT</vt:lpstr>
      <vt:lpstr>Tw Cen MT Condensed</vt:lpstr>
      <vt:lpstr>Wingdings 3</vt:lpstr>
      <vt:lpstr>Integral</vt:lpstr>
      <vt:lpstr>Exact TSP Solver</vt:lpstr>
      <vt:lpstr>Decision Variables</vt:lpstr>
      <vt:lpstr>Objective</vt:lpstr>
      <vt:lpstr>Constraints</vt:lpstr>
      <vt:lpstr>Difficulty - Subtours</vt:lpstr>
      <vt:lpstr>Overcoming Subtour Difficulties</vt:lpstr>
      <vt:lpstr>Successive (Partial) Solutions of TSP</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TSP Solver</dc:title>
  <dc:creator>Dejans, Adam (A. D.)</dc:creator>
  <cp:lastModifiedBy>Dejans, Adam (A. D.)</cp:lastModifiedBy>
  <cp:revision>11</cp:revision>
  <dcterms:created xsi:type="dcterms:W3CDTF">2021-08-25T16:51:23Z</dcterms:created>
  <dcterms:modified xsi:type="dcterms:W3CDTF">2021-08-25T17:51:53Z</dcterms:modified>
</cp:coreProperties>
</file>