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4" r:id="rId4"/>
    <p:sldId id="268" r:id="rId5"/>
    <p:sldId id="269" r:id="rId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6C1C-49E5-4E31-A3AD-825AA9B5B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2EB52-D6C8-4BF4-BCCC-E1F486C37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9F6A-58BA-4493-94BA-C2EE6B0A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AF0-B03E-4C1E-A280-31301E5600CB}" type="datetimeFigureOut">
              <a:rPr lang="en-BE" smtClean="0"/>
              <a:t>07/07/2020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6E754-B514-4FC3-BA16-13FC5646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34F94-E69D-4518-95C4-60B0716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4AA-AF1A-4A38-90F1-C909877EDC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964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7ECA-77A6-4229-9C0F-07F55FCB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4BEBC-D189-4C17-AC36-CED58486E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13464-B82B-45C5-937A-FAFE437B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AF0-B03E-4C1E-A280-31301E5600CB}" type="datetimeFigureOut">
              <a:rPr lang="en-BE" smtClean="0"/>
              <a:t>07/07/2020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6005-7AA3-4285-89A3-22716F02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FC22A-D301-416F-B59A-CC30616E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4AA-AF1A-4A38-90F1-C909877EDC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7905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08846-F070-46FE-A7AF-EF3DC9797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AE5D9-C569-47E7-A66F-8BE26096B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0E40C-1E32-4DC6-861A-967A140D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AF0-B03E-4C1E-A280-31301E5600CB}" type="datetimeFigureOut">
              <a:rPr lang="en-BE" smtClean="0"/>
              <a:t>07/07/2020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6A5C1-1455-4A99-AFEA-A41FF76A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D918C-30E6-4BA6-8CBA-6DA68A06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4AA-AF1A-4A38-90F1-C909877EDC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893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7F18-F956-4E58-BBB0-082AE0AC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6AFE-DD0B-4028-9CAB-03AA4540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0FFB-0E1B-4E52-8807-80DAD829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AF0-B03E-4C1E-A280-31301E5600CB}" type="datetimeFigureOut">
              <a:rPr lang="en-BE" smtClean="0"/>
              <a:t>07/07/2020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75ECA-6E3B-4830-8FD2-1EAFECA1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5294-E072-4A1B-B4A8-B24F60D8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4AA-AF1A-4A38-90F1-C909877EDC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095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28FE-113D-4B01-BEF7-E20E00C4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025B-A139-46E1-A685-CD170DFCF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45BE4-0511-420A-B0D3-690D0C41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AF0-B03E-4C1E-A280-31301E5600CB}" type="datetimeFigureOut">
              <a:rPr lang="en-BE" smtClean="0"/>
              <a:t>07/07/2020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2482-C19B-4670-A272-75B31BF5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E9B9-8861-4D0E-BF75-131153D0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4AA-AF1A-4A38-90F1-C909877EDC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057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70EF-0267-42D1-BEE5-0D452429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7332-1765-4296-BB66-5F53977FC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6E0D5-31C2-47B9-B331-BB6C27E78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0A4D8-0296-42A8-B5E7-7A05C5C5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AF0-B03E-4C1E-A280-31301E5600CB}" type="datetimeFigureOut">
              <a:rPr lang="en-BE" smtClean="0"/>
              <a:t>07/07/2020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5E6B1-295E-4C92-9D8A-B2BDE10F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EC546-9112-4EE3-ACAF-6556555F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4AA-AF1A-4A38-90F1-C909877EDC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433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F60D-810E-4841-887B-88EAE425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E88DB-AF1F-459E-8EE9-F6E56607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330E9-6134-460B-B546-1F0DC8BC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2D460-D653-4ECF-A914-0FBF9E4C9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74E64-0A1C-449C-B94C-3DDC185E8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B924F-64B0-46E3-AB18-E77D0DF0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AF0-B03E-4C1E-A280-31301E5600CB}" type="datetimeFigureOut">
              <a:rPr lang="en-BE" smtClean="0"/>
              <a:t>07/07/2020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B8E45-575A-40F0-BA1E-443D8AA5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92586-6BA8-43CE-A34E-2062B28B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4AA-AF1A-4A38-90F1-C909877EDC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1312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471C-49A8-401E-9BB6-0A87CB2F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F7B79-51DB-47DD-B2D3-5D0E8966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AF0-B03E-4C1E-A280-31301E5600CB}" type="datetimeFigureOut">
              <a:rPr lang="en-BE" smtClean="0"/>
              <a:t>07/07/2020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9F5A6-F25A-4865-BED5-E7382D62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98954-BF6A-4D70-BDE9-9B273303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4AA-AF1A-4A38-90F1-C909877EDC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7161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63560-B60B-437B-AC2D-89E6BE2E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AF0-B03E-4C1E-A280-31301E5600CB}" type="datetimeFigureOut">
              <a:rPr lang="en-BE" smtClean="0"/>
              <a:t>07/07/2020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4EBCB-D701-47A8-8531-25CC1768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1DEDD-17B4-48F7-8CF5-E8A94EC1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4AA-AF1A-4A38-90F1-C909877EDC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0245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430C-EAF4-4634-908F-7B3BC310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834B-08EE-4396-BC31-9FF680AD2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18F07-F68A-420C-A10F-1599DEB38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DCDF8-1B03-4AC4-831C-51F8DACA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AF0-B03E-4C1E-A280-31301E5600CB}" type="datetimeFigureOut">
              <a:rPr lang="en-BE" smtClean="0"/>
              <a:t>07/07/2020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551B2-6A6B-465E-8C2E-E437FF94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FA4C-866F-46A9-B8FC-7302CF04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4AA-AF1A-4A38-90F1-C909877EDC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272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0421-84BA-4F3E-B480-FC9B1ADE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BDC93-4138-4923-9F63-3AA5EA2AB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A85A8-95E2-4898-BE6F-800290514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62CC3-8F93-4B37-A3AB-8BA60B45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AF0-B03E-4C1E-A280-31301E5600CB}" type="datetimeFigureOut">
              <a:rPr lang="en-BE" smtClean="0"/>
              <a:t>07/07/2020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19B76-39C0-4166-B806-7FC55548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F406-1032-48A8-9578-72139EE2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4AA-AF1A-4A38-90F1-C909877EDC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964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2AA66-2A73-40C7-9B25-C2CEFACB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E82AB-BD14-4E63-81F4-0D5419795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5BAC-457E-4E9B-8526-E8BA24D0D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25AF0-B03E-4C1E-A280-31301E5600CB}" type="datetimeFigureOut">
              <a:rPr lang="en-BE" smtClean="0"/>
              <a:t>07/07/2020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20C1-E806-4BFE-B73E-3CBE51DD7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E698-9E8F-4C8A-A6DD-4CA9BBA58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A84AA-AF1A-4A38-90F1-C909877EDC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8783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  <a:alpha val="14000"/>
              </a:schemeClr>
            </a:gs>
            <a:gs pos="87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64A353B-D87A-4E38-8964-EE078A320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47700"/>
            <a:ext cx="12115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  <a:alpha val="14000"/>
              </a:schemeClr>
            </a:gs>
            <a:gs pos="87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5E5A56-C082-4BAE-AF19-EA9433C40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207"/>
            <a:ext cx="12192000" cy="5597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4BF92B-5110-42EE-B10E-29DEB65306E9}"/>
              </a:ext>
            </a:extLst>
          </p:cNvPr>
          <p:cNvSpPr txBox="1"/>
          <p:nvPr/>
        </p:nvSpPr>
        <p:spPr>
          <a:xfrm>
            <a:off x="699715" y="1147263"/>
            <a:ext cx="1106821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/>
              <a:t>Solution add-on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2400" dirty="0"/>
              <a:t>Simple à installer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2400" dirty="0"/>
              <a:t>Abordable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/>
              <a:t>Aviation Générale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/>
              <a:t>Réalité Augmentée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2400" dirty="0"/>
              <a:t>Navigation Augmentée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2400" dirty="0"/>
              <a:t>Sécurité Augmentée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2400" dirty="0"/>
              <a:t>Plaisir Augmenté</a:t>
            </a:r>
            <a:endParaRPr lang="en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B99B0-05D8-43C7-8060-BD128D2B9023}"/>
              </a:ext>
            </a:extLst>
          </p:cNvPr>
          <p:cNvSpPr txBox="1"/>
          <p:nvPr/>
        </p:nvSpPr>
        <p:spPr>
          <a:xfrm>
            <a:off x="699715" y="500932"/>
            <a:ext cx="1110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/>
              <a:t>Introduction SKY-AR</a:t>
            </a:r>
            <a:endParaRPr lang="en-BE" sz="3600" b="1" dirty="0"/>
          </a:p>
        </p:txBody>
      </p:sp>
    </p:spTree>
    <p:extLst>
      <p:ext uri="{BB962C8B-B14F-4D97-AF65-F5344CB8AC3E}">
        <p14:creationId xmlns:p14="http://schemas.microsoft.com/office/powerpoint/2010/main" val="425870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  <a:alpha val="14000"/>
              </a:schemeClr>
            </a:gs>
            <a:gs pos="87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5E5A56-C082-4BAE-AF19-EA9433C40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207"/>
            <a:ext cx="12192000" cy="5597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9B99B0-05D8-43C7-8060-BD128D2B9023}"/>
              </a:ext>
            </a:extLst>
          </p:cNvPr>
          <p:cNvSpPr txBox="1"/>
          <p:nvPr/>
        </p:nvSpPr>
        <p:spPr>
          <a:xfrm>
            <a:off x="699715" y="500932"/>
            <a:ext cx="1110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/>
              <a:t>Solution Add-On</a:t>
            </a:r>
            <a:endParaRPr lang="en-BE" sz="36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EFC01F-3C13-4B2B-92A3-F9E31ED5797F}"/>
              </a:ext>
            </a:extLst>
          </p:cNvPr>
          <p:cNvSpPr/>
          <p:nvPr/>
        </p:nvSpPr>
        <p:spPr>
          <a:xfrm>
            <a:off x="5792525" y="469128"/>
            <a:ext cx="60695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EFIS</a:t>
            </a:r>
            <a:endParaRPr lang="en-B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03FECA-F27D-4665-957C-AB9BF44FED8E}"/>
              </a:ext>
            </a:extLst>
          </p:cNvPr>
          <p:cNvSpPr/>
          <p:nvPr/>
        </p:nvSpPr>
        <p:spPr>
          <a:xfrm>
            <a:off x="5521518" y="1776279"/>
            <a:ext cx="1148964" cy="5486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Adaptor</a:t>
            </a:r>
            <a:endParaRPr lang="en-B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9A8C04-7C62-404E-9672-407173530F0B}"/>
              </a:ext>
            </a:extLst>
          </p:cNvPr>
          <p:cNvSpPr/>
          <p:nvPr/>
        </p:nvSpPr>
        <p:spPr>
          <a:xfrm>
            <a:off x="6967958" y="453226"/>
            <a:ext cx="1555839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2">
                    <a:lumMod val="50000"/>
                  </a:schemeClr>
                </a:solidFill>
              </a:rPr>
              <a:t>GPS / ILS/…</a:t>
            </a:r>
            <a:endParaRPr lang="en-B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237694-0000-4420-A3B1-39FDD35BA222}"/>
              </a:ext>
            </a:extLst>
          </p:cNvPr>
          <p:cNvSpPr/>
          <p:nvPr/>
        </p:nvSpPr>
        <p:spPr>
          <a:xfrm>
            <a:off x="4725047" y="1776279"/>
            <a:ext cx="794453" cy="5486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2">
                    <a:lumMod val="50000"/>
                  </a:schemeClr>
                </a:solidFill>
              </a:rPr>
              <a:t>ADS-B</a:t>
            </a:r>
            <a:endParaRPr lang="en-B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4E7A4A4-F520-4500-92F1-991BD2752854}"/>
              </a:ext>
            </a:extLst>
          </p:cNvPr>
          <p:cNvSpPr/>
          <p:nvPr/>
        </p:nvSpPr>
        <p:spPr>
          <a:xfrm>
            <a:off x="6565378" y="2809110"/>
            <a:ext cx="1148964" cy="1483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Tablet</a:t>
            </a:r>
            <a:endParaRPr lang="en-BE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372A6CD-3617-443F-A0A1-86DA18A2A7A4}"/>
              </a:ext>
            </a:extLst>
          </p:cNvPr>
          <p:cNvSpPr/>
          <p:nvPr/>
        </p:nvSpPr>
        <p:spPr>
          <a:xfrm>
            <a:off x="4887685" y="5595770"/>
            <a:ext cx="2416629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AR Glasses</a:t>
            </a:r>
            <a:endParaRPr lang="en-BE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868740-B07B-4139-8597-7168E533632F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6096000" y="1017768"/>
            <a:ext cx="0" cy="75851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23965B-B451-42E5-96CA-C43A562C95E8}"/>
              </a:ext>
            </a:extLst>
          </p:cNvPr>
          <p:cNvCxnSpPr>
            <a:cxnSpLocks/>
            <a:stCxn id="32" idx="2"/>
            <a:endCxn id="31" idx="3"/>
          </p:cNvCxnSpPr>
          <p:nvPr/>
        </p:nvCxnSpPr>
        <p:spPr>
          <a:xfrm flipH="1">
            <a:off x="6670482" y="1001866"/>
            <a:ext cx="1075396" cy="1048733"/>
          </a:xfrm>
          <a:prstGeom prst="straightConnector1">
            <a:avLst/>
          </a:prstGeom>
          <a:ln w="222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9CA266-D934-48CA-80E5-C032DFA598FD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6096000" y="2324919"/>
            <a:ext cx="1043860" cy="48419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1F0CBA-70C7-44DD-BC46-1F7B926E253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6096000" y="4292678"/>
            <a:ext cx="1043860" cy="1303092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2880E5E4-4FE9-48AA-93A7-2331D1592541}"/>
              </a:ext>
            </a:extLst>
          </p:cNvPr>
          <p:cNvSpPr/>
          <p:nvPr/>
        </p:nvSpPr>
        <p:spPr>
          <a:xfrm>
            <a:off x="2877844" y="1017768"/>
            <a:ext cx="462515" cy="10328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E97C5-3050-45C5-B7AC-FD0688665DD3}"/>
              </a:ext>
            </a:extLst>
          </p:cNvPr>
          <p:cNvSpPr txBox="1"/>
          <p:nvPr/>
        </p:nvSpPr>
        <p:spPr>
          <a:xfrm>
            <a:off x="625802" y="1349517"/>
            <a:ext cx="2192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Bluetooth </a:t>
            </a:r>
            <a:r>
              <a:rPr lang="fr-BE" dirty="0" err="1"/>
              <a:t>Wired</a:t>
            </a:r>
            <a:r>
              <a:rPr lang="fr-BE" dirty="0"/>
              <a:t> Data Transfer</a:t>
            </a:r>
          </a:p>
          <a:p>
            <a:r>
              <a:rPr lang="fr-BE" dirty="0"/>
              <a:t>RJ45, RS242,…</a:t>
            </a:r>
            <a:endParaRPr lang="en-BE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1C978716-9CDB-4A3B-A6F8-C585EFDC033D}"/>
              </a:ext>
            </a:extLst>
          </p:cNvPr>
          <p:cNvSpPr/>
          <p:nvPr/>
        </p:nvSpPr>
        <p:spPr>
          <a:xfrm>
            <a:off x="2877849" y="2324918"/>
            <a:ext cx="460492" cy="4095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DC8D29-21CD-40F2-A0CE-A9262BEB327F}"/>
              </a:ext>
            </a:extLst>
          </p:cNvPr>
          <p:cNvSpPr txBox="1"/>
          <p:nvPr/>
        </p:nvSpPr>
        <p:spPr>
          <a:xfrm>
            <a:off x="625802" y="2542146"/>
            <a:ext cx="2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Bluetooth/</a:t>
            </a:r>
            <a:r>
              <a:rPr lang="fr-BE" dirty="0" err="1"/>
              <a:t>Wired</a:t>
            </a:r>
            <a:r>
              <a:rPr lang="fr-BE" dirty="0"/>
              <a:t> Data Transfer</a:t>
            </a:r>
          </a:p>
          <a:p>
            <a:r>
              <a:rPr lang="fr-BE" dirty="0"/>
              <a:t>USB</a:t>
            </a:r>
            <a:endParaRPr lang="en-BE" dirty="0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30FEF03E-314B-4B8F-BA98-108720257976}"/>
              </a:ext>
            </a:extLst>
          </p:cNvPr>
          <p:cNvSpPr/>
          <p:nvPr/>
        </p:nvSpPr>
        <p:spPr>
          <a:xfrm>
            <a:off x="2879836" y="4604590"/>
            <a:ext cx="460498" cy="991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25057-5103-4189-84A1-3C3030E44D3B}"/>
              </a:ext>
            </a:extLst>
          </p:cNvPr>
          <p:cNvSpPr txBox="1"/>
          <p:nvPr/>
        </p:nvSpPr>
        <p:spPr>
          <a:xfrm>
            <a:off x="509492" y="4777014"/>
            <a:ext cx="24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Wireless Data Transfer</a:t>
            </a:r>
          </a:p>
          <a:p>
            <a:r>
              <a:rPr lang="fr-BE" dirty="0"/>
              <a:t>BT/</a:t>
            </a:r>
            <a:r>
              <a:rPr lang="fr-BE" dirty="0" err="1"/>
              <a:t>WiFi</a:t>
            </a:r>
            <a:endParaRPr lang="en-BE" dirty="0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F2117FDB-014A-44C3-8B9E-ED26D25BA89F}"/>
              </a:ext>
            </a:extLst>
          </p:cNvPr>
          <p:cNvSpPr/>
          <p:nvPr/>
        </p:nvSpPr>
        <p:spPr>
          <a:xfrm>
            <a:off x="8621485" y="1017768"/>
            <a:ext cx="672709" cy="1716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BFE483-6B14-434F-9E0C-382D558F6481}"/>
              </a:ext>
            </a:extLst>
          </p:cNvPr>
          <p:cNvSpPr txBox="1"/>
          <p:nvPr/>
        </p:nvSpPr>
        <p:spPr>
          <a:xfrm>
            <a:off x="9315054" y="1534183"/>
            <a:ext cx="2876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Flight information </a:t>
            </a:r>
            <a:r>
              <a:rPr lang="fr-BE" dirty="0" err="1"/>
              <a:t>from</a:t>
            </a:r>
            <a:r>
              <a:rPr lang="fr-B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EFIS (TAS, Altitude, slip,…)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ADS-B/FLARM (area info)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GPS (exact location)</a:t>
            </a:r>
            <a:endParaRPr lang="en-BE" dirty="0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45A4268E-FD36-47D2-96B1-097DC48C79B0}"/>
              </a:ext>
            </a:extLst>
          </p:cNvPr>
          <p:cNvSpPr/>
          <p:nvPr/>
        </p:nvSpPr>
        <p:spPr>
          <a:xfrm>
            <a:off x="8600625" y="2734512"/>
            <a:ext cx="672709" cy="14835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12BB5C-C05C-4A47-BA69-191D4D88D0E0}"/>
              </a:ext>
            </a:extLst>
          </p:cNvPr>
          <p:cNvSpPr txBox="1"/>
          <p:nvPr/>
        </p:nvSpPr>
        <p:spPr>
          <a:xfrm>
            <a:off x="9312164" y="2876131"/>
            <a:ext cx="2612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GUI: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Navigation planner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Info </a:t>
            </a:r>
            <a:r>
              <a:rPr lang="fr-BE" dirty="0" err="1"/>
              <a:t>tool</a:t>
            </a: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…</a:t>
            </a:r>
            <a:endParaRPr lang="en-BE" dirty="0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1797B389-F932-46C3-B2C1-7766E3F2CD31}"/>
              </a:ext>
            </a:extLst>
          </p:cNvPr>
          <p:cNvSpPr/>
          <p:nvPr/>
        </p:nvSpPr>
        <p:spPr>
          <a:xfrm>
            <a:off x="8621484" y="5595770"/>
            <a:ext cx="672709" cy="7931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DBEB92-4EFE-4551-9CA3-D79283B657CE}"/>
              </a:ext>
            </a:extLst>
          </p:cNvPr>
          <p:cNvSpPr txBox="1"/>
          <p:nvPr/>
        </p:nvSpPr>
        <p:spPr>
          <a:xfrm>
            <a:off x="9273334" y="4241338"/>
            <a:ext cx="28769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Visualisation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TAS, Altitude, slip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NAV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Airstrips</a:t>
            </a: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Flight areas (CTR, AIW,…)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Warning system (Alt, TAS,…)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Other</a:t>
            </a:r>
            <a:r>
              <a:rPr lang="fr-BE" dirty="0"/>
              <a:t> </a:t>
            </a:r>
            <a:r>
              <a:rPr lang="fr-BE" dirty="0" err="1"/>
              <a:t>aircraft</a:t>
            </a: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…</a:t>
            </a:r>
            <a:endParaRPr lang="en-BE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D7CF2F-ACEE-4ECB-B23C-C80996DF6D19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096000" y="2324919"/>
            <a:ext cx="0" cy="3270851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32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  <a:alpha val="14000"/>
              </a:schemeClr>
            </a:gs>
            <a:gs pos="87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5E5A56-C082-4BAE-AF19-EA9433C40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207"/>
            <a:ext cx="12192000" cy="5597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9B99B0-05D8-43C7-8060-BD128D2B9023}"/>
              </a:ext>
            </a:extLst>
          </p:cNvPr>
          <p:cNvSpPr txBox="1"/>
          <p:nvPr/>
        </p:nvSpPr>
        <p:spPr>
          <a:xfrm>
            <a:off x="699715" y="500932"/>
            <a:ext cx="1110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/>
              <a:t>Réalité Augmentée</a:t>
            </a:r>
          </a:p>
        </p:txBody>
      </p:sp>
      <p:pic>
        <p:nvPicPr>
          <p:cNvPr id="7" name="Picture 2" descr="Image result for efis&quot;">
            <a:extLst>
              <a:ext uri="{FF2B5EF4-FFF2-40B4-BE49-F238E27FC236}">
                <a16:creationId xmlns:a16="http://schemas.microsoft.com/office/drawing/2014/main" id="{FC28962C-1D57-4C77-952A-5701F996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4" y="2705779"/>
            <a:ext cx="1659767" cy="144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skydemon&quot;">
            <a:extLst>
              <a:ext uri="{FF2B5EF4-FFF2-40B4-BE49-F238E27FC236}">
                <a16:creationId xmlns:a16="http://schemas.microsoft.com/office/drawing/2014/main" id="{15F17EA4-C540-45E2-B5E0-6712142DB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34" y="4405636"/>
            <a:ext cx="16097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epson moverio&quot;">
            <a:extLst>
              <a:ext uri="{FF2B5EF4-FFF2-40B4-BE49-F238E27FC236}">
                <a16:creationId xmlns:a16="http://schemas.microsoft.com/office/drawing/2014/main" id="{BF1F311A-2885-4547-8615-28C0781AF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8"/>
          <a:stretch/>
        </p:blipFill>
        <p:spPr bwMode="auto">
          <a:xfrm>
            <a:off x="4720187" y="452813"/>
            <a:ext cx="2330273" cy="161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aeroglass aviation&quot;">
            <a:extLst>
              <a:ext uri="{FF2B5EF4-FFF2-40B4-BE49-F238E27FC236}">
                <a16:creationId xmlns:a16="http://schemas.microsoft.com/office/drawing/2014/main" id="{D536A60D-78B4-4E6D-8611-5DF01BE8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927" y="2236810"/>
            <a:ext cx="3330176" cy="18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aeroglass aviation&quot;">
            <a:extLst>
              <a:ext uri="{FF2B5EF4-FFF2-40B4-BE49-F238E27FC236}">
                <a16:creationId xmlns:a16="http://schemas.microsoft.com/office/drawing/2014/main" id="{1C4D1247-DB98-4E33-A57E-302B0EA68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3"/>
          <a:stretch/>
        </p:blipFill>
        <p:spPr bwMode="auto">
          <a:xfrm>
            <a:off x="7741585" y="4238798"/>
            <a:ext cx="3330176" cy="157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2AD6AE5-FAD6-4C10-96D8-96DADAB93235}"/>
              </a:ext>
            </a:extLst>
          </p:cNvPr>
          <p:cNvGrpSpPr/>
          <p:nvPr/>
        </p:nvGrpSpPr>
        <p:grpSpPr>
          <a:xfrm>
            <a:off x="2908756" y="3155142"/>
            <a:ext cx="1945435" cy="548640"/>
            <a:chOff x="4725047" y="1776279"/>
            <a:chExt cx="1945435" cy="5486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88726-39A8-48B6-8A4C-280C7493ECB3}"/>
                </a:ext>
              </a:extLst>
            </p:cNvPr>
            <p:cNvSpPr/>
            <p:nvPr/>
          </p:nvSpPr>
          <p:spPr>
            <a:xfrm>
              <a:off x="5521518" y="1776279"/>
              <a:ext cx="1148964" cy="5486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/>
                <a:t>Adaptor</a:t>
              </a:r>
              <a:endParaRPr lang="en-BE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66685A-2D5C-4DD1-BA63-E7ACF0B1D18F}"/>
                </a:ext>
              </a:extLst>
            </p:cNvPr>
            <p:cNvSpPr/>
            <p:nvPr/>
          </p:nvSpPr>
          <p:spPr>
            <a:xfrm>
              <a:off x="4725047" y="1776279"/>
              <a:ext cx="794453" cy="5486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>
                  <a:solidFill>
                    <a:schemeClr val="bg2">
                      <a:lumMod val="50000"/>
                    </a:schemeClr>
                  </a:solidFill>
                </a:rPr>
                <a:t>ADS-B</a:t>
              </a:r>
              <a:endParaRPr lang="en-BE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C87EE3-8CB0-4DFA-BB1E-4224D953E5A4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2105751" y="3429462"/>
            <a:ext cx="80300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CFF13A-9A3A-4F5C-846A-103BF5E8D8AA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4279709" y="2071486"/>
            <a:ext cx="1605615" cy="1083656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A31BC7-C628-4D8B-9DCF-646D9DEF79A8}"/>
              </a:ext>
            </a:extLst>
          </p:cNvPr>
          <p:cNvCxnSpPr>
            <a:cxnSpLocks/>
            <a:stCxn id="14" idx="2"/>
            <a:endCxn id="8" idx="1"/>
          </p:cNvCxnSpPr>
          <p:nvPr/>
        </p:nvCxnSpPr>
        <p:spPr>
          <a:xfrm>
            <a:off x="4279709" y="3703782"/>
            <a:ext cx="726725" cy="184485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356874-4D9A-4427-A4B1-D04EC9AE7CC2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811297" y="2071486"/>
            <a:ext cx="74027" cy="2334150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Image result for airplane hud&quot;">
            <a:extLst>
              <a:ext uri="{FF2B5EF4-FFF2-40B4-BE49-F238E27FC236}">
                <a16:creationId xmlns:a16="http://schemas.microsoft.com/office/drawing/2014/main" id="{E801E445-CF07-4AE0-B71D-DB5B44E63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0"/>
          <a:stretch/>
        </p:blipFill>
        <p:spPr bwMode="auto">
          <a:xfrm>
            <a:off x="7735927" y="322369"/>
            <a:ext cx="3335834" cy="174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9DB9B6-3C73-4D39-B712-31B4F59EBDDA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 flipV="1">
            <a:off x="7050460" y="1196928"/>
            <a:ext cx="685467" cy="65222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0F765D-695A-4505-9321-635D57FA26B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050460" y="1262150"/>
            <a:ext cx="685467" cy="1911272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B6254C-1032-4C58-91D9-120BBE7D2D2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050460" y="1262150"/>
            <a:ext cx="691125" cy="3764967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5C5E0B-7400-497D-B6F9-EFF902D26587}"/>
              </a:ext>
            </a:extLst>
          </p:cNvPr>
          <p:cNvSpPr txBox="1"/>
          <p:nvPr/>
        </p:nvSpPr>
        <p:spPr>
          <a:xfrm>
            <a:off x="9943155" y="3894590"/>
            <a:ext cx="1122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 err="1">
                <a:solidFill>
                  <a:schemeClr val="bg1"/>
                </a:solidFill>
              </a:rPr>
              <a:t>Courtesy</a:t>
            </a:r>
            <a:r>
              <a:rPr lang="fr-BE" sz="800" dirty="0">
                <a:solidFill>
                  <a:schemeClr val="bg1"/>
                </a:solidFill>
              </a:rPr>
              <a:t> of </a:t>
            </a:r>
            <a:r>
              <a:rPr lang="fr-BE" sz="800" dirty="0" err="1">
                <a:solidFill>
                  <a:schemeClr val="bg1"/>
                </a:solidFill>
              </a:rPr>
              <a:t>Aeroglass</a:t>
            </a:r>
            <a:endParaRPr lang="en-BE" sz="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F33020-D60B-449B-8EF1-7432B1FC3CB9}"/>
              </a:ext>
            </a:extLst>
          </p:cNvPr>
          <p:cNvSpPr txBox="1"/>
          <p:nvPr/>
        </p:nvSpPr>
        <p:spPr>
          <a:xfrm>
            <a:off x="10007324" y="5599992"/>
            <a:ext cx="1122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 err="1">
                <a:solidFill>
                  <a:schemeClr val="bg1"/>
                </a:solidFill>
              </a:rPr>
              <a:t>Courtesy</a:t>
            </a:r>
            <a:r>
              <a:rPr lang="fr-BE" sz="800" dirty="0">
                <a:solidFill>
                  <a:schemeClr val="bg1"/>
                </a:solidFill>
              </a:rPr>
              <a:t> of </a:t>
            </a:r>
            <a:r>
              <a:rPr lang="fr-BE" sz="800" dirty="0" err="1">
                <a:solidFill>
                  <a:schemeClr val="bg1"/>
                </a:solidFill>
              </a:rPr>
              <a:t>Aeroglass</a:t>
            </a:r>
            <a:endParaRPr lang="en-B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  <a:alpha val="14000"/>
              </a:schemeClr>
            </a:gs>
            <a:gs pos="87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5E5A56-C082-4BAE-AF19-EA9433C40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207"/>
            <a:ext cx="12192000" cy="5597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9B99B0-05D8-43C7-8060-BD128D2B9023}"/>
              </a:ext>
            </a:extLst>
          </p:cNvPr>
          <p:cNvSpPr txBox="1"/>
          <p:nvPr/>
        </p:nvSpPr>
        <p:spPr>
          <a:xfrm>
            <a:off x="699715" y="500932"/>
            <a:ext cx="1110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/>
              <a:t>Phases de Développement</a:t>
            </a:r>
            <a:endParaRPr lang="en-BE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FC5D6-3C8B-42D6-8458-91D131EC644E}"/>
              </a:ext>
            </a:extLst>
          </p:cNvPr>
          <p:cNvSpPr txBox="1"/>
          <p:nvPr/>
        </p:nvSpPr>
        <p:spPr>
          <a:xfrm>
            <a:off x="802105" y="1147263"/>
            <a:ext cx="105877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Création MVP: seconde moitié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Financement (Business Angels, EU </a:t>
            </a:r>
            <a:r>
              <a:rPr lang="fr-BE" dirty="0" err="1"/>
              <a:t>grants</a:t>
            </a:r>
            <a:r>
              <a:rPr lang="fr-BE" dirty="0"/>
              <a:t>, Aides Régionales,…)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Phase 1 (région 1): 12mois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appli NAV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Développement  interface et visualisation RA 1</a:t>
            </a:r>
            <a:r>
              <a:rPr lang="fr-BE" baseline="30000" dirty="0"/>
              <a:t>er</a:t>
            </a:r>
            <a:r>
              <a:rPr lang="fr-BE" dirty="0"/>
              <a:t> niveau (infos vol, </a:t>
            </a:r>
            <a:r>
              <a:rPr lang="fr-BE" dirty="0" err="1"/>
              <a:t>nav</a:t>
            </a:r>
            <a:r>
              <a:rPr lang="fr-BE" dirty="0"/>
              <a:t>, sécurité)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Kickstarter (pour région 1): après 9mois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Phase 2: 12mois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Extension appli NAV vers zone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Kickstarter (pour région 1): après 6mois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Développement  interface et visualisation RA 2</a:t>
            </a:r>
            <a:r>
              <a:rPr lang="fr-BE" baseline="30000" dirty="0"/>
              <a:t>er</a:t>
            </a:r>
            <a:r>
              <a:rPr lang="fr-BE" dirty="0"/>
              <a:t> niveau (A-DSB, ILS,…)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Développement contact commerciaux région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201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200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N-GONE</dc:title>
  <dc:creator>Michael De Prins</dc:creator>
  <cp:lastModifiedBy>Michael De PRINS</cp:lastModifiedBy>
  <cp:revision>26</cp:revision>
  <dcterms:created xsi:type="dcterms:W3CDTF">2020-05-07T19:41:00Z</dcterms:created>
  <dcterms:modified xsi:type="dcterms:W3CDTF">2020-07-07T09:04:02Z</dcterms:modified>
</cp:coreProperties>
</file>