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8" r:id="rId5"/>
    <p:sldId id="261" r:id="rId6"/>
    <p:sldId id="271" r:id="rId7"/>
    <p:sldId id="262" r:id="rId8"/>
    <p:sldId id="265" r:id="rId9"/>
    <p:sldId id="275" r:id="rId10"/>
    <p:sldId id="272" r:id="rId11"/>
    <p:sldId id="266" r:id="rId12"/>
    <p:sldId id="270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F29F7-2FBA-4E43-9DBB-546798FBCA06}" v="10" dt="2022-01-25T13:53:06.452"/>
    <p1510:client id="{D08FC749-E36A-4039-8AEC-7650331CD98B}" v="170" dt="2022-01-25T13:46:27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1" autoAdjust="0"/>
  </p:normalViewPr>
  <p:slideViewPr>
    <p:cSldViewPr snapToGrid="0" showGuides="1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embügler" userId="S::ec_kem@digitalhub.eu::eaf06ca2-c450-4fce-8f97-a4cffb3a29cb" providerId="AD" clId="Web-{D07F29F7-2FBA-4E43-9DBB-546798FBCA06}"/>
    <pc:docChg chg="modSld">
      <pc:chgData name="Andreas Kembügler" userId="S::ec_kem@digitalhub.eu::eaf06ca2-c450-4fce-8f97-a4cffb3a29cb" providerId="AD" clId="Web-{D07F29F7-2FBA-4E43-9DBB-546798FBCA06}" dt="2022-01-25T13:53:06.452" v="4" actId="20577"/>
      <pc:docMkLst>
        <pc:docMk/>
      </pc:docMkLst>
      <pc:sldChg chg="modSp">
        <pc:chgData name="Andreas Kembügler" userId="S::ec_kem@digitalhub.eu::eaf06ca2-c450-4fce-8f97-a4cffb3a29cb" providerId="AD" clId="Web-{D07F29F7-2FBA-4E43-9DBB-546798FBCA06}" dt="2022-01-25T13:53:06.452" v="4" actId="20577"/>
        <pc:sldMkLst>
          <pc:docMk/>
          <pc:sldMk cId="482293218" sldId="260"/>
        </pc:sldMkLst>
        <pc:spChg chg="mod">
          <ac:chgData name="Andreas Kembügler" userId="S::ec_kem@digitalhub.eu::eaf06ca2-c450-4fce-8f97-a4cffb3a29cb" providerId="AD" clId="Web-{D07F29F7-2FBA-4E43-9DBB-546798FBCA06}" dt="2022-01-25T13:53:06.452" v="4" actId="20577"/>
          <ac:spMkLst>
            <pc:docMk/>
            <pc:sldMk cId="482293218" sldId="260"/>
            <ac:spMk id="14" creationId="{34800383-D5B6-4587-BC07-B39D8A9D7B2D}"/>
          </ac:spMkLst>
        </pc:spChg>
      </pc:sldChg>
    </pc:docChg>
  </pc:docChgLst>
  <pc:docChgLst>
    <pc:chgData name="Andreas Kembügler" userId="eaf06ca2-c450-4fce-8f97-a4cffb3a29cb" providerId="ADAL" clId="{D08FC749-E36A-4039-8AEC-7650331CD98B}"/>
    <pc:docChg chg="undo custSel addSld modSld">
      <pc:chgData name="Andreas Kembügler" userId="eaf06ca2-c450-4fce-8f97-a4cffb3a29cb" providerId="ADAL" clId="{D08FC749-E36A-4039-8AEC-7650331CD98B}" dt="2022-01-25T13:51:39.203" v="619" actId="20577"/>
      <pc:docMkLst>
        <pc:docMk/>
      </pc:docMkLst>
      <pc:sldChg chg="modSp mod">
        <pc:chgData name="Andreas Kembügler" userId="eaf06ca2-c450-4fce-8f97-a4cffb3a29cb" providerId="ADAL" clId="{D08FC749-E36A-4039-8AEC-7650331CD98B}" dt="2022-01-25T13:45:31.902" v="227" actId="948"/>
        <pc:sldMkLst>
          <pc:docMk/>
          <pc:sldMk cId="1724539012" sldId="259"/>
        </pc:sldMkLst>
        <pc:spChg chg="mod">
          <ac:chgData name="Andreas Kembügler" userId="eaf06ca2-c450-4fce-8f97-a4cffb3a29cb" providerId="ADAL" clId="{D08FC749-E36A-4039-8AEC-7650331CD98B}" dt="2022-01-25T13:45:31.902" v="227" actId="948"/>
          <ac:spMkLst>
            <pc:docMk/>
            <pc:sldMk cId="1724539012" sldId="259"/>
            <ac:spMk id="9" creationId="{5B74C4B8-A21C-40A0-97F3-8C58173121C1}"/>
          </ac:spMkLst>
        </pc:spChg>
        <pc:spChg chg="mod">
          <ac:chgData name="Andreas Kembügler" userId="eaf06ca2-c450-4fce-8f97-a4cffb3a29cb" providerId="ADAL" clId="{D08FC749-E36A-4039-8AEC-7650331CD98B}" dt="2022-01-25T13:45:04.160" v="225" actId="948"/>
          <ac:spMkLst>
            <pc:docMk/>
            <pc:sldMk cId="1724539012" sldId="259"/>
            <ac:spMk id="14" creationId="{34800383-D5B6-4587-BC07-B39D8A9D7B2D}"/>
          </ac:spMkLst>
        </pc:spChg>
        <pc:spChg chg="mod">
          <ac:chgData name="Andreas Kembügler" userId="eaf06ca2-c450-4fce-8f97-a4cffb3a29cb" providerId="ADAL" clId="{D08FC749-E36A-4039-8AEC-7650331CD98B}" dt="2022-01-25T13:44:55.660" v="224" actId="1036"/>
          <ac:spMkLst>
            <pc:docMk/>
            <pc:sldMk cId="1724539012" sldId="259"/>
            <ac:spMk id="19" creationId="{7C30A31D-F717-45C2-B98E-81F42441FB52}"/>
          </ac:spMkLst>
        </pc:spChg>
      </pc:sldChg>
      <pc:sldChg chg="addSp delSp modSp add mod">
        <pc:chgData name="Andreas Kembügler" userId="eaf06ca2-c450-4fce-8f97-a4cffb3a29cb" providerId="ADAL" clId="{D08FC749-E36A-4039-8AEC-7650331CD98B}" dt="2022-01-25T13:51:39.203" v="619" actId="20577"/>
        <pc:sldMkLst>
          <pc:docMk/>
          <pc:sldMk cId="482293218" sldId="260"/>
        </pc:sldMkLst>
        <pc:spChg chg="add del mod">
          <ac:chgData name="Andreas Kembügler" userId="eaf06ca2-c450-4fce-8f97-a4cffb3a29cb" providerId="ADAL" clId="{D08FC749-E36A-4039-8AEC-7650331CD98B}" dt="2022-01-25T12:32:06.311" v="34" actId="21"/>
          <ac:spMkLst>
            <pc:docMk/>
            <pc:sldMk cId="482293218" sldId="260"/>
            <ac:spMk id="3" creationId="{182F1E3E-3D58-4155-8F21-F3AD196F5348}"/>
          </ac:spMkLst>
        </pc:spChg>
        <pc:spChg chg="mod ord topLvl">
          <ac:chgData name="Andreas Kembügler" userId="eaf06ca2-c450-4fce-8f97-a4cffb3a29cb" providerId="ADAL" clId="{D08FC749-E36A-4039-8AEC-7650331CD98B}" dt="2022-01-25T13:46:27.662" v="258" actId="20578"/>
          <ac:spMkLst>
            <pc:docMk/>
            <pc:sldMk cId="482293218" sldId="260"/>
            <ac:spMk id="5" creationId="{8E01F2F4-8A82-4F46-A3EE-A1D92CECDD09}"/>
          </ac:spMkLst>
        </pc:spChg>
        <pc:spChg chg="add mod ord">
          <ac:chgData name="Andreas Kembügler" userId="eaf06ca2-c450-4fce-8f97-a4cffb3a29cb" providerId="ADAL" clId="{D08FC749-E36A-4039-8AEC-7650331CD98B}" dt="2022-01-25T13:46:27.662" v="258" actId="20578"/>
          <ac:spMkLst>
            <pc:docMk/>
            <pc:sldMk cId="482293218" sldId="260"/>
            <ac:spMk id="7" creationId="{2D166795-FD66-43FD-BD00-134F0EC7F832}"/>
          </ac:spMkLst>
        </pc:spChg>
        <pc:spChg chg="del">
          <ac:chgData name="Andreas Kembügler" userId="eaf06ca2-c450-4fce-8f97-a4cffb3a29cb" providerId="ADAL" clId="{D08FC749-E36A-4039-8AEC-7650331CD98B}" dt="2022-01-25T12:32:11.020" v="36" actId="478"/>
          <ac:spMkLst>
            <pc:docMk/>
            <pc:sldMk cId="482293218" sldId="260"/>
            <ac:spMk id="13" creationId="{8B4B2A68-FFB2-403F-8276-D39601C6300D}"/>
          </ac:spMkLst>
        </pc:spChg>
        <pc:spChg chg="mod ord topLvl">
          <ac:chgData name="Andreas Kembügler" userId="eaf06ca2-c450-4fce-8f97-a4cffb3a29cb" providerId="ADAL" clId="{D08FC749-E36A-4039-8AEC-7650331CD98B}" dt="2022-01-25T13:51:39.203" v="619" actId="20577"/>
          <ac:spMkLst>
            <pc:docMk/>
            <pc:sldMk cId="482293218" sldId="260"/>
            <ac:spMk id="14" creationId="{34800383-D5B6-4587-BC07-B39D8A9D7B2D}"/>
          </ac:spMkLst>
        </pc:spChg>
        <pc:spChg chg="add del mod topLvl">
          <ac:chgData name="Andreas Kembügler" userId="eaf06ca2-c450-4fce-8f97-a4cffb3a29cb" providerId="ADAL" clId="{D08FC749-E36A-4039-8AEC-7650331CD98B}" dt="2022-01-25T12:33:55.870" v="53" actId="478"/>
          <ac:spMkLst>
            <pc:docMk/>
            <pc:sldMk cId="482293218" sldId="260"/>
            <ac:spMk id="20" creationId="{2D4D3978-489B-4706-9040-B9D52720CB01}"/>
          </ac:spMkLst>
        </pc:spChg>
        <pc:spChg chg="add mod ord">
          <ac:chgData name="Andreas Kembügler" userId="eaf06ca2-c450-4fce-8f97-a4cffb3a29cb" providerId="ADAL" clId="{D08FC749-E36A-4039-8AEC-7650331CD98B}" dt="2022-01-25T13:46:27.662" v="258" actId="20578"/>
          <ac:spMkLst>
            <pc:docMk/>
            <pc:sldMk cId="482293218" sldId="260"/>
            <ac:spMk id="21" creationId="{8994BFB4-B388-4807-88D4-093ECE8BF422}"/>
          </ac:spMkLst>
        </pc:spChg>
        <pc:spChg chg="add mod ord">
          <ac:chgData name="Andreas Kembügler" userId="eaf06ca2-c450-4fce-8f97-a4cffb3a29cb" providerId="ADAL" clId="{D08FC749-E36A-4039-8AEC-7650331CD98B}" dt="2022-01-25T13:46:27.662" v="258" actId="20578"/>
          <ac:spMkLst>
            <pc:docMk/>
            <pc:sldMk cId="482293218" sldId="260"/>
            <ac:spMk id="22" creationId="{F97B6DBE-1EA6-4450-BC83-273961855C3B}"/>
          </ac:spMkLst>
        </pc:spChg>
        <pc:grpChg chg="del mod topLvl">
          <ac:chgData name="Andreas Kembügler" userId="eaf06ca2-c450-4fce-8f97-a4cffb3a29cb" providerId="ADAL" clId="{D08FC749-E36A-4039-8AEC-7650331CD98B}" dt="2022-01-25T12:32:56.412" v="46" actId="165"/>
          <ac:grpSpMkLst>
            <pc:docMk/>
            <pc:sldMk cId="482293218" sldId="260"/>
            <ac:grpSpMk id="2" creationId="{3F22CD63-7646-4D60-B52D-5D4C08657AD2}"/>
          </ac:grpSpMkLst>
        </pc:grpChg>
        <pc:grpChg chg="add del mod">
          <ac:chgData name="Andreas Kembügler" userId="eaf06ca2-c450-4fce-8f97-a4cffb3a29cb" providerId="ADAL" clId="{D08FC749-E36A-4039-8AEC-7650331CD98B}" dt="2022-01-25T12:32:47.953" v="44" actId="165"/>
          <ac:grpSpMkLst>
            <pc:docMk/>
            <pc:sldMk cId="482293218" sldId="260"/>
            <ac:grpSpMk id="4" creationId="{94B254A1-5E6E-4BBF-9691-EFD980F872D9}"/>
          </ac:grpSpMkLst>
        </pc:grpChg>
        <pc:grpChg chg="del">
          <ac:chgData name="Andreas Kembügler" userId="eaf06ca2-c450-4fce-8f97-a4cffb3a29cb" providerId="ADAL" clId="{D08FC749-E36A-4039-8AEC-7650331CD98B}" dt="2022-01-25T12:30:23.133" v="2" actId="478"/>
          <ac:grpSpMkLst>
            <pc:docMk/>
            <pc:sldMk cId="482293218" sldId="260"/>
            <ac:grpSpMk id="6" creationId="{606D3CA4-385F-459F-9E06-ECF1542253C1}"/>
          </ac:grpSpMkLst>
        </pc:grpChg>
        <pc:grpChg chg="add mod">
          <ac:chgData name="Andreas Kembügler" userId="eaf06ca2-c450-4fce-8f97-a4cffb3a29cb" providerId="ADAL" clId="{D08FC749-E36A-4039-8AEC-7650331CD98B}" dt="2022-01-25T13:46:27.662" v="258" actId="20578"/>
          <ac:grpSpMkLst>
            <pc:docMk/>
            <pc:sldMk cId="482293218" sldId="260"/>
            <ac:grpSpMk id="10" creationId="{72EE827D-8CBA-47DD-BAED-A3D75D210BEB}"/>
          </ac:grpSpMkLst>
        </pc:grpChg>
        <pc:grpChg chg="del">
          <ac:chgData name="Andreas Kembügler" userId="eaf06ca2-c450-4fce-8f97-a4cffb3a29cb" providerId="ADAL" clId="{D08FC749-E36A-4039-8AEC-7650331CD98B}" dt="2022-01-25T12:32:11.020" v="36" actId="478"/>
          <ac:grpSpMkLst>
            <pc:docMk/>
            <pc:sldMk cId="482293218" sldId="260"/>
            <ac:grpSpMk id="12" creationId="{261BB11E-9EE3-4C2C-97E6-EDA31F75B352}"/>
          </ac:grpSpMkLst>
        </pc:grpChg>
        <pc:grpChg chg="del">
          <ac:chgData name="Andreas Kembügler" userId="eaf06ca2-c450-4fce-8f97-a4cffb3a29cb" providerId="ADAL" clId="{D08FC749-E36A-4039-8AEC-7650331CD98B}" dt="2022-01-25T12:30:24.266" v="3" actId="478"/>
          <ac:grpSpMkLst>
            <pc:docMk/>
            <pc:sldMk cId="482293218" sldId="260"/>
            <ac:grpSpMk id="17" creationId="{C480C81D-0AE6-4C9F-9614-83786D1F2D81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5ABC6-CACE-4101-915E-5D9631F307A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C44F2C-9913-41C8-AD67-01358ABF89AD}">
      <dgm:prSet phldrT="[Text]"/>
      <dgm:spPr/>
      <dgm:t>
        <a:bodyPr/>
        <a:lstStyle/>
        <a:p>
          <a:r>
            <a:rPr lang="de-DE"/>
            <a:t> </a:t>
          </a:r>
        </a:p>
      </dgm:t>
    </dgm:pt>
    <dgm:pt modelId="{7129D074-56E1-4BC8-98E3-05618C228C45}" type="parTrans" cxnId="{737CB919-E557-4315-81F2-6CDC9B8E260E}">
      <dgm:prSet/>
      <dgm:spPr/>
      <dgm:t>
        <a:bodyPr/>
        <a:lstStyle/>
        <a:p>
          <a:endParaRPr lang="de-DE"/>
        </a:p>
      </dgm:t>
    </dgm:pt>
    <dgm:pt modelId="{A0573193-ECE6-4999-AD1A-F845FFEFB978}" type="sibTrans" cxnId="{737CB919-E557-4315-81F2-6CDC9B8E260E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31000"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B5D0A6F4-3E2C-4682-B77C-E9834ABE8FF9}" type="pres">
      <dgm:prSet presAssocID="{3EF5ABC6-CACE-4101-915E-5D9631F307A2}" presName="Name0" presStyleCnt="0">
        <dgm:presLayoutVars>
          <dgm:chMax val="7"/>
          <dgm:chPref val="7"/>
          <dgm:dir/>
        </dgm:presLayoutVars>
      </dgm:prSet>
      <dgm:spPr/>
    </dgm:pt>
    <dgm:pt modelId="{AE39F5D6-255D-420E-927B-C0A6916D1B2A}" type="pres">
      <dgm:prSet presAssocID="{3EF5ABC6-CACE-4101-915E-5D9631F307A2}" presName="Name1" presStyleCnt="0"/>
      <dgm:spPr/>
    </dgm:pt>
    <dgm:pt modelId="{2692B799-6A1C-466A-BFC0-7B6CEBF65310}" type="pres">
      <dgm:prSet presAssocID="{A0573193-ECE6-4999-AD1A-F845FFEFB978}" presName="picture_1" presStyleCnt="0"/>
      <dgm:spPr/>
    </dgm:pt>
    <dgm:pt modelId="{56CC1DC8-9352-4307-B7B1-25D04A3E4225}" type="pres">
      <dgm:prSet presAssocID="{A0573193-ECE6-4999-AD1A-F845FFEFB978}" presName="pictureRepeatNode" presStyleLbl="alignImgPlace1" presStyleIdx="0" presStyleCnt="1" custScaleX="200000" custScaleY="200000" custLinFactNeighborX="-60756" custLinFactNeighborY="18481"/>
      <dgm:spPr/>
    </dgm:pt>
    <dgm:pt modelId="{76F8BE4D-DC36-4AAD-9D6C-5BD3E42019F7}" type="pres">
      <dgm:prSet presAssocID="{6EC44F2C-9913-41C8-AD67-01358ABF89AD}" presName="text_1" presStyleLbl="node1" presStyleIdx="0" presStyleCnt="0">
        <dgm:presLayoutVars>
          <dgm:bulletEnabled val="1"/>
        </dgm:presLayoutVars>
      </dgm:prSet>
      <dgm:spPr/>
    </dgm:pt>
  </dgm:ptLst>
  <dgm:cxnLst>
    <dgm:cxn modelId="{8F4F420D-9C7D-4466-B4B6-941FE869BDD3}" type="presOf" srcId="{A0573193-ECE6-4999-AD1A-F845FFEFB978}" destId="{56CC1DC8-9352-4307-B7B1-25D04A3E4225}" srcOrd="0" destOrd="0" presId="urn:microsoft.com/office/officeart/2008/layout/CircularPictureCallout"/>
    <dgm:cxn modelId="{737CB919-E557-4315-81F2-6CDC9B8E260E}" srcId="{3EF5ABC6-CACE-4101-915E-5D9631F307A2}" destId="{6EC44F2C-9913-41C8-AD67-01358ABF89AD}" srcOrd="0" destOrd="0" parTransId="{7129D074-56E1-4BC8-98E3-05618C228C45}" sibTransId="{A0573193-ECE6-4999-AD1A-F845FFEFB978}"/>
    <dgm:cxn modelId="{2D876185-F937-4346-89D2-C81DE22E8BCB}" type="presOf" srcId="{3EF5ABC6-CACE-4101-915E-5D9631F307A2}" destId="{B5D0A6F4-3E2C-4682-B77C-E9834ABE8FF9}" srcOrd="0" destOrd="0" presId="urn:microsoft.com/office/officeart/2008/layout/CircularPictureCallout"/>
    <dgm:cxn modelId="{AC7BF3A9-DF33-476A-BF82-CB3464401C32}" type="presOf" srcId="{6EC44F2C-9913-41C8-AD67-01358ABF89AD}" destId="{76F8BE4D-DC36-4AAD-9D6C-5BD3E42019F7}" srcOrd="0" destOrd="0" presId="urn:microsoft.com/office/officeart/2008/layout/CircularPictureCallout"/>
    <dgm:cxn modelId="{5B36284D-1EA7-4D2D-AAAB-3F2A4EF3142B}" type="presParOf" srcId="{B5D0A6F4-3E2C-4682-B77C-E9834ABE8FF9}" destId="{AE39F5D6-255D-420E-927B-C0A6916D1B2A}" srcOrd="0" destOrd="0" presId="urn:microsoft.com/office/officeart/2008/layout/CircularPictureCallout"/>
    <dgm:cxn modelId="{C51C8B39-A737-4FAF-8AF0-8C267BF2AA71}" type="presParOf" srcId="{AE39F5D6-255D-420E-927B-C0A6916D1B2A}" destId="{2692B799-6A1C-466A-BFC0-7B6CEBF65310}" srcOrd="0" destOrd="0" presId="urn:microsoft.com/office/officeart/2008/layout/CircularPictureCallout"/>
    <dgm:cxn modelId="{EEA41CAC-6ED4-4645-8864-5B558880BB2A}" type="presParOf" srcId="{2692B799-6A1C-466A-BFC0-7B6CEBF65310}" destId="{56CC1DC8-9352-4307-B7B1-25D04A3E4225}" srcOrd="0" destOrd="0" presId="urn:microsoft.com/office/officeart/2008/layout/CircularPictureCallout"/>
    <dgm:cxn modelId="{0423BDBF-EC1D-4A5D-BD53-05D475F629FF}" type="presParOf" srcId="{AE39F5D6-255D-420E-927B-C0A6916D1B2A}" destId="{76F8BE4D-DC36-4AAD-9D6C-5BD3E42019F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C1DC8-9352-4307-B7B1-25D04A3E4225}">
      <dsp:nvSpPr>
        <dsp:cNvPr id="0" name=""/>
        <dsp:cNvSpPr/>
      </dsp:nvSpPr>
      <dsp:spPr>
        <a:xfrm>
          <a:off x="0" y="0"/>
          <a:ext cx="1800000" cy="180000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3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8BE4D-DC36-4AAD-9D6C-5BD3E42019F7}">
      <dsp:nvSpPr>
        <dsp:cNvPr id="0" name=""/>
        <dsp:cNvSpPr/>
      </dsp:nvSpPr>
      <dsp:spPr>
        <a:xfrm>
          <a:off x="612000" y="927900"/>
          <a:ext cx="576000" cy="297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 </a:t>
          </a:r>
        </a:p>
      </dsp:txBody>
      <dsp:txXfrm>
        <a:off x="612000" y="927900"/>
        <a:ext cx="576000" cy="29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C5684-269B-41C8-BD06-CD2717EF971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92B5-A679-47AD-A79A-691DE80CA3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09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5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9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  <a:p>
            <a:r>
              <a:rPr lang="de-DE" dirty="0"/>
              <a:t>Architecture and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36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1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Open</a:t>
            </a: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 - Eclipse is open to all; Everyone participates with the same rules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Transparent</a:t>
            </a: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 - Project discussions, minutes, deliberations, Project plans, plans for new features, and other artifacts are open, public, and easily accessible.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Meritocracy</a:t>
            </a: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 = The more you contribute the more responsibility you will earn.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2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54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Meritocracy</a:t>
            </a: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 = The more you contribute the more responsibility you will earn. </a:t>
            </a:r>
          </a:p>
          <a:p>
            <a:pPr algn="l"/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There are three ways to become a committer on an Eclipse Foundation open source project: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Get elected as a committer by the existing committers;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Be listed as an </a:t>
            </a:r>
            <a:r>
              <a:rPr lang="en-US" b="0" i="1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initial committer</a:t>
            </a: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 on a new project proposal; 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Be appointed as a </a:t>
            </a:r>
            <a:r>
              <a:rPr lang="en-US" b="0" i="1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participant representative</a:t>
            </a:r>
            <a:r>
              <a:rPr 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 for a specification project.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67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Transparent process on GitHub which enables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Triage of Features and Issues based on user requirements and sponsors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can influence priorities and address features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00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3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92B5-A679-47AD-A79A-691DE80CA3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4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oleObject" Target="../embeddings/oleObject1.bin"/><Relationship Id="rId5" Type="http://schemas.openxmlformats.org/officeDocument/2006/relationships/tags" Target="../tags/tag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0DF44-8F87-43AF-8C45-5FB98B7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41C830-C5AA-4E17-88D8-6F0B9F434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805" y="2165350"/>
            <a:ext cx="10512407" cy="360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3D268-5AC7-4068-8C8C-83BBE32CED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091986"/>
            <a:ext cx="5580000" cy="468000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rgbClr val="00B7F4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de-DE"/>
              <a:t>Sub Title</a:t>
            </a: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96C9BF4D-1578-42B8-A495-A442389EB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A8189-5A3C-4283-B3B3-82EB787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1179"/>
            <a:ext cx="7177857" cy="365125"/>
          </a:xfrm>
        </p:spPr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72BE1EF-4549-4392-A069-4A855D1DC3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3680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think-cell Folie" r:id="rId11" imgW="306" imgH="306" progId="TCLayout.ActiveDocument.1">
                  <p:embed/>
                </p:oleObj>
              </mc:Choice>
              <mc:Fallback>
                <p:oleObj name="think-cell Folie" r:id="rId11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72BE1EF-4549-4392-A069-4A855D1DC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" name="Graphic 162">
            <a:extLst>
              <a:ext uri="{FF2B5EF4-FFF2-40B4-BE49-F238E27FC236}">
                <a16:creationId xmlns:a16="http://schemas.microsoft.com/office/drawing/2014/main" id="{1BA2B2E2-D574-4136-AC8E-1A4AE34A4EF0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gray">
          <a:xfrm>
            <a:off x="623392" y="1160463"/>
            <a:ext cx="7662811" cy="467611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AB543-C436-4B00-AB8C-76379B8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5C5441-54DD-4E25-992B-463A8B70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A788415-4FB8-4D5E-ABE7-08B6C31D6AFA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 bwMode="gray">
          <a:xfrm>
            <a:off x="5799774" y="5782338"/>
            <a:ext cx="1869416" cy="80682"/>
            <a:chOff x="9918885" y="5769260"/>
            <a:chExt cx="1568735" cy="67705"/>
          </a:xfrm>
        </p:grpSpPr>
        <p:sp>
          <p:nvSpPr>
            <p:cNvPr id="90" name="Graphic 8">
              <a:extLst>
                <a:ext uri="{FF2B5EF4-FFF2-40B4-BE49-F238E27FC236}">
                  <a16:creationId xmlns:a16="http://schemas.microsoft.com/office/drawing/2014/main" id="{C51955D0-F746-4E0D-9D2E-46995CCE6489}"/>
                </a:ext>
              </a:extLst>
            </p:cNvPr>
            <p:cNvSpPr/>
            <p:nvPr/>
          </p:nvSpPr>
          <p:spPr bwMode="gray">
            <a:xfrm>
              <a:off x="10510440" y="5769260"/>
              <a:ext cx="385624" cy="67705"/>
            </a:xfrm>
            <a:custGeom>
              <a:avLst/>
              <a:gdLst>
                <a:gd name="connsiteX0" fmla="*/ 343134 w 385624"/>
                <a:gd name="connsiteY0" fmla="*/ 74260 h 74475"/>
                <a:gd name="connsiteX1" fmla="*/ 43380 w 385624"/>
                <a:gd name="connsiteY1" fmla="*/ 74260 h 74475"/>
                <a:gd name="connsiteX2" fmla="*/ 445 w 385624"/>
                <a:gd name="connsiteY2" fmla="*/ 31855 h 74475"/>
                <a:gd name="connsiteX3" fmla="*/ 445 w 385624"/>
                <a:gd name="connsiteY3" fmla="*/ 31590 h 74475"/>
                <a:gd name="connsiteX4" fmla="*/ 445 w 385624"/>
                <a:gd name="connsiteY4" fmla="*/ -214 h 74475"/>
                <a:gd name="connsiteX5" fmla="*/ 386069 w 385624"/>
                <a:gd name="connsiteY5" fmla="*/ -214 h 74475"/>
                <a:gd name="connsiteX6" fmla="*/ 386069 w 385624"/>
                <a:gd name="connsiteY6" fmla="*/ 31590 h 74475"/>
                <a:gd name="connsiteX7" fmla="*/ 343399 w 385624"/>
                <a:gd name="connsiteY7" fmla="*/ 74260 h 74475"/>
                <a:gd name="connsiteX8" fmla="*/ 343134 w 385624"/>
                <a:gd name="connsiteY8" fmla="*/ 74260 h 7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624" h="74475">
                  <a:moveTo>
                    <a:pt x="343134" y="74260"/>
                  </a:moveTo>
                  <a:lnTo>
                    <a:pt x="43380" y="74260"/>
                  </a:lnTo>
                  <a:cubicBezTo>
                    <a:pt x="19819" y="74419"/>
                    <a:pt x="604" y="55416"/>
                    <a:pt x="445" y="31855"/>
                  </a:cubicBezTo>
                  <a:cubicBezTo>
                    <a:pt x="445" y="31775"/>
                    <a:pt x="445" y="31669"/>
                    <a:pt x="445" y="31590"/>
                  </a:cubicBezTo>
                  <a:lnTo>
                    <a:pt x="445" y="-214"/>
                  </a:lnTo>
                  <a:lnTo>
                    <a:pt x="386069" y="-214"/>
                  </a:lnTo>
                  <a:lnTo>
                    <a:pt x="386069" y="31590"/>
                  </a:lnTo>
                  <a:cubicBezTo>
                    <a:pt x="386069" y="55152"/>
                    <a:pt x="366960" y="74260"/>
                    <a:pt x="343399" y="74260"/>
                  </a:cubicBezTo>
                  <a:cubicBezTo>
                    <a:pt x="343319" y="74260"/>
                    <a:pt x="343213" y="74260"/>
                    <a:pt x="343134" y="74260"/>
                  </a:cubicBezTo>
                  <a:close/>
                </a:path>
              </a:pathLst>
            </a:custGeom>
            <a:solidFill>
              <a:schemeClr val="tx2"/>
            </a:solidFill>
            <a:ln w="264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raphic 8">
              <a:extLst>
                <a:ext uri="{FF2B5EF4-FFF2-40B4-BE49-F238E27FC236}">
                  <a16:creationId xmlns:a16="http://schemas.microsoft.com/office/drawing/2014/main" id="{C5750388-5D98-494D-90ED-EC3ABB1117E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11101996" y="5769260"/>
              <a:ext cx="385624" cy="67705"/>
            </a:xfrm>
            <a:custGeom>
              <a:avLst/>
              <a:gdLst>
                <a:gd name="connsiteX0" fmla="*/ 343133 w 385624"/>
                <a:gd name="connsiteY0" fmla="*/ 74260 h 74475"/>
                <a:gd name="connsiteX1" fmla="*/ 43380 w 385624"/>
                <a:gd name="connsiteY1" fmla="*/ 74260 h 74475"/>
                <a:gd name="connsiteX2" fmla="*/ 445 w 385624"/>
                <a:gd name="connsiteY2" fmla="*/ 31855 h 74475"/>
                <a:gd name="connsiteX3" fmla="*/ 445 w 385624"/>
                <a:gd name="connsiteY3" fmla="*/ 31590 h 74475"/>
                <a:gd name="connsiteX4" fmla="*/ 445 w 385624"/>
                <a:gd name="connsiteY4" fmla="*/ -214 h 74475"/>
                <a:gd name="connsiteX5" fmla="*/ 386069 w 385624"/>
                <a:gd name="connsiteY5" fmla="*/ -214 h 74475"/>
                <a:gd name="connsiteX6" fmla="*/ 386069 w 385624"/>
                <a:gd name="connsiteY6" fmla="*/ 31590 h 74475"/>
                <a:gd name="connsiteX7" fmla="*/ 343399 w 385624"/>
                <a:gd name="connsiteY7" fmla="*/ 74260 h 74475"/>
                <a:gd name="connsiteX8" fmla="*/ 343133 w 385624"/>
                <a:gd name="connsiteY8" fmla="*/ 74260 h 7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624" h="74475">
                  <a:moveTo>
                    <a:pt x="343133" y="74260"/>
                  </a:moveTo>
                  <a:lnTo>
                    <a:pt x="43380" y="74260"/>
                  </a:lnTo>
                  <a:cubicBezTo>
                    <a:pt x="19819" y="74419"/>
                    <a:pt x="604" y="55416"/>
                    <a:pt x="445" y="31855"/>
                  </a:cubicBezTo>
                  <a:cubicBezTo>
                    <a:pt x="445" y="31775"/>
                    <a:pt x="445" y="31669"/>
                    <a:pt x="445" y="31590"/>
                  </a:cubicBezTo>
                  <a:lnTo>
                    <a:pt x="445" y="-214"/>
                  </a:lnTo>
                  <a:lnTo>
                    <a:pt x="386069" y="-214"/>
                  </a:lnTo>
                  <a:lnTo>
                    <a:pt x="386069" y="31590"/>
                  </a:lnTo>
                  <a:cubicBezTo>
                    <a:pt x="386069" y="55152"/>
                    <a:pt x="366960" y="74260"/>
                    <a:pt x="343399" y="74260"/>
                  </a:cubicBezTo>
                  <a:cubicBezTo>
                    <a:pt x="343319" y="74260"/>
                    <a:pt x="343213" y="74260"/>
                    <a:pt x="343133" y="74260"/>
                  </a:cubicBezTo>
                  <a:close/>
                </a:path>
              </a:pathLst>
            </a:custGeom>
            <a:solidFill>
              <a:schemeClr val="tx2"/>
            </a:solidFill>
            <a:ln w="264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raphic 8">
              <a:extLst>
                <a:ext uri="{FF2B5EF4-FFF2-40B4-BE49-F238E27FC236}">
                  <a16:creationId xmlns:a16="http://schemas.microsoft.com/office/drawing/2014/main" id="{C825B732-0A00-44B2-83C8-4B12124089AE}"/>
                </a:ext>
              </a:extLst>
            </p:cNvPr>
            <p:cNvSpPr/>
            <p:nvPr/>
          </p:nvSpPr>
          <p:spPr bwMode="gray">
            <a:xfrm>
              <a:off x="9918885" y="5769260"/>
              <a:ext cx="385624" cy="67704"/>
            </a:xfrm>
            <a:custGeom>
              <a:avLst/>
              <a:gdLst>
                <a:gd name="connsiteX0" fmla="*/ 343399 w 385624"/>
                <a:gd name="connsiteY0" fmla="*/ 74260 h 74474"/>
                <a:gd name="connsiteX1" fmla="*/ 43381 w 385624"/>
                <a:gd name="connsiteY1" fmla="*/ 74260 h 74474"/>
                <a:gd name="connsiteX2" fmla="*/ 445 w 385624"/>
                <a:gd name="connsiteY2" fmla="*/ 31590 h 74474"/>
                <a:gd name="connsiteX3" fmla="*/ 445 w 385624"/>
                <a:gd name="connsiteY3" fmla="*/ -214 h 74474"/>
                <a:gd name="connsiteX4" fmla="*/ 386070 w 385624"/>
                <a:gd name="connsiteY4" fmla="*/ -214 h 74474"/>
                <a:gd name="connsiteX5" fmla="*/ 386070 w 385624"/>
                <a:gd name="connsiteY5" fmla="*/ 31590 h 74474"/>
                <a:gd name="connsiteX6" fmla="*/ 343399 w 385624"/>
                <a:gd name="connsiteY6" fmla="*/ 74260 h 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624" h="74474">
                  <a:moveTo>
                    <a:pt x="343399" y="74260"/>
                  </a:moveTo>
                  <a:lnTo>
                    <a:pt x="43381" y="74260"/>
                  </a:lnTo>
                  <a:cubicBezTo>
                    <a:pt x="19766" y="74260"/>
                    <a:pt x="604" y="55204"/>
                    <a:pt x="445" y="31590"/>
                  </a:cubicBezTo>
                  <a:lnTo>
                    <a:pt x="445" y="-214"/>
                  </a:lnTo>
                  <a:lnTo>
                    <a:pt x="386070" y="-214"/>
                  </a:lnTo>
                  <a:lnTo>
                    <a:pt x="386070" y="31590"/>
                  </a:lnTo>
                  <a:cubicBezTo>
                    <a:pt x="386070" y="55152"/>
                    <a:pt x="366960" y="74260"/>
                    <a:pt x="343399" y="74260"/>
                  </a:cubicBezTo>
                  <a:close/>
                </a:path>
              </a:pathLst>
            </a:custGeom>
            <a:solidFill>
              <a:schemeClr val="tx2"/>
            </a:solidFill>
            <a:ln w="264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Rechteck 22">
            <a:extLst>
              <a:ext uri="{FF2B5EF4-FFF2-40B4-BE49-F238E27FC236}">
                <a16:creationId xmlns:a16="http://schemas.microsoft.com/office/drawing/2014/main" id="{CBFE8A66-761E-4E06-817D-7AF9DB96F34A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0" y="4797292"/>
            <a:ext cx="1703388" cy="1260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126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9FE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6" name="Rechteck 22">
            <a:extLst>
              <a:ext uri="{FF2B5EF4-FFF2-40B4-BE49-F238E27FC236}">
                <a16:creationId xmlns:a16="http://schemas.microsoft.com/office/drawing/2014/main" id="{54AD9F60-B627-4700-A183-E0B33451AB7E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8904592" y="1160748"/>
            <a:ext cx="2520000" cy="1332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252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263482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7" name="Text Placeholder 3">
            <a:extLst>
              <a:ext uri="{FF2B5EF4-FFF2-40B4-BE49-F238E27FC236}">
                <a16:creationId xmlns:a16="http://schemas.microsoft.com/office/drawing/2014/main" id="{8D0DE548-E9D2-4F6A-BE14-E240D13F2A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2609" y="1232756"/>
            <a:ext cx="2519672" cy="1332000"/>
          </a:xfr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lIns="504000" tIns="288000" rIns="144000" bIns="14400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170" name="Text Placeholder 3">
            <a:extLst>
              <a:ext uri="{FF2B5EF4-FFF2-40B4-BE49-F238E27FC236}">
                <a16:creationId xmlns:a16="http://schemas.microsoft.com/office/drawing/2014/main" id="{E7DA00C2-CB7D-4D2E-9439-3F6D7D89A8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24" y="4948924"/>
            <a:ext cx="1692064" cy="956736"/>
          </a:xfrm>
        </p:spPr>
        <p:txBody>
          <a:bodyPr lIns="0" tIns="0" rIns="144000" bIns="0" anchor="ctr" anchorCtr="0">
            <a:noAutofit/>
          </a:bodyPr>
          <a:lstStyle>
            <a:lvl1pPr algn="r">
              <a:buNone/>
              <a:defRPr sz="4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pl-PL"/>
              <a:t>000</a:t>
            </a:r>
            <a:endParaRPr lang="en-GB"/>
          </a:p>
        </p:txBody>
      </p:sp>
      <p:sp>
        <p:nvSpPr>
          <p:cNvPr id="172" name="Text Placeholder 3">
            <a:extLst>
              <a:ext uri="{FF2B5EF4-FFF2-40B4-BE49-F238E27FC236}">
                <a16:creationId xmlns:a16="http://schemas.microsoft.com/office/drawing/2014/main" id="{76310A97-B96F-4013-8E01-4AC633F792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58144" y="1302672"/>
            <a:ext cx="720000" cy="720000"/>
          </a:xfrm>
          <a:prstGeom prst="ellips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bg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/>
              <a:t>000</a:t>
            </a:r>
            <a:endParaRPr lang="en-GB"/>
          </a:p>
        </p:txBody>
      </p:sp>
      <p:sp>
        <p:nvSpPr>
          <p:cNvPr id="174" name="Rechteck 22">
            <a:extLst>
              <a:ext uri="{FF2B5EF4-FFF2-40B4-BE49-F238E27FC236}">
                <a16:creationId xmlns:a16="http://schemas.microsoft.com/office/drawing/2014/main" id="{FFA0F5B5-F586-4B10-A55A-AE332A18EB45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gray">
          <a:xfrm>
            <a:off x="8904592" y="4401108"/>
            <a:ext cx="2520000" cy="1332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252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263482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5" name="Text Placeholder 3">
            <a:extLst>
              <a:ext uri="{FF2B5EF4-FFF2-40B4-BE49-F238E27FC236}">
                <a16:creationId xmlns:a16="http://schemas.microsoft.com/office/drawing/2014/main" id="{EC7278C5-627E-4081-BE78-7DC81DD7D7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32609" y="4473116"/>
            <a:ext cx="2519672" cy="1332000"/>
          </a:xfr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lIns="504000" tIns="288000" rIns="144000" bIns="144000" rtlCol="0">
            <a:norm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GB"/>
              <a:t>Description</a:t>
            </a:r>
          </a:p>
        </p:txBody>
      </p:sp>
      <p:sp>
        <p:nvSpPr>
          <p:cNvPr id="176" name="Text Placeholder 3">
            <a:extLst>
              <a:ext uri="{FF2B5EF4-FFF2-40B4-BE49-F238E27FC236}">
                <a16:creationId xmlns:a16="http://schemas.microsoft.com/office/drawing/2014/main" id="{ABF5F8D6-B992-449F-AAEC-B7D513D9B5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58144" y="4543032"/>
            <a:ext cx="720000" cy="720000"/>
          </a:xfrm>
          <a:prstGeom prst="ellips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bg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/>
              <a:t>000</a:t>
            </a:r>
            <a:endParaRPr lang="en-GB"/>
          </a:p>
        </p:txBody>
      </p:sp>
      <p:sp>
        <p:nvSpPr>
          <p:cNvPr id="177" name="Rechteck 22">
            <a:extLst>
              <a:ext uri="{FF2B5EF4-FFF2-40B4-BE49-F238E27FC236}">
                <a16:creationId xmlns:a16="http://schemas.microsoft.com/office/drawing/2014/main" id="{3532B7CB-D4B0-4DB1-B04F-8E1E31CD9522}"/>
              </a:ext>
            </a:extLst>
          </p:cNvPr>
          <p:cNvSpPr/>
          <p:nvPr userDrawn="1">
            <p:custDataLst>
              <p:tags r:id="rId8"/>
            </p:custDataLst>
          </p:nvPr>
        </p:nvSpPr>
        <p:spPr bwMode="gray">
          <a:xfrm>
            <a:off x="8904592" y="2780928"/>
            <a:ext cx="2520000" cy="1332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252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263482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8" name="Text Placeholder 3">
            <a:extLst>
              <a:ext uri="{FF2B5EF4-FFF2-40B4-BE49-F238E27FC236}">
                <a16:creationId xmlns:a16="http://schemas.microsoft.com/office/drawing/2014/main" id="{1175D43F-A21E-4E54-8D17-AD2BF60BB4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32609" y="2852936"/>
            <a:ext cx="2519672" cy="1332000"/>
          </a:xfr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lIns="504000" tIns="288000" rIns="144000" bIns="144000" rtlCol="0">
            <a:norm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GB"/>
              <a:t>Description</a:t>
            </a:r>
          </a:p>
        </p:txBody>
      </p:sp>
      <p:sp>
        <p:nvSpPr>
          <p:cNvPr id="179" name="Text Placeholder 3">
            <a:extLst>
              <a:ext uri="{FF2B5EF4-FFF2-40B4-BE49-F238E27FC236}">
                <a16:creationId xmlns:a16="http://schemas.microsoft.com/office/drawing/2014/main" id="{7A047DE7-3B3C-491D-9211-B8A383ABE4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58144" y="2922852"/>
            <a:ext cx="720000" cy="720000"/>
          </a:xfrm>
          <a:prstGeom prst="ellipse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bg1"/>
            </a:solidFill>
          </a:ln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/>
              <a:t>000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5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Headline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05909" y="2286002"/>
            <a:ext cx="11244224" cy="35454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39173" marR="0" indent="-239173" algn="l" defTabSz="60957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33" baseline="0">
                <a:solidFill>
                  <a:schemeClr val="tx1"/>
                </a:solidFill>
              </a:defRPr>
            </a:lvl1pPr>
            <a:lvl2pPr marL="478343" indent="-228589">
              <a:buFont typeface="Symbol" panose="05050102010706020507" pitchFamily="18" charset="2"/>
              <a:buChar char="-"/>
              <a:defRPr sz="1600" baseline="0">
                <a:solidFill>
                  <a:schemeClr val="tx1"/>
                </a:solidFill>
              </a:defRPr>
            </a:lvl2pPr>
            <a:lvl3pPr marL="598988" indent="-110061">
              <a:buFont typeface="Arial" panose="020B0604020202020204" pitchFamily="34" charset="0"/>
              <a:buChar char="•"/>
              <a:defRPr sz="1067">
                <a:solidFill>
                  <a:schemeClr val="tx1"/>
                </a:solidFill>
              </a:defRPr>
            </a:lvl3pPr>
            <a:lvl4pPr marL="833926" indent="-256104">
              <a:buFont typeface="Symbol" panose="05050102010706020507" pitchFamily="18" charset="2"/>
              <a:buChar char="-"/>
              <a:tabLst>
                <a:tab pos="833926" algn="l"/>
                <a:tab pos="1077330" algn="l"/>
              </a:tabLst>
              <a:defRPr sz="1867" baseline="0">
                <a:solidFill>
                  <a:schemeClr val="tx1"/>
                </a:solidFill>
              </a:defRPr>
            </a:lvl4pPr>
            <a:lvl5pPr marL="1077330" indent="-262453">
              <a:buFont typeface="Georgia" panose="02040502050405020303" pitchFamily="18" charset="0"/>
              <a:buChar char="»"/>
              <a:defRPr sz="1867">
                <a:solidFill>
                  <a:schemeClr val="tx1"/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Masterformat</a:t>
            </a:r>
          </a:p>
          <a:p>
            <a:pPr lvl="1"/>
            <a:r>
              <a:rPr lang="de-DE"/>
              <a:t>Second </a:t>
            </a:r>
            <a:r>
              <a:rPr lang="de-DE" err="1"/>
              <a:t>level</a:t>
            </a:r>
            <a:endParaRPr lang="de-DE"/>
          </a:p>
          <a:p>
            <a:pPr lvl="2"/>
            <a:r>
              <a:rPr lang="de-DE"/>
              <a:t>Third </a:t>
            </a:r>
            <a:r>
              <a:rPr lang="de-DE" err="1"/>
              <a:t>leven</a:t>
            </a:r>
            <a:endParaRPr lang="de-DE"/>
          </a:p>
          <a:p>
            <a:pPr lvl="3"/>
            <a:r>
              <a:rPr lang="de-DE" err="1"/>
              <a:t>Fourth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  <a:p>
            <a:pPr lvl="4"/>
            <a:r>
              <a:rPr lang="de-DE" err="1"/>
              <a:t>Fifth</a:t>
            </a:r>
            <a:r>
              <a:rPr lang="de-DE"/>
              <a:t> </a:t>
            </a:r>
            <a:r>
              <a:rPr lang="de-DE" err="1"/>
              <a:t>level</a:t>
            </a:r>
            <a:endParaRPr lang="de-DE"/>
          </a:p>
          <a:p>
            <a:pPr marL="0" marR="0" lvl="0" indent="0" algn="l" defTabSz="60957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2134" y="206264"/>
            <a:ext cx="2091868" cy="759961"/>
          </a:xfrm>
          <a:prstGeom prst="rect">
            <a:avLst/>
          </a:prstGeom>
        </p:spPr>
      </p:pic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412275" y="694267"/>
            <a:ext cx="9349792" cy="79586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2400" b="1" cap="all" baseline="0">
                <a:solidFill>
                  <a:srgbClr val="0BA2E3"/>
                </a:solidFill>
              </a:defRPr>
            </a:lvl1pPr>
          </a:lstStyle>
          <a:p>
            <a:r>
              <a:rPr lang="de-DE" err="1"/>
              <a:t>Theme</a:t>
            </a:r>
            <a:r>
              <a:rPr lang="de-DE"/>
              <a:t> Headline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1" y="1490136"/>
            <a:ext cx="9355667" cy="79586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60000"/>
              </a:lnSpc>
              <a:buNone/>
              <a:defRPr sz="2400" cap="all">
                <a:solidFill>
                  <a:srgbClr val="0BA2E3"/>
                </a:solidFill>
              </a:defRPr>
            </a:lvl1pPr>
          </a:lstStyle>
          <a:p>
            <a:pPr lvl="0"/>
            <a:r>
              <a:rPr lang="de-DE" err="1"/>
              <a:t>Subtitle</a:t>
            </a:r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406385" y="6310788"/>
            <a:ext cx="239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BA2E3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www.internationaldataspaces.org</a:t>
            </a:r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10351213" y="6360589"/>
            <a:ext cx="1409417" cy="226313"/>
          </a:xfrm>
          <a:prstGeom prst="rect">
            <a:avLst/>
          </a:prstGeom>
        </p:spPr>
        <p:txBody>
          <a:bodyPr vert="horz" lIns="121920" tIns="60960" rIns="121920" bIns="60960" rtlCol="0" anchor="t"/>
          <a:lstStyle>
            <a:defPPr>
              <a:defRPr lang="de-DE"/>
            </a:defPPr>
            <a:lvl1pPr marL="0" algn="r" defTabSz="457200" rtl="0" eaLnBrk="1" latinLnBrk="0" hangingPunct="1">
              <a:lnSpc>
                <a:spcPct val="60000"/>
              </a:lnSpc>
              <a:defRPr sz="800" kern="1200">
                <a:solidFill>
                  <a:srgbClr val="0092D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</a:t>
            </a:r>
            <a:r>
              <a:rPr kumimoji="0" lang="de-DE" sz="1067" b="0" i="0" u="none" strike="noStrike" kern="1200" cap="none" spc="0" normalizeH="0" baseline="0" noProof="0">
                <a:ln>
                  <a:noFill/>
                </a:ln>
                <a:solidFill>
                  <a:srgbClr val="0092D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fld id="{DA28A8A7-1DE1-8B42-B22F-FAE404325B08}" type="slidenum">
              <a:rPr kumimoji="0" lang="de-DE" sz="1067" b="0" i="0" u="none" strike="noStrike" kern="1200" cap="none" spc="0" normalizeH="0" baseline="0" noProof="0" smtClean="0">
                <a:ln>
                  <a:noFill/>
                </a:ln>
                <a:solidFill>
                  <a:srgbClr val="0BA2E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67" b="0" i="0" u="none" strike="noStrike" kern="1200" cap="none" spc="0" normalizeH="0" baseline="0" noProof="0">
              <a:ln>
                <a:noFill/>
              </a:ln>
              <a:solidFill>
                <a:srgbClr val="0BA2E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729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2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0DF44-8F87-43AF-8C45-5FB98B7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41C830-C5AA-4E17-88D8-6F0B9F434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800" y="1546578"/>
            <a:ext cx="10512407" cy="4616145"/>
          </a:xfrm>
        </p:spPr>
        <p:txBody>
          <a:bodyPr/>
          <a:lstStyle>
            <a:lvl1pPr marL="361950" indent="-36195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96C9BF4D-1578-42B8-A495-A442389EB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800" y="365125"/>
            <a:ext cx="8100000" cy="7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A8189-5A3C-4283-B3B3-82EB787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11" descr="Text, logo&#10;&#10;Description automatically generated">
            <a:extLst>
              <a:ext uri="{FF2B5EF4-FFF2-40B4-BE49-F238E27FC236}">
                <a16:creationId xmlns:a16="http://schemas.microsoft.com/office/drawing/2014/main" id="{706B7480-887E-414E-8E88-B9BF8181A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2261" y="368300"/>
            <a:ext cx="2072148" cy="6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0DF44-8F87-43AF-8C45-5FB98B7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41C830-C5AA-4E17-88D8-6F0B9F434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805" y="2165350"/>
            <a:ext cx="5148245" cy="360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3D268-5AC7-4068-8C8C-83BBE32CED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100303"/>
            <a:ext cx="5580000" cy="468000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rgbClr val="00B7F4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de-DE"/>
              <a:t>Sub Title</a:t>
            </a: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96C9BF4D-1578-42B8-A495-A442389EB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E7AE868-13D3-4D28-A8E4-F635F770F6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7438" y="2168525"/>
            <a:ext cx="5184775" cy="3600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A8189-5A3C-4283-B3B3-82EB787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1179"/>
            <a:ext cx="7177857" cy="365125"/>
          </a:xfrm>
        </p:spPr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0DF44-8F87-43AF-8C45-5FB98B73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41C830-C5AA-4E17-88D8-6F0B9F434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804" y="2165350"/>
            <a:ext cx="6480000" cy="360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3D268-5AC7-4068-8C8C-83BBE32CED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100303"/>
            <a:ext cx="5580000" cy="468000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rgbClr val="00B7F4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de-DE"/>
              <a:t>Sub Title</a:t>
            </a: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96C9BF4D-1578-42B8-A495-A442389EB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BADABE6-3453-400C-A405-40E92F11ED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6195" y="2165349"/>
            <a:ext cx="3636000" cy="3603625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A8189-5A3C-4283-B3B3-82EB787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1179"/>
            <a:ext cx="7177857" cy="365125"/>
          </a:xfrm>
        </p:spPr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9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80C4A-E133-4D33-A918-188A03B20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B3B916-50E2-42EE-B2E7-0203EB77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18AF9B4-D53B-48CC-B719-350DF8315F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100303"/>
            <a:ext cx="5580000" cy="468000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rgbClr val="00B7F4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Sub Title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02CCD9-A865-4936-A2ED-9048B7B9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+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AB543-C436-4B00-AB8C-76379B8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F379BB-6F1E-48A1-82A2-A4C682BB9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1624013"/>
            <a:ext cx="10514012" cy="41449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5C5441-54DD-4E25-992B-463A8B70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AB543-C436-4B00-AB8C-76379B8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5C5441-54DD-4E25-992B-463A8B70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p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B3B916-50E2-42EE-B2E7-0203EB77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2FC641E1-B8E3-413B-904A-2440DD1ED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810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E1FDC18-783E-41B0-A0D2-168EE16F3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160463"/>
            <a:ext cx="5580000" cy="468000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rgbClr val="00B7F4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Sub 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B581941-4DFC-434A-86AA-4C15526882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4641" y="4259488"/>
            <a:ext cx="2181412" cy="438056"/>
          </a:xfrm>
        </p:spPr>
        <p:txBody>
          <a:bodyPr>
            <a:normAutofit/>
          </a:bodyPr>
          <a:lstStyle>
            <a:lvl1pPr algn="ctr">
              <a:buNone/>
              <a:defRPr sz="2000" b="1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B581137-3902-47A4-B44D-30D80149B4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6213" y="4259488"/>
            <a:ext cx="2181412" cy="438056"/>
          </a:xfrm>
        </p:spPr>
        <p:txBody>
          <a:bodyPr>
            <a:normAutofit/>
          </a:bodyPr>
          <a:lstStyle>
            <a:lvl1pPr algn="ctr">
              <a:buNone/>
              <a:defRPr sz="2000" b="1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EA208E58-4EC9-4B06-A80F-E2943394B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27785" y="4259488"/>
            <a:ext cx="2181412" cy="438056"/>
          </a:xfrm>
        </p:spPr>
        <p:txBody>
          <a:bodyPr>
            <a:normAutofit/>
          </a:bodyPr>
          <a:lstStyle>
            <a:lvl1pPr algn="ctr">
              <a:buNone/>
              <a:defRPr sz="2000" b="1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19039486-E685-4E1E-90DD-040C8A5525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0599" y="4942047"/>
            <a:ext cx="3036047" cy="956736"/>
          </a:xfrm>
        </p:spPr>
        <p:txBody>
          <a:bodyPr>
            <a:normAutofit/>
          </a:bodyPr>
          <a:lstStyle>
            <a:lvl1pPr algn="ctr">
              <a:buNone/>
              <a:defRPr sz="1600" b="0">
                <a:solidFill>
                  <a:srgbClr val="00B7F4"/>
                </a:solidFill>
              </a:defRPr>
            </a:lvl1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AE1C2790-44C2-4FE8-ABB1-D94E61B6F7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7976" y="4943791"/>
            <a:ext cx="3036047" cy="954992"/>
          </a:xfrm>
        </p:spPr>
        <p:txBody>
          <a:bodyPr>
            <a:normAutofit/>
          </a:bodyPr>
          <a:lstStyle>
            <a:lvl1pPr algn="ctr">
              <a:buNone/>
              <a:defRPr sz="1600" b="0">
                <a:solidFill>
                  <a:srgbClr val="00B7F4"/>
                </a:solidFill>
              </a:defRPr>
            </a:lvl1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56DAC46A-A81D-4BF6-853B-46D6CBA80C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0467" y="4942047"/>
            <a:ext cx="3036047" cy="954992"/>
          </a:xfrm>
        </p:spPr>
        <p:txBody>
          <a:bodyPr>
            <a:normAutofit/>
          </a:bodyPr>
          <a:lstStyle>
            <a:lvl1pPr algn="ctr">
              <a:buNone/>
              <a:defRPr sz="1600" b="0">
                <a:solidFill>
                  <a:srgbClr val="00B7F4"/>
                </a:solidFill>
              </a:defRPr>
            </a:lvl1pPr>
          </a:lstStyle>
          <a:p>
            <a:pPr lvl="0"/>
            <a:r>
              <a:rPr lang="en-GB"/>
              <a:t>Description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9A11213-6B94-4070-B425-F3D4934CE7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2854" y="2647950"/>
            <a:ext cx="1344989" cy="1306513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3" name="Bildplatzhalter 6">
            <a:extLst>
              <a:ext uri="{FF2B5EF4-FFF2-40B4-BE49-F238E27FC236}">
                <a16:creationId xmlns:a16="http://schemas.microsoft.com/office/drawing/2014/main" id="{45B65062-1C74-4975-AB11-DD0AD47E1D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23504" y="2647950"/>
            <a:ext cx="1344989" cy="1306513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4" name="Bildplatzhalter 6">
            <a:extLst>
              <a:ext uri="{FF2B5EF4-FFF2-40B4-BE49-F238E27FC236}">
                <a16:creationId xmlns:a16="http://schemas.microsoft.com/office/drawing/2014/main" id="{B8892F41-2115-496D-8249-7B6E9DA4EB7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45995" y="2647950"/>
            <a:ext cx="1344989" cy="1306513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02CCD9-A865-4936-A2ED-9048B7B9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7F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9762067" y="0"/>
            <a:ext cx="2032000" cy="11345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0" y="-1708441"/>
            <a:ext cx="12192000" cy="13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Formatfüllendes Bild als Folien-Hintergrund einfügen: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67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Rechtsklick auf Folie &gt; Hintergrund formatieren &gt; Bild o. Struktur &gt; Bild auswählen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Die Bilder müsse ein Seitenverhältnis von 16:9 haben!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2538" y="123384"/>
            <a:ext cx="2176969" cy="7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589301-05C3-4394-92CB-8EE8A977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4E90D-CCF0-474D-BF54-F257976B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68524"/>
            <a:ext cx="10515600" cy="360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145E23-BF16-4BFF-8A5C-484E2A987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61538"/>
            <a:ext cx="717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rgbClr val="00B7F4"/>
                </a:solidFill>
                <a:latin typeface="Georgia" panose="02040502050405020303" pitchFamily="18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4EF75-B28C-4544-8AA7-90967A382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rgbClr val="00B7F4"/>
                </a:solidFill>
                <a:latin typeface="Georgia" panose="02040502050405020303" pitchFamily="18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95B963-CBD6-47C4-B7CF-F60C897EE538}" type="slidenum">
              <a:rPr kumimoji="0" lang="de-DE" sz="1200" b="0" i="1" u="none" strike="noStrike" kern="1200" cap="none" spc="0" normalizeH="0" baseline="0" noProof="0" smtClean="0">
                <a:ln>
                  <a:noFill/>
                </a:ln>
                <a:solidFill>
                  <a:srgbClr val="00B7F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529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366">
          <p15:clr>
            <a:srgbClr val="F26B43"/>
          </p15:clr>
        </p15:guide>
        <p15:guide id="5" orient="horz" pos="3657">
          <p15:clr>
            <a:srgbClr val="F26B43"/>
          </p15:clr>
        </p15:guide>
        <p15:guide id="6" orient="horz" pos="731">
          <p15:clr>
            <a:srgbClr val="F26B43"/>
          </p15:clr>
        </p15:guide>
        <p15:guide id="7" pos="3885">
          <p15:clr>
            <a:srgbClr val="F26B43"/>
          </p15:clr>
        </p15:guide>
        <p15:guide id="8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International-Data-Spaces-Association/idsa/tree/main/graduation_schem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ww.eclipse.org/projects/dev_process/#6_2_3_Incubation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lipse.org/projects/dev_process/#6_2_3_Incubation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mailto:dataspaceconnector-dev@eclipse.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-dataspaceconnector" TargetMode="External"/><Relationship Id="rId5" Type="http://schemas.openxmlformats.org/officeDocument/2006/relationships/hyperlink" Target="https://www.youtube.com/channel/UCYmjEHtMSzycheBB4AeITHg" TargetMode="External"/><Relationship Id="rId4" Type="http://schemas.openxmlformats.org/officeDocument/2006/relationships/hyperlink" Target="https://projects.eclipse.org/projects/technology.dataspaceconnect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42" y="184207"/>
            <a:ext cx="5686816" cy="10554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>
                <a:solidFill>
                  <a:schemeClr val="tx2"/>
                </a:solidFill>
              </a:rPr>
              <a:t>IDSA Winterdays</a:t>
            </a:r>
            <a:br>
              <a:rPr lang="de-DE" sz="3000">
                <a:solidFill>
                  <a:schemeClr val="tx2"/>
                </a:solidFill>
              </a:rPr>
            </a:br>
            <a:r>
              <a:rPr lang="de-DE" sz="2200" b="1" i="1">
                <a:solidFill>
                  <a:schemeClr val="tx2"/>
                </a:solidFill>
                <a:latin typeface="Georgia" panose="02040502050405020303" pitchFamily="18" charset="0"/>
              </a:rPr>
              <a:t>February 16 &amp; 17, 2022</a:t>
            </a:r>
            <a:endParaRPr lang="de-DE" sz="2200">
              <a:solidFill>
                <a:schemeClr val="tx2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2EE827D-8CBA-47DD-BAED-A3D75D210BEB}"/>
              </a:ext>
            </a:extLst>
          </p:cNvPr>
          <p:cNvGrpSpPr/>
          <p:nvPr/>
        </p:nvGrpSpPr>
        <p:grpSpPr>
          <a:xfrm>
            <a:off x="750920" y="1985288"/>
            <a:ext cx="8624699" cy="3816000"/>
            <a:chOff x="750920" y="1270191"/>
            <a:chExt cx="8624699" cy="3816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E01F2F4-8A82-4F46-A3EE-A1D92CECDD09}"/>
                </a:ext>
              </a:extLst>
            </p:cNvPr>
            <p:cNvSpPr/>
            <p:nvPr/>
          </p:nvSpPr>
          <p:spPr>
            <a:xfrm>
              <a:off x="750920" y="1270191"/>
              <a:ext cx="1908000" cy="190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accent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8994BFB4-B388-4807-88D4-093ECE8BF422}"/>
                </a:ext>
              </a:extLst>
            </p:cNvPr>
            <p:cNvSpPr/>
            <p:nvPr/>
          </p:nvSpPr>
          <p:spPr>
            <a:xfrm>
              <a:off x="753760" y="1270191"/>
              <a:ext cx="3816000" cy="3816000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F97B6DBE-1EA6-4450-BC83-273961855C3B}"/>
                </a:ext>
              </a:extLst>
            </p:cNvPr>
            <p:cNvSpPr/>
            <p:nvPr/>
          </p:nvSpPr>
          <p:spPr>
            <a:xfrm>
              <a:off x="5559619" y="1270191"/>
              <a:ext cx="3816000" cy="3816000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D166795-FD66-43FD-BD00-134F0EC7F832}"/>
                </a:ext>
              </a:extLst>
            </p:cNvPr>
            <p:cNvSpPr/>
            <p:nvPr/>
          </p:nvSpPr>
          <p:spPr>
            <a:xfrm>
              <a:off x="2548129" y="1270191"/>
              <a:ext cx="4864116" cy="38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4800383-D5B6-4587-BC07-B39D8A9D7B2D}"/>
                </a:ext>
              </a:extLst>
            </p:cNvPr>
            <p:cNvSpPr txBox="1"/>
            <p:nvPr/>
          </p:nvSpPr>
          <p:spPr>
            <a:xfrm>
              <a:off x="1498741" y="2287343"/>
              <a:ext cx="4864117" cy="136960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spcAft>
                  <a:spcPts val="600"/>
                </a:spcAft>
                <a:buSzPct val="90000"/>
              </a:pPr>
              <a:r>
                <a:rPr lang="en-US" sz="2600" dirty="0">
                  <a:solidFill>
                    <a:schemeClr val="tx2"/>
                  </a:solidFill>
                  <a:latin typeface="Segoe UI"/>
                  <a:cs typeface="Segoe UI"/>
                </a:rPr>
                <a:t>IDS Component Development </a:t>
              </a:r>
              <a:r>
                <a:rPr lang="en-US" sz="2600" b="1" dirty="0">
                  <a:solidFill>
                    <a:schemeClr val="tx2"/>
                  </a:solidFill>
                  <a:latin typeface="Segoe UI"/>
                  <a:cs typeface="Segoe UI"/>
                </a:rPr>
                <a:t>Eclipse Dataspace Connector</a:t>
              </a:r>
            </a:p>
            <a:p>
              <a:pPr>
                <a:spcAft>
                  <a:spcPts val="600"/>
                </a:spcAft>
                <a:buSzPct val="90000"/>
              </a:pPr>
              <a:r>
                <a:rPr lang="en-US" sz="2600" dirty="0">
                  <a:solidFill>
                    <a:schemeClr val="tx2"/>
                  </a:solidFill>
                  <a:latin typeface="Segoe UI"/>
                  <a:cs typeface="Segoe UI"/>
                </a:rPr>
                <a:t>16.02.2022 | 5 p.m. (CET)</a:t>
              </a:r>
              <a:endParaRPr lang="de-DE" sz="2600" dirty="0">
                <a:solidFill>
                  <a:schemeClr val="tx2"/>
                </a:solidFill>
                <a:latin typeface="Segoe UI"/>
                <a:cs typeface="Segoe UI"/>
              </a:endParaRPr>
            </a:p>
          </p:txBody>
        </p:sp>
      </p:grp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D592E93D-F45C-463B-B0C3-FB5F84E24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764617"/>
              </p:ext>
            </p:extLst>
          </p:nvPr>
        </p:nvGraphicFramePr>
        <p:xfrm>
          <a:off x="6615512" y="2457088"/>
          <a:ext cx="180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6AAAA69B-97BC-45E7-A957-F3476CDE7644}"/>
              </a:ext>
            </a:extLst>
          </p:cNvPr>
          <p:cNvSpPr txBox="1"/>
          <p:nvPr/>
        </p:nvSpPr>
        <p:spPr>
          <a:xfrm>
            <a:off x="6167439" y="4330240"/>
            <a:ext cx="269614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SzPct val="90000"/>
            </a:pPr>
            <a:r>
              <a:rPr lang="en-US" sz="2000" dirty="0">
                <a:solidFill>
                  <a:schemeClr val="tx2"/>
                </a:solidFill>
                <a:latin typeface="Segoe UI"/>
                <a:cs typeface="Segoe UI"/>
              </a:rPr>
              <a:t>Julia Pampus</a:t>
            </a:r>
          </a:p>
          <a:p>
            <a:pPr algn="ctr">
              <a:buSzPct val="90000"/>
            </a:pPr>
            <a:r>
              <a:rPr lang="en-US" sz="2000" dirty="0">
                <a:solidFill>
                  <a:schemeClr val="tx2"/>
                </a:solidFill>
                <a:latin typeface="Segoe UI"/>
                <a:cs typeface="Segoe UI"/>
              </a:rPr>
              <a:t>Fraunhofer ISST</a:t>
            </a:r>
            <a:endParaRPr lang="de-DE" sz="20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0816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42" y="184207"/>
            <a:ext cx="6347610" cy="10554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2"/>
                </a:solidFill>
              </a:rPr>
              <a:t>Thank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You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Your</a:t>
            </a:r>
            <a:r>
              <a:rPr lang="de-DE" dirty="0">
                <a:solidFill>
                  <a:schemeClr val="tx2"/>
                </a:solidFill>
              </a:rPr>
              <a:t> Attention!</a:t>
            </a:r>
            <a:endParaRPr lang="de-DE" sz="2200" dirty="0">
              <a:solidFill>
                <a:schemeClr val="tx2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2EE827D-8CBA-47DD-BAED-A3D75D210BEB}"/>
              </a:ext>
            </a:extLst>
          </p:cNvPr>
          <p:cNvGrpSpPr/>
          <p:nvPr/>
        </p:nvGrpSpPr>
        <p:grpSpPr>
          <a:xfrm>
            <a:off x="750920" y="1985288"/>
            <a:ext cx="8624699" cy="3816000"/>
            <a:chOff x="750920" y="1270191"/>
            <a:chExt cx="8624699" cy="3816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E01F2F4-8A82-4F46-A3EE-A1D92CECDD09}"/>
                </a:ext>
              </a:extLst>
            </p:cNvPr>
            <p:cNvSpPr/>
            <p:nvPr/>
          </p:nvSpPr>
          <p:spPr>
            <a:xfrm>
              <a:off x="750920" y="1270191"/>
              <a:ext cx="1908000" cy="190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accent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8994BFB4-B388-4807-88D4-093ECE8BF422}"/>
                </a:ext>
              </a:extLst>
            </p:cNvPr>
            <p:cNvSpPr/>
            <p:nvPr/>
          </p:nvSpPr>
          <p:spPr>
            <a:xfrm>
              <a:off x="753760" y="1270191"/>
              <a:ext cx="3816000" cy="3816000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F97B6DBE-1EA6-4450-BC83-273961855C3B}"/>
                </a:ext>
              </a:extLst>
            </p:cNvPr>
            <p:cNvSpPr/>
            <p:nvPr/>
          </p:nvSpPr>
          <p:spPr>
            <a:xfrm>
              <a:off x="5559619" y="1270191"/>
              <a:ext cx="3816000" cy="3816000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D166795-FD66-43FD-BD00-134F0EC7F832}"/>
                </a:ext>
              </a:extLst>
            </p:cNvPr>
            <p:cNvSpPr/>
            <p:nvPr/>
          </p:nvSpPr>
          <p:spPr>
            <a:xfrm>
              <a:off x="2548129" y="1270191"/>
              <a:ext cx="4864116" cy="38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4800383-D5B6-4587-BC07-B39D8A9D7B2D}"/>
                </a:ext>
              </a:extLst>
            </p:cNvPr>
            <p:cNvSpPr txBox="1"/>
            <p:nvPr/>
          </p:nvSpPr>
          <p:spPr>
            <a:xfrm>
              <a:off x="750920" y="2454916"/>
              <a:ext cx="862469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spcAft>
                  <a:spcPts val="600"/>
                </a:spcAft>
                <a:buSzPct val="90000"/>
              </a:pPr>
              <a:r>
                <a:rPr lang="en-US" sz="2600" dirty="0">
                  <a:solidFill>
                    <a:schemeClr val="tx2"/>
                  </a:solidFill>
                  <a:latin typeface="Segoe UI"/>
                  <a:cs typeface="Segoe UI"/>
                </a:rPr>
                <a:t>Any Questions? </a:t>
              </a:r>
            </a:p>
            <a:p>
              <a:pPr algn="ctr">
                <a:spcAft>
                  <a:spcPts val="600"/>
                </a:spcAft>
                <a:buSzPct val="90000"/>
              </a:pPr>
              <a:r>
                <a:rPr lang="en-US" sz="2600" b="1" dirty="0">
                  <a:solidFill>
                    <a:schemeClr val="tx2"/>
                  </a:solidFill>
                  <a:latin typeface="Segoe UI"/>
                  <a:cs typeface="Segoe UI"/>
                </a:rPr>
                <a:t>julia.pampus@isst.fraunhofer.de</a:t>
              </a:r>
            </a:p>
            <a:p>
              <a:pPr algn="ctr">
                <a:spcAft>
                  <a:spcPts val="600"/>
                </a:spcAft>
                <a:buSzPct val="90000"/>
              </a:pPr>
              <a:r>
                <a:rPr lang="de-DE" sz="2600" dirty="0">
                  <a:solidFill>
                    <a:schemeClr val="tx2"/>
                  </a:solidFill>
                  <a:latin typeface="Segoe UI"/>
                  <a:cs typeface="Segoe UI"/>
                </a:rPr>
                <a:t>+49 (0) 231 / 9 76 77-429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71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Framework to address key data sharing use cases </a:t>
            </a:r>
          </a:p>
          <a:p>
            <a:r>
              <a:rPr lang="en-US" dirty="0"/>
              <a:t>Data exchange endpoint in a federated data system, or data space</a:t>
            </a:r>
          </a:p>
          <a:p>
            <a:r>
              <a:rPr lang="en-US" dirty="0"/>
              <a:t>Focus on data transfer (</a:t>
            </a:r>
            <a:r>
              <a:rPr lang="en-US" b="1" dirty="0"/>
              <a:t>sharing</a:t>
            </a:r>
            <a:r>
              <a:rPr lang="en-US" dirty="0"/>
              <a:t>) and policy management (</a:t>
            </a:r>
            <a:r>
              <a:rPr lang="en-US" b="1" dirty="0"/>
              <a:t>sovereignty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Architecture and project for many interested parties to collaborate on</a:t>
            </a:r>
          </a:p>
          <a:p>
            <a:r>
              <a:rPr lang="en-US" dirty="0"/>
              <a:t>Provide platform to implement new ideas and use cases</a:t>
            </a:r>
          </a:p>
          <a:p>
            <a:r>
              <a:rPr lang="en-US" dirty="0"/>
              <a:t>Help evolve IDS and GAIA-X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Open-source project </a:t>
            </a:r>
          </a:p>
          <a:p>
            <a:r>
              <a:rPr lang="en-US" dirty="0"/>
              <a:t>Joining knowledge, people, and code bases</a:t>
            </a:r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2"/>
                </a:solidFill>
              </a:rPr>
              <a:t>Eclipse</a:t>
            </a:r>
            <a:r>
              <a:rPr lang="de-DE" dirty="0">
                <a:solidFill>
                  <a:schemeClr val="tx2"/>
                </a:solidFill>
              </a:rPr>
              <a:t> Dataspace Connector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6294767D-96FD-4755-A3D3-60D829BC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7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A9EC5EF-B68E-4934-B495-55BB617D9DE7}"/>
              </a:ext>
            </a:extLst>
          </p:cNvPr>
          <p:cNvSpPr/>
          <p:nvPr/>
        </p:nvSpPr>
        <p:spPr>
          <a:xfrm>
            <a:off x="667655" y="3757603"/>
            <a:ext cx="10029374" cy="9869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of essential services (DAPS)</a:t>
            </a:r>
          </a:p>
          <a:p>
            <a:r>
              <a:rPr lang="en-US" dirty="0"/>
              <a:t>Maintenance of IDS </a:t>
            </a:r>
            <a:r>
              <a:rPr lang="en-US" dirty="0" err="1"/>
              <a:t>Infomodel</a:t>
            </a:r>
            <a:r>
              <a:rPr lang="en-US" dirty="0"/>
              <a:t> Serializer and </a:t>
            </a:r>
            <a:r>
              <a:rPr lang="en-US" dirty="0" err="1"/>
              <a:t>CodeGen</a:t>
            </a:r>
            <a:r>
              <a:rPr lang="en-US" dirty="0"/>
              <a:t> tools</a:t>
            </a:r>
          </a:p>
          <a:p>
            <a:r>
              <a:rPr lang="en-US" dirty="0"/>
              <a:t>Support new RAM 4.0 release with feedback of our partners</a:t>
            </a:r>
          </a:p>
          <a:p>
            <a:r>
              <a:rPr lang="en-US" dirty="0"/>
              <a:t>Submitted to the </a:t>
            </a:r>
            <a:r>
              <a:rPr lang="en-US" dirty="0">
                <a:hlinkClick r:id="rId4"/>
              </a:rPr>
              <a:t>IDSA Graduation Scheme </a:t>
            </a:r>
            <a:r>
              <a:rPr lang="en-US" dirty="0"/>
              <a:t>as a sandbox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closely with committees and working groups (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interoperability)</a:t>
            </a:r>
          </a:p>
          <a:p>
            <a:r>
              <a:rPr lang="en-US" dirty="0"/>
              <a:t>Alignment with lighthouse projects to meet their requirements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2"/>
                </a:solidFill>
              </a:rPr>
              <a:t>Alignment </a:t>
            </a:r>
            <a:r>
              <a:rPr lang="de-DE" dirty="0" err="1">
                <a:solidFill>
                  <a:schemeClr val="tx2"/>
                </a:solidFill>
              </a:rPr>
              <a:t>with</a:t>
            </a:r>
            <a:r>
              <a:rPr lang="de-DE" dirty="0">
                <a:solidFill>
                  <a:schemeClr val="tx2"/>
                </a:solidFill>
              </a:rPr>
              <a:t> IDSA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1B4C917B-8EF3-4D07-91EA-04D6015CAF43}"/>
              </a:ext>
            </a:extLst>
          </p:cNvPr>
          <p:cNvSpPr txBox="1">
            <a:spLocks/>
          </p:cNvSpPr>
          <p:nvPr/>
        </p:nvSpPr>
        <p:spPr>
          <a:xfrm>
            <a:off x="667656" y="4905830"/>
            <a:ext cx="10029374" cy="624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Same goes for Gaia-X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5EA3839D-C999-4082-8750-10E0F24C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4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Official Eclipse Foundation Project since 06/2021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Eclipse?</a:t>
            </a:r>
          </a:p>
          <a:p>
            <a:r>
              <a:rPr lang="en-US" dirty="0"/>
              <a:t>Good infrastructure for open source</a:t>
            </a:r>
          </a:p>
          <a:p>
            <a:r>
              <a:rPr lang="en-US" dirty="0"/>
              <a:t>Defined governance and collaboration model</a:t>
            </a:r>
          </a:p>
          <a:p>
            <a:r>
              <a:rPr lang="en-US" dirty="0"/>
              <a:t>Legal aspects are handled </a:t>
            </a:r>
          </a:p>
          <a:p>
            <a:r>
              <a:rPr lang="en-US" dirty="0"/>
              <a:t>History of projects with high code quality </a:t>
            </a:r>
          </a:p>
          <a:p>
            <a:r>
              <a:rPr lang="en-US" dirty="0"/>
              <a:t>European-based and open for everyone</a:t>
            </a:r>
          </a:p>
          <a:p>
            <a:r>
              <a:rPr lang="en-US" dirty="0"/>
              <a:t>Easy for different parties to join</a:t>
            </a:r>
            <a:endParaRPr lang="de-DE" dirty="0"/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2"/>
                </a:solidFill>
              </a:rPr>
              <a:t>Eclipse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Foundation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559F641D-7901-4D25-AC45-D75A3FC8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1779AD1-00F5-49F5-9F52-0450FE604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37" y="5490345"/>
            <a:ext cx="1123951" cy="55147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39F1C52-B76F-4E53-A085-6444A57DA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237" y="1534008"/>
            <a:ext cx="641366" cy="63143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09BAEB1-2663-43BC-8B18-E2AB16BFC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802" y="4320333"/>
            <a:ext cx="2152555" cy="106236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4AAE519-7844-4DF7-A9D8-BC86D3BBB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897" y="2649437"/>
            <a:ext cx="879023" cy="55734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F168FCC-5252-4EFA-810C-059E6CB94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261" y="3540128"/>
            <a:ext cx="729344" cy="7429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0125016-629D-4D19-9884-D8EA31BF73C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9792" b="26657"/>
          <a:stretch/>
        </p:blipFill>
        <p:spPr>
          <a:xfrm>
            <a:off x="8364367" y="1711600"/>
            <a:ext cx="2183474" cy="51909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50A670F-9F8E-4D8F-8704-85983FA7B0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1868" y="2746300"/>
            <a:ext cx="2183474" cy="31734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B593185-5EFD-4F2F-A703-15781A15231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t="35294" r="7351" b="35428"/>
          <a:stretch/>
        </p:blipFill>
        <p:spPr>
          <a:xfrm>
            <a:off x="9128213" y="3632079"/>
            <a:ext cx="2112809" cy="4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2"/>
                </a:solidFill>
              </a:rPr>
              <a:t>Project Lifecycle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E475AFA6-DA02-4074-A6AF-D021C790CB37}"/>
              </a:ext>
            </a:extLst>
          </p:cNvPr>
          <p:cNvSpPr txBox="1">
            <a:spLocks/>
          </p:cNvSpPr>
          <p:nvPr/>
        </p:nvSpPr>
        <p:spPr>
          <a:xfrm>
            <a:off x="2174713" y="4335030"/>
            <a:ext cx="3504261" cy="62285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Mature</a:t>
            </a:r>
            <a:endParaRPr lang="de-DE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676B0D94-5CEC-447C-8E46-4837B4C2CD41}"/>
              </a:ext>
            </a:extLst>
          </p:cNvPr>
          <p:cNvSpPr txBox="1">
            <a:spLocks/>
          </p:cNvSpPr>
          <p:nvPr/>
        </p:nvSpPr>
        <p:spPr>
          <a:xfrm>
            <a:off x="676800" y="5921477"/>
            <a:ext cx="8235288" cy="4237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/>
              <a:t>Source: </a:t>
            </a:r>
            <a:r>
              <a:rPr lang="de-DE" sz="1200" dirty="0">
                <a:hlinkClick r:id="rId5"/>
              </a:rPr>
              <a:t>https://www.eclipse.org/projects/dev_process/#6_2_3_Incubation</a:t>
            </a:r>
            <a:r>
              <a:rPr lang="de-DE" sz="1200" dirty="0"/>
              <a:t> (</a:t>
            </a:r>
            <a:r>
              <a:rPr lang="de-DE" sz="1200" dirty="0" err="1"/>
              <a:t>Accessed</a:t>
            </a:r>
            <a:r>
              <a:rPr lang="de-DE" sz="1200" dirty="0"/>
              <a:t>: 14.02.2022)</a:t>
            </a: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E65F0BC5-1F6E-4398-9EC4-87AAE46CDCED}"/>
              </a:ext>
            </a:extLst>
          </p:cNvPr>
          <p:cNvSpPr txBox="1">
            <a:spLocks/>
          </p:cNvSpPr>
          <p:nvPr/>
        </p:nvSpPr>
        <p:spPr>
          <a:xfrm>
            <a:off x="9435548" y="1546578"/>
            <a:ext cx="1753659" cy="6243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Mentor</a:t>
            </a:r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BADDD5B5-C2FC-414E-85E5-E2590B4A832C}"/>
              </a:ext>
            </a:extLst>
          </p:cNvPr>
          <p:cNvSpPr txBox="1">
            <a:spLocks/>
          </p:cNvSpPr>
          <p:nvPr/>
        </p:nvSpPr>
        <p:spPr>
          <a:xfrm>
            <a:off x="2174713" y="3402910"/>
            <a:ext cx="3504261" cy="62285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Incubation</a:t>
            </a:r>
            <a:endParaRPr lang="de-DE" dirty="0"/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D6F42F7B-B0F4-41A3-A75C-4D2CDC02D95D}"/>
              </a:ext>
            </a:extLst>
          </p:cNvPr>
          <p:cNvSpPr txBox="1">
            <a:spLocks/>
          </p:cNvSpPr>
          <p:nvPr/>
        </p:nvSpPr>
        <p:spPr>
          <a:xfrm>
            <a:off x="2174713" y="2470790"/>
            <a:ext cx="3504261" cy="62285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080B3F1D-1B65-4CBB-BF78-FB0B886939A8}"/>
              </a:ext>
            </a:extLst>
          </p:cNvPr>
          <p:cNvSpPr txBox="1">
            <a:spLocks/>
          </p:cNvSpPr>
          <p:nvPr/>
        </p:nvSpPr>
        <p:spPr>
          <a:xfrm>
            <a:off x="2174715" y="1538670"/>
            <a:ext cx="3504261" cy="62285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Pre-Proposal</a:t>
            </a:r>
            <a:endParaRPr lang="de-DE" dirty="0"/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8B7EB5F4-B284-4A7D-BBCB-84008B634DFB}"/>
              </a:ext>
            </a:extLst>
          </p:cNvPr>
          <p:cNvSpPr txBox="1">
            <a:spLocks/>
          </p:cNvSpPr>
          <p:nvPr/>
        </p:nvSpPr>
        <p:spPr>
          <a:xfrm>
            <a:off x="2174713" y="5267150"/>
            <a:ext cx="3504261" cy="62285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Archived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5451421-F05B-4349-BD76-CBF21831747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3926844" y="2161522"/>
            <a:ext cx="2" cy="3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4349151-8AE2-4FAB-91F2-9D70AA5D025C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3926844" y="3093642"/>
            <a:ext cx="0" cy="3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2722F9-66FB-40C0-98AC-37944E4892A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926844" y="4025762"/>
            <a:ext cx="0" cy="3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4E54E19-E81C-4918-841E-0430F4ED41B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926844" y="4957882"/>
            <a:ext cx="0" cy="3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">
            <a:extLst>
              <a:ext uri="{FF2B5EF4-FFF2-40B4-BE49-F238E27FC236}">
                <a16:creationId xmlns:a16="http://schemas.microsoft.com/office/drawing/2014/main" id="{06F72971-459B-4AC2-8567-454B06A00BAD}"/>
              </a:ext>
            </a:extLst>
          </p:cNvPr>
          <p:cNvSpPr txBox="1">
            <a:spLocks/>
          </p:cNvSpPr>
          <p:nvPr/>
        </p:nvSpPr>
        <p:spPr>
          <a:xfrm>
            <a:off x="4009095" y="1982084"/>
            <a:ext cx="1835621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EMO Approval</a:t>
            </a:r>
            <a:endParaRPr lang="de-DE" sz="1600" dirty="0"/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A9A536A8-6091-4F9C-91DE-2ACEACC394E5}"/>
              </a:ext>
            </a:extLst>
          </p:cNvPr>
          <p:cNvSpPr txBox="1">
            <a:spLocks/>
          </p:cNvSpPr>
          <p:nvPr/>
        </p:nvSpPr>
        <p:spPr>
          <a:xfrm>
            <a:off x="4009094" y="2917119"/>
            <a:ext cx="1835621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Creation Review</a:t>
            </a:r>
            <a:endParaRPr lang="de-DE" sz="1600" dirty="0"/>
          </a:p>
        </p:txBody>
      </p:sp>
      <p:sp>
        <p:nvSpPr>
          <p:cNvPr id="29" name="Textplatzhalter 1">
            <a:extLst>
              <a:ext uri="{FF2B5EF4-FFF2-40B4-BE49-F238E27FC236}">
                <a16:creationId xmlns:a16="http://schemas.microsoft.com/office/drawing/2014/main" id="{5C5FADB4-B24A-41C7-AD9D-FF1D504CFDDC}"/>
              </a:ext>
            </a:extLst>
          </p:cNvPr>
          <p:cNvSpPr txBox="1">
            <a:spLocks/>
          </p:cNvSpPr>
          <p:nvPr/>
        </p:nvSpPr>
        <p:spPr>
          <a:xfrm>
            <a:off x="4009093" y="3860930"/>
            <a:ext cx="1941549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Graduation Review</a:t>
            </a:r>
            <a:endParaRPr lang="de-DE" sz="1600" dirty="0"/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2041B762-777D-49F7-89A5-140EEC0E90E0}"/>
              </a:ext>
            </a:extLst>
          </p:cNvPr>
          <p:cNvSpPr txBox="1">
            <a:spLocks/>
          </p:cNvSpPr>
          <p:nvPr/>
        </p:nvSpPr>
        <p:spPr>
          <a:xfrm>
            <a:off x="4009092" y="4768194"/>
            <a:ext cx="1941549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Termination Review</a:t>
            </a:r>
            <a:endParaRPr lang="de-DE" sz="1600" dirty="0"/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B8794DF-222E-4B9E-A31D-872C186AFC28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2174713" y="3714336"/>
            <a:ext cx="12700" cy="18642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1">
            <a:extLst>
              <a:ext uri="{FF2B5EF4-FFF2-40B4-BE49-F238E27FC236}">
                <a16:creationId xmlns:a16="http://schemas.microsoft.com/office/drawing/2014/main" id="{1F6B80A7-4E54-4C6F-A48B-3156D55DEE37}"/>
              </a:ext>
            </a:extLst>
          </p:cNvPr>
          <p:cNvSpPr txBox="1">
            <a:spLocks/>
          </p:cNvSpPr>
          <p:nvPr/>
        </p:nvSpPr>
        <p:spPr>
          <a:xfrm>
            <a:off x="435281" y="4315298"/>
            <a:ext cx="1391268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Termination Review</a:t>
            </a:r>
            <a:endParaRPr lang="de-DE" sz="1600" dirty="0"/>
          </a:p>
        </p:txBody>
      </p:sp>
      <p:sp>
        <p:nvSpPr>
          <p:cNvPr id="42" name="Pfeil: nach links 41">
            <a:extLst>
              <a:ext uri="{FF2B5EF4-FFF2-40B4-BE49-F238E27FC236}">
                <a16:creationId xmlns:a16="http://schemas.microsoft.com/office/drawing/2014/main" id="{E97667C3-6EA5-4BBB-9E52-AECB2C2B6814}"/>
              </a:ext>
            </a:extLst>
          </p:cNvPr>
          <p:cNvSpPr/>
          <p:nvPr/>
        </p:nvSpPr>
        <p:spPr>
          <a:xfrm>
            <a:off x="8202224" y="3485326"/>
            <a:ext cx="1809240" cy="45802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9" name="Grafik 48" descr="Aktualisieren Silhouette">
            <a:extLst>
              <a:ext uri="{FF2B5EF4-FFF2-40B4-BE49-F238E27FC236}">
                <a16:creationId xmlns:a16="http://schemas.microsoft.com/office/drawing/2014/main" id="{42134225-F660-46EC-8D11-9B20C2B44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090" y="3523452"/>
            <a:ext cx="381767" cy="381767"/>
          </a:xfrm>
          <a:prstGeom prst="rect">
            <a:avLst/>
          </a:prstGeom>
        </p:spPr>
      </p:pic>
      <p:pic>
        <p:nvPicPr>
          <p:cNvPr id="50" name="Grafik 49" descr="Aktualisieren Silhouette">
            <a:extLst>
              <a:ext uri="{FF2B5EF4-FFF2-40B4-BE49-F238E27FC236}">
                <a16:creationId xmlns:a16="http://schemas.microsoft.com/office/drawing/2014/main" id="{7F0D51A6-27DF-47A5-BACB-AE226091A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089" y="4455572"/>
            <a:ext cx="381767" cy="381767"/>
          </a:xfrm>
          <a:prstGeom prst="rect">
            <a:avLst/>
          </a:prstGeom>
        </p:spPr>
      </p:pic>
      <p:sp>
        <p:nvSpPr>
          <p:cNvPr id="51" name="Textplatzhalter 1">
            <a:extLst>
              <a:ext uri="{FF2B5EF4-FFF2-40B4-BE49-F238E27FC236}">
                <a16:creationId xmlns:a16="http://schemas.microsoft.com/office/drawing/2014/main" id="{E58E1B2C-7A3B-4AD5-B46A-696D2509DE7B}"/>
              </a:ext>
            </a:extLst>
          </p:cNvPr>
          <p:cNvSpPr txBox="1">
            <a:spLocks/>
          </p:cNvSpPr>
          <p:nvPr/>
        </p:nvSpPr>
        <p:spPr>
          <a:xfrm>
            <a:off x="5869855" y="4315298"/>
            <a:ext cx="1809240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Progress Review</a:t>
            </a:r>
            <a:endParaRPr lang="de-DE" sz="1600" dirty="0"/>
          </a:p>
        </p:txBody>
      </p:sp>
      <p:sp>
        <p:nvSpPr>
          <p:cNvPr id="52" name="Textplatzhalter 1">
            <a:extLst>
              <a:ext uri="{FF2B5EF4-FFF2-40B4-BE49-F238E27FC236}">
                <a16:creationId xmlns:a16="http://schemas.microsoft.com/office/drawing/2014/main" id="{634D4C4E-9749-41E3-AB58-AA2FE01BE816}"/>
              </a:ext>
            </a:extLst>
          </p:cNvPr>
          <p:cNvSpPr txBox="1">
            <a:spLocks/>
          </p:cNvSpPr>
          <p:nvPr/>
        </p:nvSpPr>
        <p:spPr>
          <a:xfrm>
            <a:off x="5869856" y="3388204"/>
            <a:ext cx="1809240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Progress Review</a:t>
            </a:r>
            <a:endParaRPr lang="de-DE" sz="1600" dirty="0"/>
          </a:p>
        </p:txBody>
      </p:sp>
      <p:sp>
        <p:nvSpPr>
          <p:cNvPr id="53" name="Textplatzhalter 1">
            <a:extLst>
              <a:ext uri="{FF2B5EF4-FFF2-40B4-BE49-F238E27FC236}">
                <a16:creationId xmlns:a16="http://schemas.microsoft.com/office/drawing/2014/main" id="{40884BAC-DB1C-402E-902F-699F52D38D54}"/>
              </a:ext>
            </a:extLst>
          </p:cNvPr>
          <p:cNvSpPr txBox="1">
            <a:spLocks/>
          </p:cNvSpPr>
          <p:nvPr/>
        </p:nvSpPr>
        <p:spPr>
          <a:xfrm>
            <a:off x="8480804" y="3124042"/>
            <a:ext cx="1809240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Current Status</a:t>
            </a:r>
            <a:endParaRPr lang="de-DE" sz="1600" dirty="0"/>
          </a:p>
        </p:txBody>
      </p:sp>
      <p:sp>
        <p:nvSpPr>
          <p:cNvPr id="54" name="Fußzeilenplatzhalter 2">
            <a:extLst>
              <a:ext uri="{FF2B5EF4-FFF2-40B4-BE49-F238E27FC236}">
                <a16:creationId xmlns:a16="http://schemas.microsoft.com/office/drawing/2014/main" id="{CF59F0EC-537B-48CB-976B-8F96E293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2DB0919-21D0-41D8-B724-F08B77A018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17" y="2978940"/>
            <a:ext cx="1120348" cy="14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2"/>
                </a:solidFill>
              </a:rPr>
              <a:t>Project </a:t>
            </a:r>
            <a:r>
              <a:rPr lang="de-DE" dirty="0" err="1">
                <a:solidFill>
                  <a:schemeClr val="tx2"/>
                </a:solidFill>
              </a:rPr>
              <a:t>Structure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C05E0F9F-A13B-45B0-B5A6-7EEE43F7F1C8}"/>
              </a:ext>
            </a:extLst>
          </p:cNvPr>
          <p:cNvSpPr txBox="1">
            <a:spLocks/>
          </p:cNvSpPr>
          <p:nvPr/>
        </p:nvSpPr>
        <p:spPr>
          <a:xfrm>
            <a:off x="676799" y="5920692"/>
            <a:ext cx="8235288" cy="4237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/>
              <a:t>Source: </a:t>
            </a:r>
            <a:r>
              <a:rPr lang="de-DE" sz="1200" dirty="0">
                <a:hlinkClick r:id="rId5"/>
              </a:rPr>
              <a:t>https://www.eclipse.org/projects/dev_process/#6_2_3_Incubation</a:t>
            </a:r>
            <a:r>
              <a:rPr lang="de-DE" sz="1200" dirty="0"/>
              <a:t> (</a:t>
            </a:r>
            <a:r>
              <a:rPr lang="de-DE" sz="1200" dirty="0" err="1"/>
              <a:t>Accessed</a:t>
            </a:r>
            <a:r>
              <a:rPr lang="de-DE" sz="1200" dirty="0"/>
              <a:t>: 14.02.2022)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AAEA3B75-AAEC-4813-AEF9-196AB5F68DD7}"/>
              </a:ext>
            </a:extLst>
          </p:cNvPr>
          <p:cNvSpPr txBox="1">
            <a:spLocks/>
          </p:cNvSpPr>
          <p:nvPr/>
        </p:nvSpPr>
        <p:spPr>
          <a:xfrm>
            <a:off x="8589397" y="1555624"/>
            <a:ext cx="2615050" cy="1204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dirty="0" err="1"/>
              <a:t>Eclipse</a:t>
            </a:r>
            <a:r>
              <a:rPr lang="de-DE" sz="1800" dirty="0"/>
              <a:t> Management </a:t>
            </a:r>
            <a:r>
              <a:rPr lang="de-DE" sz="1800" dirty="0" err="1"/>
              <a:t>Organization</a:t>
            </a:r>
            <a:r>
              <a:rPr lang="de-DE" sz="1800" dirty="0"/>
              <a:t> (EMO)</a:t>
            </a: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3D0EE340-2723-4EF4-9CC3-E64093280364}"/>
              </a:ext>
            </a:extLst>
          </p:cNvPr>
          <p:cNvSpPr txBox="1">
            <a:spLocks/>
          </p:cNvSpPr>
          <p:nvPr/>
        </p:nvSpPr>
        <p:spPr>
          <a:xfrm>
            <a:off x="1551442" y="3106742"/>
            <a:ext cx="4981877" cy="122579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/>
              <a:t>Committer</a:t>
            </a:r>
            <a:endParaRPr lang="de-DE" b="1" dirty="0"/>
          </a:p>
          <a:p>
            <a:pPr marL="0" indent="0" algn="ctr">
              <a:buNone/>
            </a:pPr>
            <a:r>
              <a:rPr lang="de-DE" sz="1600" dirty="0"/>
              <a:t>(</a:t>
            </a:r>
            <a:r>
              <a:rPr lang="en-US" sz="1600" dirty="0"/>
              <a:t>software developer who has the necessary rights to make decisions regarding a Project)</a:t>
            </a:r>
            <a:endParaRPr lang="de-DE" sz="160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617D1BB5-8239-4D41-9A98-16E787D94633}"/>
              </a:ext>
            </a:extLst>
          </p:cNvPr>
          <p:cNvSpPr txBox="1">
            <a:spLocks/>
          </p:cNvSpPr>
          <p:nvPr/>
        </p:nvSpPr>
        <p:spPr>
          <a:xfrm>
            <a:off x="1551442" y="4666907"/>
            <a:ext cx="4981877" cy="1225795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/>
              <a:t>Contributor</a:t>
            </a:r>
            <a:endParaRPr lang="de-DE" b="1" dirty="0"/>
          </a:p>
          <a:p>
            <a:pPr marL="0" indent="0" algn="ctr">
              <a:buNone/>
            </a:pPr>
            <a:r>
              <a:rPr lang="de-DE" sz="1600" dirty="0"/>
              <a:t>(</a:t>
            </a:r>
            <a:r>
              <a:rPr lang="en-US" sz="1600" dirty="0"/>
              <a:t>anybody who makes contributions to a Project)</a:t>
            </a:r>
            <a:endParaRPr lang="de-DE" sz="1600" dirty="0"/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B1BAC64B-1098-4897-8F5E-8173A5A92449}"/>
              </a:ext>
            </a:extLst>
          </p:cNvPr>
          <p:cNvSpPr txBox="1">
            <a:spLocks/>
          </p:cNvSpPr>
          <p:nvPr/>
        </p:nvSpPr>
        <p:spPr>
          <a:xfrm>
            <a:off x="1551443" y="1546577"/>
            <a:ext cx="4981878" cy="122579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Project Lead</a:t>
            </a:r>
          </a:p>
          <a:p>
            <a:pPr marL="0" indent="0" algn="ctr">
              <a:buNone/>
            </a:pPr>
            <a:r>
              <a:rPr lang="de-DE" sz="1600" dirty="0"/>
              <a:t>(</a:t>
            </a:r>
            <a:r>
              <a:rPr lang="en-US" sz="1600" dirty="0"/>
              <a:t>is responsible for the overall well-being of a Project)</a:t>
            </a:r>
            <a:endParaRPr lang="de-DE" sz="1600" dirty="0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90CB2852-14A1-481F-910F-B682B4BAF4DF}"/>
              </a:ext>
            </a:extLst>
          </p:cNvPr>
          <p:cNvSpPr txBox="1">
            <a:spLocks/>
          </p:cNvSpPr>
          <p:nvPr/>
        </p:nvSpPr>
        <p:spPr>
          <a:xfrm>
            <a:off x="6790635" y="1555624"/>
            <a:ext cx="1528336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serves as the primary liaison</a:t>
            </a:r>
            <a:endParaRPr lang="de-DE" sz="1600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4CD1AD25-1E23-4083-B578-472FCA0C5A5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6533321" y="2157748"/>
            <a:ext cx="2056076" cy="17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BCEF2144-04E7-422E-A6FB-999A493C3FB5}"/>
              </a:ext>
            </a:extLst>
          </p:cNvPr>
          <p:cNvSpPr txBox="1">
            <a:spLocks/>
          </p:cNvSpPr>
          <p:nvPr/>
        </p:nvSpPr>
        <p:spPr>
          <a:xfrm rot="16200000">
            <a:off x="-1211811" y="3435189"/>
            <a:ext cx="4346126" cy="568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>
                <a:solidFill>
                  <a:schemeClr val="bg1"/>
                </a:solidFill>
              </a:rPr>
              <a:t>Project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BA49238-5FB0-4E39-B441-4E28857F18B3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6533319" y="3719640"/>
            <a:ext cx="12700" cy="15601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1">
            <a:extLst>
              <a:ext uri="{FF2B5EF4-FFF2-40B4-BE49-F238E27FC236}">
                <a16:creationId xmlns:a16="http://schemas.microsoft.com/office/drawing/2014/main" id="{D87EB337-3A64-4E27-9EE3-A7624825131A}"/>
              </a:ext>
            </a:extLst>
          </p:cNvPr>
          <p:cNvSpPr txBox="1">
            <a:spLocks/>
          </p:cNvSpPr>
          <p:nvPr/>
        </p:nvSpPr>
        <p:spPr>
          <a:xfrm>
            <a:off x="6790635" y="4168565"/>
            <a:ext cx="1253987" cy="66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elect new committer</a:t>
            </a:r>
            <a:endParaRPr lang="de-DE" sz="1600" dirty="0"/>
          </a:p>
        </p:txBody>
      </p:sp>
      <p:sp>
        <p:nvSpPr>
          <p:cNvPr id="33" name="Fußzeilenplatzhalter 2">
            <a:extLst>
              <a:ext uri="{FF2B5EF4-FFF2-40B4-BE49-F238E27FC236}">
                <a16:creationId xmlns:a16="http://schemas.microsoft.com/office/drawing/2014/main" id="{FE67008B-562E-49EA-8500-1EF5D95F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2"/>
                </a:solidFill>
              </a:rPr>
              <a:t>Development on GitHub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1A99C94B-CA01-4CF8-9DAC-ACBECC051BF9}"/>
              </a:ext>
            </a:extLst>
          </p:cNvPr>
          <p:cNvSpPr txBox="1">
            <a:spLocks/>
          </p:cNvSpPr>
          <p:nvPr/>
        </p:nvSpPr>
        <p:spPr>
          <a:xfrm>
            <a:off x="1551442" y="4234744"/>
            <a:ext cx="5592309" cy="76190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   IDS Infomodel </a:t>
            </a:r>
            <a:r>
              <a:rPr lang="de-DE" dirty="0" err="1"/>
              <a:t>CodeGeneration</a:t>
            </a:r>
            <a:endParaRPr lang="de-DE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4134B909-597D-4361-A24B-8B9661DEB77D}"/>
              </a:ext>
            </a:extLst>
          </p:cNvPr>
          <p:cNvSpPr txBox="1">
            <a:spLocks/>
          </p:cNvSpPr>
          <p:nvPr/>
        </p:nvSpPr>
        <p:spPr>
          <a:xfrm>
            <a:off x="1551442" y="5130800"/>
            <a:ext cx="5592308" cy="76190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   IDS Infomodel </a:t>
            </a:r>
            <a:r>
              <a:rPr lang="de-DE" dirty="0" err="1"/>
              <a:t>Serializer</a:t>
            </a:r>
            <a:endParaRPr lang="de-DE" dirty="0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2AEF6E0C-1E70-44DB-8839-28CB367B3456}"/>
              </a:ext>
            </a:extLst>
          </p:cNvPr>
          <p:cNvSpPr txBox="1">
            <a:spLocks/>
          </p:cNvSpPr>
          <p:nvPr/>
        </p:nvSpPr>
        <p:spPr>
          <a:xfrm>
            <a:off x="1551442" y="1546577"/>
            <a:ext cx="5592308" cy="76190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   Dataspace Connector</a:t>
            </a:r>
            <a:endParaRPr lang="de-DE" sz="160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411A9FD3-8EEF-4698-90E4-DD3C0DFD540D}"/>
              </a:ext>
            </a:extLst>
          </p:cNvPr>
          <p:cNvSpPr txBox="1">
            <a:spLocks/>
          </p:cNvSpPr>
          <p:nvPr/>
        </p:nvSpPr>
        <p:spPr>
          <a:xfrm rot="16200000">
            <a:off x="-1211811" y="3435188"/>
            <a:ext cx="4346126" cy="568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>
                <a:solidFill>
                  <a:schemeClr val="bg1"/>
                </a:solidFill>
              </a:rPr>
              <a:t>GitHub Organisation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17961120-7DDF-4609-897B-7FF77E80C5AC}"/>
              </a:ext>
            </a:extLst>
          </p:cNvPr>
          <p:cNvSpPr txBox="1">
            <a:spLocks/>
          </p:cNvSpPr>
          <p:nvPr/>
        </p:nvSpPr>
        <p:spPr>
          <a:xfrm>
            <a:off x="1551442" y="2442633"/>
            <a:ext cx="5592308" cy="76190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   Collateral</a:t>
            </a:r>
          </a:p>
        </p:txBody>
      </p:sp>
      <p:sp>
        <p:nvSpPr>
          <p:cNvPr id="20" name="Textplatzhalter 1">
            <a:extLst>
              <a:ext uri="{FF2B5EF4-FFF2-40B4-BE49-F238E27FC236}">
                <a16:creationId xmlns:a16="http://schemas.microsoft.com/office/drawing/2014/main" id="{5BA4D482-4BA4-421C-998E-00FA42F0ACE7}"/>
              </a:ext>
            </a:extLst>
          </p:cNvPr>
          <p:cNvSpPr txBox="1">
            <a:spLocks/>
          </p:cNvSpPr>
          <p:nvPr/>
        </p:nvSpPr>
        <p:spPr>
          <a:xfrm>
            <a:off x="1551441" y="3338689"/>
            <a:ext cx="5592309" cy="76190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   Publications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6B8223-1EBA-4BE2-8017-774EDF187A12}"/>
              </a:ext>
            </a:extLst>
          </p:cNvPr>
          <p:cNvSpPr/>
          <p:nvPr/>
        </p:nvSpPr>
        <p:spPr>
          <a:xfrm>
            <a:off x="8056075" y="1556101"/>
            <a:ext cx="1384300" cy="13843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Issues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DD519D-8786-4203-9C40-E7DD0639587A}"/>
              </a:ext>
            </a:extLst>
          </p:cNvPr>
          <p:cNvSpPr/>
          <p:nvPr/>
        </p:nvSpPr>
        <p:spPr>
          <a:xfrm>
            <a:off x="9285598" y="1556102"/>
            <a:ext cx="1901956" cy="19019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Milestones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F5B920-F1C0-42AD-BE77-8607D883078F}"/>
              </a:ext>
            </a:extLst>
          </p:cNvPr>
          <p:cNvSpPr/>
          <p:nvPr/>
        </p:nvSpPr>
        <p:spPr>
          <a:xfrm>
            <a:off x="8327155" y="2650588"/>
            <a:ext cx="1836250" cy="183625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2"/>
                </a:solidFill>
              </a:rPr>
              <a:t>Discussions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42662CC-6A41-4C96-9EEB-8CCD44ABB8C8}"/>
              </a:ext>
            </a:extLst>
          </p:cNvPr>
          <p:cNvSpPr/>
          <p:nvPr/>
        </p:nvSpPr>
        <p:spPr>
          <a:xfrm>
            <a:off x="7931050" y="4011656"/>
            <a:ext cx="1314230" cy="131423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Projects</a:t>
            </a:r>
          </a:p>
        </p:txBody>
      </p:sp>
      <p:sp>
        <p:nvSpPr>
          <p:cNvPr id="26" name="Fußzeilenplatzhalter 2">
            <a:extLst>
              <a:ext uri="{FF2B5EF4-FFF2-40B4-BE49-F238E27FC236}">
                <a16:creationId xmlns:a16="http://schemas.microsoft.com/office/drawing/2014/main" id="{B0572373-09D4-4049-9A05-C9E90C0B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7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7B752D19-5E83-4C02-BD3C-FD1F3C01B366}"/>
              </a:ext>
            </a:extLst>
          </p:cNvPr>
          <p:cNvSpPr txBox="1">
            <a:spLocks/>
          </p:cNvSpPr>
          <p:nvPr/>
        </p:nvSpPr>
        <p:spPr>
          <a:xfrm>
            <a:off x="676800" y="1546575"/>
            <a:ext cx="10512407" cy="437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Project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https://projects.eclipse.org/projects/technology.dataspaceconnector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YouTube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https://www.youtube.com/channel/UCYmjEHtMSzycheBB4AeITHg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GitHub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https://github.com/eclipse-dataspaceconnector</a:t>
            </a:r>
            <a:r>
              <a:rPr lang="de-DE" dirty="0"/>
              <a:t> 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E-Mail</a:t>
            </a:r>
            <a:r>
              <a:rPr lang="de-DE" dirty="0"/>
              <a:t>: </a:t>
            </a:r>
            <a:r>
              <a:rPr lang="de-DE" dirty="0">
                <a:hlinkClick r:id="rId7"/>
              </a:rPr>
              <a:t>dataspaceconnector-dev@eclipse</a:t>
            </a:r>
            <a:r>
              <a:rPr lang="de-DE">
                <a:hlinkClick r:id="rId7"/>
              </a:rPr>
              <a:t>.org</a:t>
            </a:r>
            <a:r>
              <a:rPr lang="de-DE"/>
              <a:t> </a:t>
            </a:r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2640" y="4010022"/>
            <a:ext cx="3296567" cy="215269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Gaia-X Hackathon</a:t>
            </a:r>
          </a:p>
          <a:p>
            <a:r>
              <a:rPr lang="de-DE" dirty="0"/>
              <a:t>08/2021</a:t>
            </a:r>
          </a:p>
          <a:p>
            <a:r>
              <a:rPr lang="de-DE" dirty="0"/>
              <a:t>12/2021</a:t>
            </a:r>
          </a:p>
          <a:p>
            <a:r>
              <a:rPr lang="de-DE" dirty="0"/>
              <a:t>…</a:t>
            </a:r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2"/>
                </a:solidFill>
              </a:rPr>
              <a:t>Communication &amp; Events</a:t>
            </a:r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F4977C27-56C5-4DED-AD53-D5769CFE3AEB}"/>
              </a:ext>
            </a:extLst>
          </p:cNvPr>
          <p:cNvSpPr txBox="1">
            <a:spLocks/>
          </p:cNvSpPr>
          <p:nvPr/>
        </p:nvSpPr>
        <p:spPr>
          <a:xfrm>
            <a:off x="676800" y="4010025"/>
            <a:ext cx="3296567" cy="215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EDC Conference</a:t>
            </a:r>
          </a:p>
          <a:p>
            <a:r>
              <a:rPr lang="de-DE" dirty="0"/>
              <a:t>01/2020</a:t>
            </a:r>
          </a:p>
          <a:p>
            <a:r>
              <a:rPr lang="de-DE" dirty="0"/>
              <a:t>…</a:t>
            </a:r>
          </a:p>
        </p:txBody>
      </p:sp>
      <p:sp>
        <p:nvSpPr>
          <p:cNvPr id="13" name="Fußzeilenplatzhalter 2">
            <a:extLst>
              <a:ext uri="{FF2B5EF4-FFF2-40B4-BE49-F238E27FC236}">
                <a16:creationId xmlns:a16="http://schemas.microsoft.com/office/drawing/2014/main" id="{A5BC4440-7174-40BD-AF69-848C4F76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E48333E1-71E8-4BF2-BB02-A2CA95C48598}"/>
              </a:ext>
            </a:extLst>
          </p:cNvPr>
          <p:cNvSpPr txBox="1">
            <a:spLocks/>
          </p:cNvSpPr>
          <p:nvPr/>
        </p:nvSpPr>
        <p:spPr>
          <a:xfrm>
            <a:off x="4284720" y="4010025"/>
            <a:ext cx="3296567" cy="215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EDC Hackathon</a:t>
            </a:r>
          </a:p>
          <a:p>
            <a:r>
              <a:rPr lang="de-DE" dirty="0"/>
              <a:t>08/2021</a:t>
            </a:r>
          </a:p>
          <a:p>
            <a:r>
              <a:rPr lang="de-DE" dirty="0"/>
              <a:t>11/2021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16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45975D55-2A8A-4EC2-8059-8E26224E8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748"/>
          <a:stretch/>
        </p:blipFill>
        <p:spPr>
          <a:xfrm>
            <a:off x="10290044" y="4744576"/>
            <a:ext cx="1901956" cy="211342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ACA5E-0902-4C79-99F4-D4126DC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800" y="1546578"/>
            <a:ext cx="10512407" cy="286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EDC …</a:t>
            </a:r>
          </a:p>
          <a:p>
            <a:r>
              <a:rPr lang="en-US" dirty="0"/>
              <a:t>… is </a:t>
            </a:r>
            <a:r>
              <a:rPr lang="en-US" b="1" dirty="0"/>
              <a:t>completely FOSS </a:t>
            </a:r>
            <a:r>
              <a:rPr lang="en-US" dirty="0"/>
              <a:t>supported by various companies.</a:t>
            </a:r>
          </a:p>
          <a:p>
            <a:r>
              <a:rPr lang="en-US" dirty="0"/>
              <a:t>… has clear and </a:t>
            </a:r>
            <a:r>
              <a:rPr lang="en-US" b="1" dirty="0"/>
              <a:t>accepted governance </a:t>
            </a:r>
            <a:r>
              <a:rPr lang="en-US" dirty="0"/>
              <a:t>structure &amp; community processes.</a:t>
            </a:r>
          </a:p>
          <a:p>
            <a:r>
              <a:rPr lang="en-US" dirty="0"/>
              <a:t>… is </a:t>
            </a:r>
            <a:r>
              <a:rPr lang="en-US" b="1" dirty="0"/>
              <a:t>more than connecting a database</a:t>
            </a:r>
            <a:r>
              <a:rPr lang="en-US" dirty="0"/>
              <a:t>.</a:t>
            </a:r>
          </a:p>
          <a:p>
            <a:r>
              <a:rPr lang="en-US" dirty="0"/>
              <a:t>… manages </a:t>
            </a:r>
            <a:r>
              <a:rPr lang="en-US" b="1" dirty="0"/>
              <a:t>data transfer </a:t>
            </a:r>
            <a:r>
              <a:rPr lang="en-US" dirty="0"/>
              <a:t>and flow including </a:t>
            </a:r>
            <a:r>
              <a:rPr lang="en-US" b="1" dirty="0"/>
              <a:t>management of contracts and policies </a:t>
            </a:r>
            <a:r>
              <a:rPr lang="en-US" dirty="0"/>
              <a:t>in </a:t>
            </a:r>
            <a:r>
              <a:rPr lang="en-US" b="1" dirty="0"/>
              <a:t>cloud-native</a:t>
            </a:r>
            <a:r>
              <a:rPr lang="en-US" dirty="0"/>
              <a:t> environments.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Titel 4">
            <a:extLst>
              <a:ext uri="{FF2B5EF4-FFF2-40B4-BE49-F238E27FC236}">
                <a16:creationId xmlns:a16="http://schemas.microsoft.com/office/drawing/2014/main" id="{A8614E00-C63A-411F-B514-1D031895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2"/>
                </a:solidFill>
              </a:rPr>
              <a:t>Key Takeaways</a:t>
            </a: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F731C430-38B1-4D38-B840-8C8B671821DC}"/>
              </a:ext>
            </a:extLst>
          </p:cNvPr>
          <p:cNvSpPr txBox="1">
            <a:spLocks/>
          </p:cNvSpPr>
          <p:nvPr/>
        </p:nvSpPr>
        <p:spPr>
          <a:xfrm>
            <a:off x="676799" y="4600192"/>
            <a:ext cx="8728458" cy="105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»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dirty="0"/>
              <a:t>We have a good foundation already present on </a:t>
            </a:r>
            <a:r>
              <a:rPr lang="en-US" b="1" dirty="0"/>
              <a:t>GitHub</a:t>
            </a:r>
            <a:r>
              <a:rPr lang="en-US" dirty="0"/>
              <a:t>. There is still work to do. We </a:t>
            </a:r>
            <a:r>
              <a:rPr lang="en-US" b="1" dirty="0"/>
              <a:t>welcome everyone </a:t>
            </a:r>
            <a:r>
              <a:rPr lang="en-US" dirty="0"/>
              <a:t>to drive the idea and grow the community!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89027B50-DE78-4380-A9C5-E70C72DB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800" y="6361179"/>
            <a:ext cx="717785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IDSA Winterdays – Trust all the Way</a:t>
            </a:r>
            <a:endParaRPr kumimoji="0" lang="de-DE" sz="1200" b="0" i="1" u="none" strike="noStrike" kern="1200" cap="none" spc="0" normalizeH="0" baseline="0" noProof="0">
              <a:ln>
                <a:noFill/>
              </a:ln>
              <a:solidFill>
                <a:srgbClr val="00B7F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49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20_Weiss_1">
  <a:themeElements>
    <a:clrScheme name="IDSA-Farbraum">
      <a:dk1>
        <a:sysClr val="windowText" lastClr="000000"/>
      </a:dk1>
      <a:lt1>
        <a:sysClr val="window" lastClr="FFFFFF"/>
      </a:lt1>
      <a:dk2>
        <a:srgbClr val="0BA2E3"/>
      </a:dk2>
      <a:lt2>
        <a:srgbClr val="B4B4B4"/>
      </a:lt2>
      <a:accent1>
        <a:srgbClr val="6F6F6E"/>
      </a:accent1>
      <a:accent2>
        <a:srgbClr val="263482"/>
      </a:accent2>
      <a:accent3>
        <a:srgbClr val="3DA434"/>
      </a:accent3>
      <a:accent4>
        <a:srgbClr val="E5007D"/>
      </a:accent4>
      <a:accent5>
        <a:srgbClr val="FFED00"/>
      </a:accent5>
      <a:accent6>
        <a:srgbClr val="CD1316"/>
      </a:accent6>
      <a:hlink>
        <a:srgbClr val="0BA2E3"/>
      </a:hlink>
      <a:folHlink>
        <a:srgbClr val="2634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02DB7C544E3B47A74DB772D89FD2C3" ma:contentTypeVersion="1" ma:contentTypeDescription="Ein neues Dokument erstellen." ma:contentTypeScope="" ma:versionID="bbe98b5cd69fb42e3133436e6dc9cd48">
  <xsd:schema xmlns:xsd="http://www.w3.org/2001/XMLSchema" xmlns:xs="http://www.w3.org/2001/XMLSchema" xmlns:p="http://schemas.microsoft.com/office/2006/metadata/properties" xmlns:ns2="35bd24f8-8c07-4b2b-9a49-d07d89c85d7d" xmlns:ns3="eb952f27-1464-48f9-82c9-1b678a5a94fb" targetNamespace="http://schemas.microsoft.com/office/2006/metadata/properties" ma:root="true" ma:fieldsID="8cf3c96dcc8b00414a07bed77acb668a" ns2:_="" ns3:_="">
    <xsd:import namespace="35bd24f8-8c07-4b2b-9a49-d07d89c85d7d"/>
    <xsd:import namespace="eb952f27-1464-48f9-82c9-1b678a5a94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d24f8-8c07-4b2b-9a49-d07d89c85d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52f27-1464-48f9-82c9-1b678a5a94f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1FA27F-94FF-4721-BDF9-737637EDBDFE}">
  <ds:schemaRefs>
    <ds:schemaRef ds:uri="35bd24f8-8c07-4b2b-9a49-d07d89c85d7d"/>
    <ds:schemaRef ds:uri="eb952f27-1464-48f9-82c9-1b678a5a94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812145-BCD3-476E-9E8D-2154BFAC23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220302-3A2F-478D-9B60-05181FAA40CD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35bd24f8-8c07-4b2b-9a49-d07d89c85d7d"/>
    <ds:schemaRef ds:uri="http://www.w3.org/XML/1998/namespace"/>
    <ds:schemaRef ds:uri="eb952f27-1464-48f9-82c9-1b678a5a94fb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Breitbild</PresentationFormat>
  <Paragraphs>133</Paragraphs>
  <Slides>10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Calibri</vt:lpstr>
      <vt:lpstr>Georgia</vt:lpstr>
      <vt:lpstr>Roboto</vt:lpstr>
      <vt:lpstr>Segoe UI</vt:lpstr>
      <vt:lpstr>Symbol</vt:lpstr>
      <vt:lpstr>Verdana</vt:lpstr>
      <vt:lpstr>Wingdings</vt:lpstr>
      <vt:lpstr>20_Weiss_1</vt:lpstr>
      <vt:lpstr>think-cell Folie</vt:lpstr>
      <vt:lpstr>IDSA Winterdays February 16 &amp; 17, 2022</vt:lpstr>
      <vt:lpstr>Eclipse Dataspace Connector</vt:lpstr>
      <vt:lpstr>Alignment with IDSA</vt:lpstr>
      <vt:lpstr>Eclipse Foundation</vt:lpstr>
      <vt:lpstr>Project Lifecycle</vt:lpstr>
      <vt:lpstr>Project Structure</vt:lpstr>
      <vt:lpstr>Development on GitHub</vt:lpstr>
      <vt:lpstr>Communication &amp; Events</vt:lpstr>
      <vt:lpstr>Key Takeaways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Kembügler</dc:creator>
  <cp:lastModifiedBy>Pampus, Julia</cp:lastModifiedBy>
  <cp:revision>105</cp:revision>
  <dcterms:created xsi:type="dcterms:W3CDTF">2021-12-13T13:47:57Z</dcterms:created>
  <dcterms:modified xsi:type="dcterms:W3CDTF">2022-02-17T12:28:17Z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0x010100A302DB7C544E3B47A74DB772D89FD2C3</vt:lpwstr>
  </property>
</Properties>
</file>