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>
      <p:cViewPr varScale="1">
        <p:scale>
          <a:sx n="81" d="100"/>
          <a:sy n="81" d="100"/>
        </p:scale>
        <p:origin x="10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A9B8A51-3D48-4FDC-A62A-3D2914319518}" type="datetimeFigureOut">
              <a:rPr lang="en-MY" smtClean="0"/>
              <a:pPr/>
              <a:t>16/7/2019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MY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DFAEDCE-1626-49CD-A53C-D2FE88ACE9FF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lockchain h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3999" cy="688538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23528" y="1124744"/>
            <a:ext cx="9396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itchFamily="34" charset="0"/>
                <a:ea typeface="Segoe UI Black" pitchFamily="34" charset="0"/>
              </a:rPr>
              <a:t>SECURING ELECTRONIC VOTING SYSTEM </a:t>
            </a:r>
          </a:p>
          <a:p>
            <a:pPr algn="ctr"/>
            <a:r>
              <a:rPr lang="en-MY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itchFamily="34" charset="0"/>
                <a:ea typeface="Segoe UI Black" pitchFamily="34" charset="0"/>
              </a:rPr>
              <a:t>USING </a:t>
            </a:r>
          </a:p>
          <a:p>
            <a:pPr algn="ctr"/>
            <a:r>
              <a:rPr lang="en-MY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itchFamily="34" charset="0"/>
                <a:ea typeface="Segoe UI Black" pitchFamily="34" charset="0"/>
              </a:rPr>
              <a:t>BLOCKCHAIN TECHNOLOGY</a:t>
            </a:r>
            <a:endParaRPr lang="en-MY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Heavy" pitchFamily="34" charset="0"/>
              <a:ea typeface="Segoe UI Black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3284984"/>
            <a:ext cx="6768752" cy="21602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378904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Prepared by  : Ika </a:t>
            </a:r>
            <a:r>
              <a:rPr lang="en-MY" sz="2000" dirty="0" err="1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Syafika</a:t>
            </a:r>
            <a:r>
              <a:rPr lang="en-MY" sz="2000" dirty="0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 </a:t>
            </a:r>
            <a:r>
              <a:rPr lang="en-MY" sz="2000" dirty="0" err="1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binti</a:t>
            </a:r>
            <a:r>
              <a:rPr lang="en-MY" sz="2000" dirty="0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 </a:t>
            </a:r>
            <a:r>
              <a:rPr lang="en-MY" sz="2000" dirty="0" err="1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Rozak</a:t>
            </a:r>
            <a:endParaRPr lang="en-MY" sz="2000" dirty="0" smtClean="0">
              <a:solidFill>
                <a:schemeClr val="accent6">
                  <a:lumMod val="50000"/>
                </a:schemeClr>
              </a:solidFill>
              <a:latin typeface="Britannic Bold" pitchFamily="34" charset="0"/>
            </a:endParaRPr>
          </a:p>
          <a:p>
            <a:r>
              <a:rPr lang="en-MY" sz="2000" dirty="0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Supervisor    : Mohammad Hafidz bin Rahmat</a:t>
            </a:r>
          </a:p>
          <a:p>
            <a:r>
              <a:rPr lang="en-MY" sz="2000" dirty="0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CSP Lecture  : </a:t>
            </a:r>
            <a:r>
              <a:rPr lang="en-MY" sz="2000" dirty="0" err="1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Mohd</a:t>
            </a:r>
            <a:r>
              <a:rPr lang="en-MY" sz="2000" dirty="0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 </a:t>
            </a:r>
            <a:r>
              <a:rPr lang="en-MY" sz="2000" dirty="0" err="1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Hafifi</a:t>
            </a:r>
            <a:r>
              <a:rPr lang="en-MY" sz="2000" dirty="0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 </a:t>
            </a:r>
            <a:r>
              <a:rPr lang="en-MY" sz="2000" dirty="0" err="1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Mohd</a:t>
            </a:r>
            <a:r>
              <a:rPr lang="en-MY" sz="2000" dirty="0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 </a:t>
            </a:r>
            <a:r>
              <a:rPr lang="en-MY" sz="2000" dirty="0" err="1" smtClean="0">
                <a:solidFill>
                  <a:schemeClr val="accent6">
                    <a:lumMod val="50000"/>
                  </a:schemeClr>
                </a:solidFill>
                <a:latin typeface="Britannic Bold" pitchFamily="34" charset="0"/>
              </a:rPr>
              <a:t>Supir</a:t>
            </a:r>
            <a:endParaRPr lang="en-MY" sz="2000" dirty="0">
              <a:solidFill>
                <a:schemeClr val="accent6">
                  <a:lumMod val="50000"/>
                </a:schemeClr>
              </a:solidFill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MY" b="1" dirty="0" smtClean="0">
                <a:latin typeface="Adobe Gothic Std B" pitchFamily="34" charset="-128"/>
                <a:ea typeface="Adobe Gothic Std B" pitchFamily="34" charset="-128"/>
              </a:rPr>
              <a:t>Current problem with E-voting</a:t>
            </a:r>
            <a:r>
              <a:rPr lang="en-MY" b="1" dirty="0" smtClean="0"/>
              <a:t/>
            </a:r>
            <a:br>
              <a:rPr lang="en-MY" b="1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772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MY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Vote privacy and anonymity, ballot irrevocability and transparency throughout the vote counting process (Bartolucci, 2018).</a:t>
            </a:r>
          </a:p>
          <a:p>
            <a:pPr>
              <a:lnSpc>
                <a:spcPct val="110000"/>
              </a:lnSpc>
            </a:pPr>
            <a:endParaRPr lang="en-MY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MY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possible to change the data inside the database which can harm the result of vote (Hanifatunnisa ,2017).</a:t>
            </a:r>
          </a:p>
          <a:p>
            <a:pPr>
              <a:lnSpc>
                <a:spcPct val="110000"/>
              </a:lnSpc>
            </a:pPr>
            <a:endParaRPr lang="en-MY" b="1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MY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Distributed Denial of Service (DDoS) attacks can harm the software, servers or database used (Yavuz, 2018).</a:t>
            </a:r>
            <a:endParaRPr lang="en-MY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MY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MY" b="1" dirty="0" smtClean="0">
                <a:solidFill>
                  <a:schemeClr val="tx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Objectives</a:t>
            </a:r>
            <a:r>
              <a:rPr lang="en-MY" b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MY" b="1" dirty="0" smtClean="0">
                <a:solidFill>
                  <a:schemeClr val="tx2">
                    <a:lumMod val="50000"/>
                  </a:schemeClr>
                </a:solidFill>
              </a:rPr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908720"/>
            <a:ext cx="4968552" cy="5949280"/>
          </a:xfrm>
        </p:spPr>
        <p:txBody>
          <a:bodyPr>
            <a:normAutofit/>
          </a:bodyPr>
          <a:lstStyle/>
          <a:p>
            <a:pPr marL="685800" lvl="1" indent="-228600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To study existing electronic voting system structure and efficiency.</a:t>
            </a:r>
          </a:p>
          <a:p>
            <a:pPr marL="685800" lvl="1" indent="-228600">
              <a:buFont typeface="+mj-lt"/>
              <a:buAutoNum type="arabicPeriod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To design an electronic voting  system with  blockchain technology concept ideas and  architecture.</a:t>
            </a:r>
          </a:p>
          <a:p>
            <a:pPr marL="685800" lvl="1" indent="-228600">
              <a:buFont typeface="+mj-lt"/>
              <a:buAutoNum type="arabicPeriod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ritannic Bold" pitchFamily="34" charset="0"/>
              </a:rPr>
              <a:t>To evaluate the dependability of blockchain-based online voting system.</a:t>
            </a:r>
            <a:endParaRPr lang="en-MY" sz="2400" dirty="0" smtClean="0">
              <a:solidFill>
                <a:schemeClr val="tx2">
                  <a:lumMod val="50000"/>
                </a:schemeClr>
              </a:solidFill>
              <a:latin typeface="Britannic Bold" pitchFamily="34" charset="0"/>
            </a:endParaRPr>
          </a:p>
          <a:p>
            <a:endParaRPr lang="en-MY" sz="2400" i="1" dirty="0" smtClean="0">
              <a:solidFill>
                <a:schemeClr val="tx2">
                  <a:lumMod val="75000"/>
                </a:schemeClr>
              </a:solidFill>
              <a:latin typeface="Britannic Bold" pitchFamily="34" charset="0"/>
            </a:endParaRPr>
          </a:p>
          <a:p>
            <a:pPr>
              <a:buNone/>
            </a:pPr>
            <a:endParaRPr lang="en-MY" sz="2400" dirty="0">
              <a:solidFill>
                <a:schemeClr val="tx2">
                  <a:lumMod val="75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44008" y="404664"/>
            <a:ext cx="43204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0" y="1916832"/>
            <a:ext cx="4392488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5013176"/>
            <a:ext cx="4392488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766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u="sng" dirty="0" smtClean="0">
                <a:solidFill>
                  <a:schemeClr val="tx2">
                    <a:lumMod val="10000"/>
                  </a:schemeClr>
                </a:solidFill>
              </a:rPr>
              <a:t>Method objective 1</a:t>
            </a:r>
            <a:endParaRPr lang="en-MY" b="1" u="sng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860519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>
                <a:solidFill>
                  <a:schemeClr val="bg1"/>
                </a:solidFill>
                <a:latin typeface="Bahnschrift SemiBold SemiConden" pitchFamily="34" charset="0"/>
              </a:rPr>
              <a:t>The study of the existing e-voting system is based on the journals and researchers. </a:t>
            </a:r>
          </a:p>
          <a:p>
            <a:endParaRPr lang="en-MY" b="1" i="1" dirty="0" smtClean="0">
              <a:solidFill>
                <a:schemeClr val="bg1"/>
              </a:solidFill>
            </a:endParaRPr>
          </a:p>
          <a:p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199058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u="sng" dirty="0" smtClean="0">
                <a:solidFill>
                  <a:schemeClr val="tx2">
                    <a:lumMod val="10000"/>
                  </a:schemeClr>
                </a:solidFill>
              </a:rPr>
              <a:t>Method objective  2</a:t>
            </a:r>
          </a:p>
          <a:p>
            <a:endParaRPr lang="en-MY" u="sng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" name="Content Placeholder 3" descr="Topologi bch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393640"/>
            <a:ext cx="4152462" cy="16834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52120" y="515719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u="sng" dirty="0" smtClean="0">
                <a:solidFill>
                  <a:schemeClr val="tx2">
                    <a:lumMod val="10000"/>
                  </a:schemeClr>
                </a:solidFill>
              </a:rPr>
              <a:t>Method objective 3</a:t>
            </a:r>
          </a:p>
          <a:p>
            <a:endParaRPr lang="en-MY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4149080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 smtClean="0">
                <a:solidFill>
                  <a:schemeClr val="bg1"/>
                </a:solidFill>
              </a:rPr>
              <a:t>The design of the e-voting system with blockchain is based on the above architecture.</a:t>
            </a:r>
          </a:p>
          <a:p>
            <a:endParaRPr lang="en-MY" sz="1400" dirty="0" smtClean="0"/>
          </a:p>
          <a:p>
            <a:endParaRPr lang="en-MY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5489356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>
                <a:solidFill>
                  <a:schemeClr val="bg1"/>
                </a:solidFill>
                <a:latin typeface="Bahnschrift SemiBold SemiConden" pitchFamily="34" charset="0"/>
              </a:rPr>
              <a:t>The dependability of the blockchain is evaluate based on the security level of the data and data integrity.</a:t>
            </a:r>
          </a:p>
          <a:p>
            <a:endParaRPr lang="en-MY" b="1" i="1" dirty="0">
              <a:latin typeface="Bahnschrift SemiBold SemiCond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MY" b="1" dirty="0" smtClean="0">
                <a:solidFill>
                  <a:schemeClr val="tx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Significance</a:t>
            </a:r>
            <a:br>
              <a:rPr lang="en-MY" b="1" dirty="0" smtClean="0">
                <a:solidFill>
                  <a:schemeClr val="tx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</a:br>
            <a:endParaRPr lang="en-MY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5589240"/>
          </a:xfrm>
        </p:spPr>
        <p:txBody>
          <a:bodyPr>
            <a:noAutofit/>
          </a:bodyPr>
          <a:lstStyle/>
          <a:p>
            <a:pPr lvl="0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E-voting system make casting a vote becomes easier, convenient hence increase the number of voter.</a:t>
            </a:r>
          </a:p>
          <a:p>
            <a:pPr lvl="0"/>
            <a:endParaRPr lang="en-MY" sz="2400" b="1" i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To mitigate the dishonesty and corruption as the voting procedure on blockchain technology is auditable after election.</a:t>
            </a:r>
          </a:p>
          <a:p>
            <a:pPr lvl="0"/>
            <a:endParaRPr lang="en-MY" sz="2400" b="1" i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Provide a more secured data security as it uses encryption (SHA-256) algorithm in the database.</a:t>
            </a:r>
          </a:p>
          <a:p>
            <a:pPr lvl="0"/>
            <a:endParaRPr lang="en-MY" sz="2400" b="1" i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Data of the votes cannot be manipulated. Thus, making user feels safe and comfortable to vote.</a:t>
            </a:r>
            <a:endParaRPr lang="en-MY" sz="2400" b="1" i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MY" sz="2000" b="1" i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MY" sz="2000" b="1" i="1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MY" sz="2000" i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MY" sz="8000" dirty="0" smtClean="0">
                <a:latin typeface="Arial Black" pitchFamily="34" charset="0"/>
              </a:rPr>
              <a:t>Thank you</a:t>
            </a:r>
            <a:endParaRPr lang="en-MY" sz="8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Words>262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Adobe Gothic Std B</vt:lpstr>
      <vt:lpstr>Arial Black</vt:lpstr>
      <vt:lpstr>Bahnschrift SemiBold SemiConden</vt:lpstr>
      <vt:lpstr>Britannic Bold</vt:lpstr>
      <vt:lpstr>Calibri</vt:lpstr>
      <vt:lpstr>Franklin Gothic Heavy</vt:lpstr>
      <vt:lpstr>Georgia</vt:lpstr>
      <vt:lpstr>Segoe UI Black</vt:lpstr>
      <vt:lpstr>Times New Roman</vt:lpstr>
      <vt:lpstr>Trebuchet MS</vt:lpstr>
      <vt:lpstr>Wingdings 2</vt:lpstr>
      <vt:lpstr>Urban</vt:lpstr>
      <vt:lpstr>PowerPoint Presentation</vt:lpstr>
      <vt:lpstr>Current problem with E-voting </vt:lpstr>
      <vt:lpstr>Objectives </vt:lpstr>
      <vt:lpstr>Significance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Ika</dc:creator>
  <cp:lastModifiedBy>IKA SYAFIKA</cp:lastModifiedBy>
  <cp:revision>13</cp:revision>
  <dcterms:created xsi:type="dcterms:W3CDTF">2018-11-21T06:13:46Z</dcterms:created>
  <dcterms:modified xsi:type="dcterms:W3CDTF">2019-07-16T15:24:37Z</dcterms:modified>
</cp:coreProperties>
</file>