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amond Bold" charset="1" panose="02020804030307010803"/>
      <p:regular r:id="rId13"/>
    </p:embeddedFont>
    <p:embeddedFont>
      <p:font typeface="Arial Bold" charset="1" panose="020B0704020202020204"/>
      <p:regular r:id="rId14"/>
    </p:embeddedFont>
    <p:embeddedFont>
      <p:font typeface="Arimo Bold" charset="1" panose="020B0704020202020204"/>
      <p:regular r:id="rId18"/>
    </p:embeddedFont>
    <p:embeddedFont>
      <p:font typeface="Gagalin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jpe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11" Target="../media/image16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4.png" Type="http://schemas.openxmlformats.org/officeDocument/2006/relationships/image"/><Relationship Id="rId4" Target="../media/image8.png" Type="http://schemas.openxmlformats.org/officeDocument/2006/relationships/image"/><Relationship Id="rId5" Target="https://journals.aom.org/doi/10.5465/AMBPP.2021.16532abstract" TargetMode="External" Type="http://schemas.openxmlformats.org/officeDocument/2006/relationships/hyperlink"/><Relationship Id="rId6" Target="https://journals.aom.org/doi/10.5465/AMBPP.2021.16532abstract" TargetMode="External" Type="http://schemas.openxmlformats.org/officeDocument/2006/relationships/hyperlink"/><Relationship Id="rId7" Target="https://www.scielo.org.za/scielo.php?script=sci_arttext&amp;pid=S2077-72132024000100003" TargetMode="External" Type="http://schemas.openxmlformats.org/officeDocument/2006/relationships/hyperlink"/><Relationship Id="rId8" Target="https://cpgfm.icai.org/wp-content/uploads/2024/02/Research-Study-on-Municipal-Financial-Data_-final.pdf" TargetMode="External" Type="http://schemas.openxmlformats.org/officeDocument/2006/relationships/hyperlink"/><Relationship Id="rId9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60982" y="1277275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236466" y="2904022"/>
            <a:ext cx="4805264" cy="5139356"/>
            <a:chOff x="0" y="0"/>
            <a:chExt cx="6407018" cy="68524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49475" b="-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6929" y="-705741"/>
            <a:ext cx="15544800" cy="3114675"/>
            <a:chOff x="0" y="0"/>
            <a:chExt cx="20726400" cy="41529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26400" cy="4152900"/>
            </a:xfrm>
            <a:custGeom>
              <a:avLst/>
              <a:gdLst/>
              <a:ahLst/>
              <a:cxnLst/>
              <a:rect r="r" b="b" t="t" l="l"/>
              <a:pathLst>
                <a:path h="41529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52900"/>
                  </a:lnTo>
                  <a:lnTo>
                    <a:pt x="0" y="4152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726400" cy="41719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6929" y="2604337"/>
            <a:ext cx="10739536" cy="614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</a:pPr>
          </a:p>
          <a:p>
            <a:pPr algn="just" marL="583356" indent="-291678" lvl="1">
              <a:lnSpc>
                <a:spcPts val="7736"/>
              </a:lnSpc>
              <a:buFont typeface="Arial"/>
              <a:buChar char="•"/>
            </a:pPr>
            <a:r>
              <a:rPr lang="en-US" b="true" sz="3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SIH25031</a:t>
            </a:r>
          </a:p>
          <a:p>
            <a:pPr algn="just" marL="583356" indent="-291678" lvl="1">
              <a:lnSpc>
                <a:spcPts val="7736"/>
              </a:lnSpc>
              <a:buFont typeface="Arial"/>
              <a:buChar char="•"/>
            </a:pPr>
            <a:r>
              <a:rPr lang="en-US" b="true" sz="3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Crowdsourced Civic lssue Reporting and Resolution System</a:t>
            </a:r>
          </a:p>
          <a:p>
            <a:pPr algn="just" marL="583356" indent="-291678" lvl="1">
              <a:lnSpc>
                <a:spcPts val="7736"/>
              </a:lnSpc>
              <a:buFont typeface="Arial"/>
              <a:buChar char="•"/>
            </a:pPr>
            <a:r>
              <a:rPr lang="en-US" b="true" sz="3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Clean &amp; Green Technology</a:t>
            </a:r>
          </a:p>
          <a:p>
            <a:pPr algn="just" marL="582946" indent="-291473" lvl="1">
              <a:lnSpc>
                <a:spcPts val="7736"/>
              </a:lnSpc>
              <a:buFont typeface="Arial"/>
              <a:buChar char="•"/>
            </a:pPr>
            <a:r>
              <a:rPr lang="en-US" b="true" sz="3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</a:t>
            </a:r>
          </a:p>
          <a:p>
            <a:pPr algn="just" marL="583356" indent="-291678" lvl="1">
              <a:lnSpc>
                <a:spcPts val="7736"/>
              </a:lnSpc>
              <a:buFont typeface="Arial"/>
              <a:buChar char="•"/>
            </a:pPr>
            <a:r>
              <a:rPr lang="en-US" b="true" sz="322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Name- Boltzmann Brains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762049" y="9446"/>
            <a:ext cx="3313680" cy="1684302"/>
            <a:chOff x="0" y="0"/>
            <a:chExt cx="4418240" cy="2245736"/>
          </a:xfrm>
        </p:grpSpPr>
        <p:sp>
          <p:nvSpPr>
            <p:cNvPr name="Freeform 10" id="10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8" id="8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461010" y="-1157883"/>
            <a:ext cx="4373166" cy="4373166"/>
          </a:xfrm>
          <a:custGeom>
            <a:avLst/>
            <a:gdLst/>
            <a:ahLst/>
            <a:cxnLst/>
            <a:rect r="r" b="b" t="t" l="l"/>
            <a:pathLst>
              <a:path h="4373166" w="4373166">
                <a:moveTo>
                  <a:pt x="0" y="0"/>
                </a:moveTo>
                <a:lnTo>
                  <a:pt x="4373166" y="0"/>
                </a:lnTo>
                <a:lnTo>
                  <a:pt x="4373166" y="4373166"/>
                </a:lnTo>
                <a:lnTo>
                  <a:pt x="0" y="4373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392747" y="1912095"/>
            <a:ext cx="6133801" cy="3385164"/>
            <a:chOff x="0" y="0"/>
            <a:chExt cx="13462000" cy="7429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319530" y="1485900"/>
              <a:ext cx="10831830" cy="4538980"/>
            </a:xfrm>
            <a:custGeom>
              <a:avLst/>
              <a:gdLst/>
              <a:ahLst/>
              <a:cxnLst/>
              <a:rect r="r" b="b" t="t" l="l"/>
              <a:pathLst>
                <a:path h="4538980" w="10831830">
                  <a:moveTo>
                    <a:pt x="0" y="0"/>
                  </a:moveTo>
                  <a:lnTo>
                    <a:pt x="10831830" y="0"/>
                  </a:lnTo>
                  <a:lnTo>
                    <a:pt x="10831830" y="4538980"/>
                  </a:lnTo>
                  <a:lnTo>
                    <a:pt x="0" y="453898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29733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62000" cy="7429500"/>
            </a:xfrm>
            <a:custGeom>
              <a:avLst/>
              <a:gdLst/>
              <a:ahLst/>
              <a:cxnLst/>
              <a:rect r="r" b="b" t="t" l="l"/>
              <a:pathLst>
                <a:path h="7429500" w="13462000">
                  <a:moveTo>
                    <a:pt x="0" y="0"/>
                  </a:moveTo>
                  <a:lnTo>
                    <a:pt x="13462000" y="0"/>
                  </a:lnTo>
                  <a:lnTo>
                    <a:pt x="13462000" y="7429500"/>
                  </a:lnTo>
                  <a:lnTo>
                    <a:pt x="0" y="7429500"/>
                  </a:lnTo>
                  <a:close/>
                </a:path>
              </a:pathLst>
            </a:custGeom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894933" y="5439406"/>
            <a:ext cx="2345067" cy="4470165"/>
            <a:chOff x="0" y="0"/>
            <a:chExt cx="8624570" cy="16440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11480" y="269240"/>
              <a:ext cx="7753350" cy="15908021"/>
            </a:xfrm>
            <a:custGeom>
              <a:avLst/>
              <a:gdLst/>
              <a:ahLst/>
              <a:cxnLst/>
              <a:rect r="r" b="b" t="t" l="l"/>
              <a:pathLst>
                <a:path h="15908021" w="7753350">
                  <a:moveTo>
                    <a:pt x="7753350" y="791210"/>
                  </a:moveTo>
                  <a:lnTo>
                    <a:pt x="7753350" y="15116810"/>
                  </a:lnTo>
                  <a:cubicBezTo>
                    <a:pt x="7753350" y="15553690"/>
                    <a:pt x="7399020" y="15908021"/>
                    <a:pt x="6962140" y="15908021"/>
                  </a:cubicBezTo>
                  <a:lnTo>
                    <a:pt x="791210" y="15908021"/>
                  </a:lnTo>
                  <a:cubicBezTo>
                    <a:pt x="354330" y="15908021"/>
                    <a:pt x="0" y="15553690"/>
                    <a:pt x="0" y="15116810"/>
                  </a:cubicBez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2140" y="0"/>
                  </a:lnTo>
                  <a:cubicBezTo>
                    <a:pt x="7399020" y="0"/>
                    <a:pt x="7753350" y="353060"/>
                    <a:pt x="7753350" y="79121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-8527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6000" cy="16446500"/>
            </a:xfrm>
            <a:custGeom>
              <a:avLst/>
              <a:gdLst/>
              <a:ahLst/>
              <a:cxnLst/>
              <a:rect r="r" b="b" t="t" l="l"/>
              <a:pathLst>
                <a:path h="16446500" w="86360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name="TextBox 16" id="16"/>
          <p:cNvSpPr txBox="true"/>
          <p:nvPr/>
        </p:nvSpPr>
        <p:spPr>
          <a:xfrm rot="0">
            <a:off x="5615447" y="200025"/>
            <a:ext cx="577730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0"/>
              </a:lnSpc>
            </a:pPr>
            <a:r>
              <a:rPr lang="en-US" sz="547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Proposed Solution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7868" y="2167702"/>
            <a:ext cx="11396907" cy="725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401" indent="-270201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Smart Ph</a:t>
            </a: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oto Analysis System: Citizens upload issues with automatic AI-powered categorization into 8 predefined types (Potholes, Streetlights, Trash, Water Leaks, etc.)</a:t>
            </a:r>
          </a:p>
          <a:p>
            <a:pPr algn="l">
              <a:lnSpc>
                <a:spcPts val="3003"/>
              </a:lnSpc>
              <a:spcBef>
                <a:spcPct val="0"/>
              </a:spcBef>
            </a:pPr>
          </a:p>
          <a:p>
            <a:pPr algn="l" marL="540401" indent="-270201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Real-Time Municipal Command Center: Live monitoring dashboard showing city health score (89), average response time (3.2h), and $187K annual cost savings</a:t>
            </a:r>
          </a:p>
          <a:p>
            <a:pPr algn="l">
              <a:lnSpc>
                <a:spcPts val="3003"/>
              </a:lnSpc>
              <a:spcBef>
                <a:spcPct val="0"/>
              </a:spcBef>
            </a:pPr>
          </a:p>
          <a:p>
            <a:pPr algn="l" marL="540401" indent="-270201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Comprehensive Impact Tracking: Individual citizen impact scores (94/100), resolution success rates (98%), and community engagement metrics for 8,934+ active users</a:t>
            </a:r>
          </a:p>
          <a:p>
            <a:pPr algn="l">
              <a:lnSpc>
                <a:spcPts val="3003"/>
              </a:lnSpc>
              <a:spcBef>
                <a:spcPct val="0"/>
              </a:spcBef>
            </a:pPr>
          </a:p>
          <a:p>
            <a:pPr algn="l" marL="540401" indent="-270201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Intelligent Department Routing: Automated assignment to 7 municipal departments with live performance tracking and trend analysis</a:t>
            </a:r>
          </a:p>
          <a:p>
            <a:pPr algn="l">
              <a:lnSpc>
                <a:spcPts val="3003"/>
              </a:lnSpc>
              <a:spcBef>
                <a:spcPct val="0"/>
              </a:spcBef>
            </a:pPr>
          </a:p>
          <a:p>
            <a:pPr algn="l" marL="540401" indent="-270201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Predictive Analytics Integration: AI insights detecting potential issues (23 predicted for next week) with 91% confidence based on weather patterns</a:t>
            </a:r>
          </a:p>
          <a:p>
            <a:pPr algn="ctr">
              <a:lnSpc>
                <a:spcPts val="30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805"/>
            <a:chOff x="0" y="0"/>
            <a:chExt cx="21945600" cy="2286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Gagalin"/>
                  <a:ea typeface="Gagalin"/>
                  <a:cs typeface="Gagalin"/>
                  <a:sym typeface="Gagalin"/>
                </a:rPr>
                <a:t>TECHNICAL APPROACH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551135" y="-1496195"/>
            <a:ext cx="4847983" cy="4847983"/>
          </a:xfrm>
          <a:custGeom>
            <a:avLst/>
            <a:gdLst/>
            <a:ahLst/>
            <a:cxnLst/>
            <a:rect r="r" b="b" t="t" l="l"/>
            <a:pathLst>
              <a:path h="4847983" w="4847983">
                <a:moveTo>
                  <a:pt x="0" y="0"/>
                </a:moveTo>
                <a:lnTo>
                  <a:pt x="4847983" y="0"/>
                </a:lnTo>
                <a:lnTo>
                  <a:pt x="4847983" y="4847983"/>
                </a:lnTo>
                <a:lnTo>
                  <a:pt x="0" y="4847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" y="2146527"/>
            <a:ext cx="16459200" cy="3603009"/>
          </a:xfrm>
          <a:custGeom>
            <a:avLst/>
            <a:gdLst/>
            <a:ahLst/>
            <a:cxnLst/>
            <a:rect r="r" b="b" t="t" l="l"/>
            <a:pathLst>
              <a:path h="3603009" w="16459200">
                <a:moveTo>
                  <a:pt x="0" y="0"/>
                </a:moveTo>
                <a:lnTo>
                  <a:pt x="16459200" y="0"/>
                </a:lnTo>
                <a:lnTo>
                  <a:pt x="16459200" y="3603009"/>
                </a:lnTo>
                <a:lnTo>
                  <a:pt x="0" y="3603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55124" y="5749536"/>
            <a:ext cx="4680290" cy="3359881"/>
          </a:xfrm>
          <a:custGeom>
            <a:avLst/>
            <a:gdLst/>
            <a:ahLst/>
            <a:cxnLst/>
            <a:rect r="r" b="b" t="t" l="l"/>
            <a:pathLst>
              <a:path h="3359881" w="4680290">
                <a:moveTo>
                  <a:pt x="0" y="0"/>
                </a:moveTo>
                <a:lnTo>
                  <a:pt x="4680290" y="0"/>
                </a:lnTo>
                <a:lnTo>
                  <a:pt x="4680290" y="3359881"/>
                </a:lnTo>
                <a:lnTo>
                  <a:pt x="0" y="3359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836" t="0" r="-3122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86833" y="6254361"/>
            <a:ext cx="6376933" cy="1479852"/>
          </a:xfrm>
          <a:custGeom>
            <a:avLst/>
            <a:gdLst/>
            <a:ahLst/>
            <a:cxnLst/>
            <a:rect r="r" b="b" t="t" l="l"/>
            <a:pathLst>
              <a:path h="1479852" w="6376933">
                <a:moveTo>
                  <a:pt x="0" y="0"/>
                </a:moveTo>
                <a:lnTo>
                  <a:pt x="6376934" y="0"/>
                </a:lnTo>
                <a:lnTo>
                  <a:pt x="6376934" y="1479851"/>
                </a:lnTo>
                <a:lnTo>
                  <a:pt x="0" y="14798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589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84886" y="6012761"/>
            <a:ext cx="2454505" cy="2465463"/>
          </a:xfrm>
          <a:custGeom>
            <a:avLst/>
            <a:gdLst/>
            <a:ahLst/>
            <a:cxnLst/>
            <a:rect r="r" b="b" t="t" l="l"/>
            <a:pathLst>
              <a:path h="2465463" w="2454505">
                <a:moveTo>
                  <a:pt x="0" y="0"/>
                </a:moveTo>
                <a:lnTo>
                  <a:pt x="2454505" y="0"/>
                </a:lnTo>
                <a:lnTo>
                  <a:pt x="2454505" y="2465463"/>
                </a:lnTo>
                <a:lnTo>
                  <a:pt x="0" y="24654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805"/>
            <a:chOff x="0" y="0"/>
            <a:chExt cx="21945600" cy="2286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Gagalin"/>
                  <a:ea typeface="Gagalin"/>
                  <a:cs typeface="Gagalin"/>
                  <a:sym typeface="Gagalin"/>
                </a:rPr>
                <a:t>TECHNICAL APPROACH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551135" y="-1496195"/>
            <a:ext cx="4847983" cy="4847983"/>
          </a:xfrm>
          <a:custGeom>
            <a:avLst/>
            <a:gdLst/>
            <a:ahLst/>
            <a:cxnLst/>
            <a:rect r="r" b="b" t="t" l="l"/>
            <a:pathLst>
              <a:path h="4847983" w="4847983">
                <a:moveTo>
                  <a:pt x="0" y="0"/>
                </a:moveTo>
                <a:lnTo>
                  <a:pt x="4847983" y="0"/>
                </a:lnTo>
                <a:lnTo>
                  <a:pt x="4847983" y="4847983"/>
                </a:lnTo>
                <a:lnTo>
                  <a:pt x="0" y="4847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40912" y="-370124"/>
            <a:ext cx="12689223" cy="11886890"/>
          </a:xfrm>
          <a:custGeom>
            <a:avLst/>
            <a:gdLst/>
            <a:ahLst/>
            <a:cxnLst/>
            <a:rect r="r" b="b" t="t" l="l"/>
            <a:pathLst>
              <a:path h="11886890" w="12689223">
                <a:moveTo>
                  <a:pt x="0" y="0"/>
                </a:moveTo>
                <a:lnTo>
                  <a:pt x="12689224" y="0"/>
                </a:lnTo>
                <a:lnTo>
                  <a:pt x="12689224" y="11886890"/>
                </a:lnTo>
                <a:lnTo>
                  <a:pt x="0" y="118868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374" r="0" b="-337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171450"/>
            <a:ext cx="16459200" cy="1714805"/>
            <a:chOff x="0" y="0"/>
            <a:chExt cx="21945600" cy="2286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Gagalin"/>
                  <a:ea typeface="Gagalin"/>
                  <a:cs typeface="Gagalin"/>
                  <a:sym typeface="Gagalin"/>
                </a:rPr>
                <a:t>FEASIBILITY AND VIABILITY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357715" y="-1044883"/>
            <a:ext cx="3945358" cy="3945358"/>
          </a:xfrm>
          <a:custGeom>
            <a:avLst/>
            <a:gdLst/>
            <a:ahLst/>
            <a:cxnLst/>
            <a:rect r="r" b="b" t="t" l="l"/>
            <a:pathLst>
              <a:path h="3945358" w="3945358">
                <a:moveTo>
                  <a:pt x="0" y="0"/>
                </a:moveTo>
                <a:lnTo>
                  <a:pt x="3945358" y="0"/>
                </a:lnTo>
                <a:lnTo>
                  <a:pt x="3945358" y="3945359"/>
                </a:lnTo>
                <a:lnTo>
                  <a:pt x="0" y="3945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1750897"/>
            <a:ext cx="18075729" cy="816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1305" indent="-385653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High Technical Feasibility using proven open-s</a:t>
            </a: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ource technologies with extensive documentation and community support</a:t>
            </a:r>
          </a:p>
          <a:p>
            <a:pPr algn="l">
              <a:lnSpc>
                <a:spcPts val="4287"/>
              </a:lnSpc>
              <a:spcBef>
                <a:spcPct val="0"/>
              </a:spcBef>
            </a:pPr>
          </a:p>
          <a:p>
            <a:pPr algn="l" marL="771305" indent="-385653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Scalable Cloud Infrastructure leveraging AWS/Heroku for handling traffic spikes and multimedia content efficiently</a:t>
            </a:r>
          </a:p>
          <a:p>
            <a:pPr algn="l">
              <a:lnSpc>
                <a:spcPts val="4287"/>
              </a:lnSpc>
              <a:spcBef>
                <a:spcPct val="0"/>
              </a:spcBef>
            </a:pPr>
          </a:p>
          <a:p>
            <a:pPr algn="l" marL="771305" indent="-385653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Cost-Effective Implementation with modular development approach allowing phased rollout and budget management</a:t>
            </a:r>
          </a:p>
          <a:p>
            <a:pPr algn="l">
              <a:lnSpc>
                <a:spcPts val="4287"/>
              </a:lnSpc>
              <a:spcBef>
                <a:spcPct val="0"/>
              </a:spcBef>
            </a:pPr>
          </a:p>
          <a:p>
            <a:pPr algn="l" marL="771305" indent="-385653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Risk Mitigation: Data privacy compliance, spam prevention through community validation, offline functionality for poor connectivity</a:t>
            </a:r>
          </a:p>
          <a:p>
            <a:pPr algn="l">
              <a:lnSpc>
                <a:spcPts val="4287"/>
              </a:lnSpc>
              <a:spcBef>
                <a:spcPct val="0"/>
              </a:spcBef>
            </a:pPr>
          </a:p>
          <a:p>
            <a:pPr algn="l" marL="771305" indent="-385653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Government Integration Strategy through API compatibility with existing municipal systems and gradual adoption approach</a:t>
            </a:r>
          </a:p>
          <a:p>
            <a:pPr algn="l">
              <a:lnSpc>
                <a:spcPts val="42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805"/>
            <a:chOff x="0" y="0"/>
            <a:chExt cx="21945600" cy="2286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Gagalin"/>
                  <a:ea typeface="Gagalin"/>
                  <a:cs typeface="Gagalin"/>
                  <a:sym typeface="Gagalin"/>
                </a:rPr>
                <a:t>IMPACT AND BENEFITS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257893" y="-1186714"/>
            <a:ext cx="3945358" cy="3945358"/>
          </a:xfrm>
          <a:custGeom>
            <a:avLst/>
            <a:gdLst/>
            <a:ahLst/>
            <a:cxnLst/>
            <a:rect r="r" b="b" t="t" l="l"/>
            <a:pathLst>
              <a:path h="3945358" w="3945358">
                <a:moveTo>
                  <a:pt x="0" y="0"/>
                </a:moveTo>
                <a:lnTo>
                  <a:pt x="3945359" y="0"/>
                </a:lnTo>
                <a:lnTo>
                  <a:pt x="3945359" y="3945358"/>
                </a:lnTo>
                <a:lnTo>
                  <a:pt x="0" y="3945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1750897"/>
            <a:ext cx="17878131" cy="7188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664" indent="-464332" lvl="1">
              <a:lnSpc>
                <a:spcPts val="5161"/>
              </a:lnSpc>
              <a:buFont typeface="Arial"/>
              <a:buChar char="•"/>
            </a:pPr>
            <a:r>
              <a:rPr lang="en-US" b="true" sz="430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Enhanced Civic Engagement empowering 70%+ more citizens to actively participate in local governance and community improvement</a:t>
            </a:r>
          </a:p>
          <a:p>
            <a:pPr algn="l">
              <a:lnSpc>
                <a:spcPts val="5161"/>
              </a:lnSpc>
            </a:pPr>
          </a:p>
          <a:p>
            <a:pPr algn="l" marL="928664" indent="-464332" lvl="1">
              <a:lnSpc>
                <a:spcPts val="51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0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Faster Issue Resolution reducing average municipal response time from weeks to 24-48 h</a:t>
            </a:r>
            <a:r>
              <a:rPr lang="en-US" b="true" sz="430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ours through automated prioritization</a:t>
            </a:r>
          </a:p>
          <a:p>
            <a:pPr algn="l" marL="928664" indent="-464332" lvl="1">
              <a:lnSpc>
                <a:spcPts val="51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0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Data-Driven Governance enabling predictive maintenance and resource optimization based on historical reporting patterns</a:t>
            </a:r>
          </a:p>
          <a:p>
            <a:pPr algn="l">
              <a:lnSpc>
                <a:spcPts val="5161"/>
              </a:lnSpc>
              <a:spcBef>
                <a:spcPct val="0"/>
              </a:spcBef>
            </a:pPr>
          </a:p>
          <a:p>
            <a:pPr algn="l" marL="928664" indent="-464332" lvl="1">
              <a:lnSpc>
                <a:spcPts val="51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0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Increased Government Transparency building public trust through trackable resolution processes and performance metrics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805"/>
            <a:chOff x="0" y="0"/>
            <a:chExt cx="21945600" cy="2286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Gagalin"/>
                  <a:ea typeface="Gagalin"/>
                  <a:cs typeface="Gagalin"/>
                  <a:sym typeface="Gagalin"/>
                </a:rPr>
                <a:t>RESEARCH  AND REFERENCES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229238" y="-71438"/>
            <a:ext cx="3483968" cy="1959732"/>
          </a:xfrm>
          <a:custGeom>
            <a:avLst/>
            <a:gdLst/>
            <a:ahLst/>
            <a:cxnLst/>
            <a:rect r="r" b="b" t="t" l="l"/>
            <a:pathLst>
              <a:path h="1959732" w="3483968">
                <a:moveTo>
                  <a:pt x="0" y="0"/>
                </a:moveTo>
                <a:lnTo>
                  <a:pt x="3483968" y="0"/>
                </a:lnTo>
                <a:lnTo>
                  <a:pt x="3483968" y="1959733"/>
                </a:lnTo>
                <a:lnTo>
                  <a:pt x="0" y="1959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4713" y="1859720"/>
            <a:ext cx="17510714" cy="545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275" indent="-356638" lvl="1">
              <a:lnSpc>
                <a:spcPts val="3964"/>
              </a:lnSpc>
              <a:buFont typeface="Arial"/>
              <a:buChar char="•"/>
            </a:pPr>
            <a:r>
              <a:rPr lang="en-US" b="true" sz="3303" u="sng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  <a:hlinkClick r:id="rId5" tooltip="https://journals.aom.org/doi/10.5465/AMBPP.2021.16532abstract"/>
              </a:rPr>
              <a:t>"Crowds</a:t>
            </a:r>
            <a:r>
              <a:rPr lang="en-US" b="true" sz="3303" u="sng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  <a:hlinkClick r:id="rId6" tooltip="https://journals.aom.org/doi/10.5465/AMBPP.2021.16532abstract"/>
              </a:rPr>
              <a:t>ourcing Behavior in Reporting Civic Issues: The Case of Boston’s 311 Systems" (Lee et al., 2021): Analyzes how 311 platforms boost civic monitoring and explores data biases and regional inequalities.</a:t>
            </a:r>
          </a:p>
          <a:p>
            <a:pPr algn="l">
              <a:lnSpc>
                <a:spcPts val="3964"/>
              </a:lnSpc>
            </a:pPr>
          </a:p>
          <a:p>
            <a:pPr algn="l" marL="713275" indent="-356638" lvl="1">
              <a:lnSpc>
                <a:spcPts val="3964"/>
              </a:lnSpc>
              <a:buFont typeface="Arial"/>
              <a:buChar char="•"/>
            </a:pPr>
            <a:r>
              <a:rPr lang="en-US" b="true" sz="3303" u="sng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  <a:hlinkClick r:id="rId7" tooltip="https://www.scielo.org.za/scielo.php?script=sci_arttext&amp;pid=S2077-72132024000100003"/>
              </a:rPr>
              <a:t>Tracka and BudgIT, Nigeria: Civic tech initiatives driving public data sharing, budget transparency, and efficient government response.</a:t>
            </a:r>
          </a:p>
          <a:p>
            <a:pPr algn="l">
              <a:lnSpc>
                <a:spcPts val="3964"/>
              </a:lnSpc>
            </a:pPr>
          </a:p>
          <a:p>
            <a:pPr algn="l" marL="713275" indent="-356638" lvl="1">
              <a:lnSpc>
                <a:spcPts val="3964"/>
              </a:lnSpc>
              <a:buFont typeface="Arial"/>
              <a:buChar char="•"/>
            </a:pPr>
            <a:r>
              <a:rPr lang="en-US" b="true" sz="3303" u="sng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  <a:hlinkClick r:id="rId8" tooltip="https://cpgfm.icai.org/wp-content/uploads/2024/02/Research-Study-on-Municipal-Financial-Data_-final.pdf"/>
              </a:rPr>
              <a:t>"Research Study on How Municipal Financial Data can be used for public good" (ICAI, 2024): Explores use of municipal data and civic tech for transparency and financial oversight.</a:t>
            </a:r>
          </a:p>
          <a:p>
            <a:pPr algn="l">
              <a:lnSpc>
                <a:spcPts val="3964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862628" y="7311340"/>
            <a:ext cx="5406875" cy="1889782"/>
          </a:xfrm>
          <a:custGeom>
            <a:avLst/>
            <a:gdLst/>
            <a:ahLst/>
            <a:cxnLst/>
            <a:rect r="r" b="b" t="t" l="l"/>
            <a:pathLst>
              <a:path h="1889782" w="5406875">
                <a:moveTo>
                  <a:pt x="0" y="0"/>
                </a:moveTo>
                <a:lnTo>
                  <a:pt x="5406875" y="0"/>
                </a:lnTo>
                <a:lnTo>
                  <a:pt x="5406875" y="1889782"/>
                </a:lnTo>
                <a:lnTo>
                  <a:pt x="0" y="18897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93428" y="7106781"/>
            <a:ext cx="5537243" cy="2151519"/>
          </a:xfrm>
          <a:custGeom>
            <a:avLst/>
            <a:gdLst/>
            <a:ahLst/>
            <a:cxnLst/>
            <a:rect r="r" b="b" t="t" l="l"/>
            <a:pathLst>
              <a:path h="2151519" w="5537243">
                <a:moveTo>
                  <a:pt x="0" y="0"/>
                </a:moveTo>
                <a:lnTo>
                  <a:pt x="5537243" y="0"/>
                </a:lnTo>
                <a:lnTo>
                  <a:pt x="5537243" y="2151519"/>
                </a:lnTo>
                <a:lnTo>
                  <a:pt x="0" y="21515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7224" y="6729352"/>
            <a:ext cx="3757320" cy="3079021"/>
          </a:xfrm>
          <a:custGeom>
            <a:avLst/>
            <a:gdLst/>
            <a:ahLst/>
            <a:cxnLst/>
            <a:rect r="r" b="b" t="t" l="l"/>
            <a:pathLst>
              <a:path h="3079021" w="3757320">
                <a:moveTo>
                  <a:pt x="0" y="0"/>
                </a:moveTo>
                <a:lnTo>
                  <a:pt x="3757321" y="0"/>
                </a:lnTo>
                <a:lnTo>
                  <a:pt x="3757321" y="3079021"/>
                </a:lnTo>
                <a:lnTo>
                  <a:pt x="0" y="30790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DAGztvc01xA</dc:identifier>
  <dcterms:modified xsi:type="dcterms:W3CDTF">2011-08-01T06:04:30Z</dcterms:modified>
  <cp:revision>1</cp:revision>
  <dc:title>SIH2025-IDEA-Presentation-Format.pptx</dc:title>
</cp:coreProperties>
</file>