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7DBA-0AED-58D2-3427-9FDD168C4B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CAF42C-E6F8-5F2B-20D7-E2508E47AA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EBAA50-BCD3-60AB-CF31-442587B11C22}"/>
              </a:ext>
            </a:extLst>
          </p:cNvPr>
          <p:cNvSpPr>
            <a:spLocks noGrp="1"/>
          </p:cNvSpPr>
          <p:nvPr>
            <p:ph type="dt" sz="half" idx="10"/>
          </p:nvPr>
        </p:nvSpPr>
        <p:spPr/>
        <p:txBody>
          <a:bodyPr/>
          <a:lstStyle/>
          <a:p>
            <a:fld id="{D91055D4-0232-40F9-8D01-1120BB3B66B7}" type="datetimeFigureOut">
              <a:rPr lang="en-US" smtClean="0"/>
              <a:t>1/30/2025</a:t>
            </a:fld>
            <a:endParaRPr lang="en-US"/>
          </a:p>
        </p:txBody>
      </p:sp>
      <p:sp>
        <p:nvSpPr>
          <p:cNvPr id="5" name="Footer Placeholder 4">
            <a:extLst>
              <a:ext uri="{FF2B5EF4-FFF2-40B4-BE49-F238E27FC236}">
                <a16:creationId xmlns:a16="http://schemas.microsoft.com/office/drawing/2014/main" id="{D05EA889-D24D-20DF-47FB-8096B37E1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B1B61-E2FD-56A2-4B4F-7BB547D8B6FE}"/>
              </a:ext>
            </a:extLst>
          </p:cNvPr>
          <p:cNvSpPr>
            <a:spLocks noGrp="1"/>
          </p:cNvSpPr>
          <p:nvPr>
            <p:ph type="sldNum" sz="quarter" idx="12"/>
          </p:nvPr>
        </p:nvSpPr>
        <p:spPr/>
        <p:txBody>
          <a:bodyPr/>
          <a:lstStyle/>
          <a:p>
            <a:fld id="{DD224A2D-8FC1-46A3-AAC5-02FDDB40EE0F}" type="slidenum">
              <a:rPr lang="en-US" smtClean="0"/>
              <a:t>‹#›</a:t>
            </a:fld>
            <a:endParaRPr lang="en-US"/>
          </a:p>
        </p:txBody>
      </p:sp>
    </p:spTree>
    <p:extLst>
      <p:ext uri="{BB962C8B-B14F-4D97-AF65-F5344CB8AC3E}">
        <p14:creationId xmlns:p14="http://schemas.microsoft.com/office/powerpoint/2010/main" val="14229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CF18-831B-193F-E6DC-2AD5890024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44BE72-6974-159F-FF06-EDC80519A9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A60BA-371B-DB46-FDAB-8404D2D45D73}"/>
              </a:ext>
            </a:extLst>
          </p:cNvPr>
          <p:cNvSpPr>
            <a:spLocks noGrp="1"/>
          </p:cNvSpPr>
          <p:nvPr>
            <p:ph type="dt" sz="half" idx="10"/>
          </p:nvPr>
        </p:nvSpPr>
        <p:spPr/>
        <p:txBody>
          <a:bodyPr/>
          <a:lstStyle/>
          <a:p>
            <a:fld id="{D91055D4-0232-40F9-8D01-1120BB3B66B7}" type="datetimeFigureOut">
              <a:rPr lang="en-US" smtClean="0"/>
              <a:t>1/30/2025</a:t>
            </a:fld>
            <a:endParaRPr lang="en-US"/>
          </a:p>
        </p:txBody>
      </p:sp>
      <p:sp>
        <p:nvSpPr>
          <p:cNvPr id="5" name="Footer Placeholder 4">
            <a:extLst>
              <a:ext uri="{FF2B5EF4-FFF2-40B4-BE49-F238E27FC236}">
                <a16:creationId xmlns:a16="http://schemas.microsoft.com/office/drawing/2014/main" id="{5F9B7E8C-899B-1B0A-439E-591F32081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F7CFE-9D68-BD4D-09DA-23DE0DD52DD3}"/>
              </a:ext>
            </a:extLst>
          </p:cNvPr>
          <p:cNvSpPr>
            <a:spLocks noGrp="1"/>
          </p:cNvSpPr>
          <p:nvPr>
            <p:ph type="sldNum" sz="quarter" idx="12"/>
          </p:nvPr>
        </p:nvSpPr>
        <p:spPr/>
        <p:txBody>
          <a:bodyPr/>
          <a:lstStyle/>
          <a:p>
            <a:fld id="{DD224A2D-8FC1-46A3-AAC5-02FDDB40EE0F}" type="slidenum">
              <a:rPr lang="en-US" smtClean="0"/>
              <a:t>‹#›</a:t>
            </a:fld>
            <a:endParaRPr lang="en-US"/>
          </a:p>
        </p:txBody>
      </p:sp>
    </p:spTree>
    <p:extLst>
      <p:ext uri="{BB962C8B-B14F-4D97-AF65-F5344CB8AC3E}">
        <p14:creationId xmlns:p14="http://schemas.microsoft.com/office/powerpoint/2010/main" val="193643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DD6B98-8142-7757-D26D-B40969A027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7CF2CD-7E6A-3EF6-EEEC-436EA63F30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B7BB9E-A028-23E2-79F3-501268B29224}"/>
              </a:ext>
            </a:extLst>
          </p:cNvPr>
          <p:cNvSpPr>
            <a:spLocks noGrp="1"/>
          </p:cNvSpPr>
          <p:nvPr>
            <p:ph type="dt" sz="half" idx="10"/>
          </p:nvPr>
        </p:nvSpPr>
        <p:spPr/>
        <p:txBody>
          <a:bodyPr/>
          <a:lstStyle/>
          <a:p>
            <a:fld id="{D91055D4-0232-40F9-8D01-1120BB3B66B7}" type="datetimeFigureOut">
              <a:rPr lang="en-US" smtClean="0"/>
              <a:t>1/30/2025</a:t>
            </a:fld>
            <a:endParaRPr lang="en-US"/>
          </a:p>
        </p:txBody>
      </p:sp>
      <p:sp>
        <p:nvSpPr>
          <p:cNvPr id="5" name="Footer Placeholder 4">
            <a:extLst>
              <a:ext uri="{FF2B5EF4-FFF2-40B4-BE49-F238E27FC236}">
                <a16:creationId xmlns:a16="http://schemas.microsoft.com/office/drawing/2014/main" id="{29B116FB-4D1C-A03F-EB4C-186C56235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B334BE-EA49-511E-3F20-B5AAB8BA2E7E}"/>
              </a:ext>
            </a:extLst>
          </p:cNvPr>
          <p:cNvSpPr>
            <a:spLocks noGrp="1"/>
          </p:cNvSpPr>
          <p:nvPr>
            <p:ph type="sldNum" sz="quarter" idx="12"/>
          </p:nvPr>
        </p:nvSpPr>
        <p:spPr/>
        <p:txBody>
          <a:bodyPr/>
          <a:lstStyle/>
          <a:p>
            <a:fld id="{DD224A2D-8FC1-46A3-AAC5-02FDDB40EE0F}" type="slidenum">
              <a:rPr lang="en-US" smtClean="0"/>
              <a:t>‹#›</a:t>
            </a:fld>
            <a:endParaRPr lang="en-US"/>
          </a:p>
        </p:txBody>
      </p:sp>
    </p:spTree>
    <p:extLst>
      <p:ext uri="{BB962C8B-B14F-4D97-AF65-F5344CB8AC3E}">
        <p14:creationId xmlns:p14="http://schemas.microsoft.com/office/powerpoint/2010/main" val="157036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B8EE-E469-2B83-E59E-109A00F64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D4094A-35BE-AB1D-E0F4-92269669D0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95F85-1FDE-55D1-C87B-3634C31B0C95}"/>
              </a:ext>
            </a:extLst>
          </p:cNvPr>
          <p:cNvSpPr>
            <a:spLocks noGrp="1"/>
          </p:cNvSpPr>
          <p:nvPr>
            <p:ph type="dt" sz="half" idx="10"/>
          </p:nvPr>
        </p:nvSpPr>
        <p:spPr/>
        <p:txBody>
          <a:bodyPr/>
          <a:lstStyle/>
          <a:p>
            <a:fld id="{D91055D4-0232-40F9-8D01-1120BB3B66B7}" type="datetimeFigureOut">
              <a:rPr lang="en-US" smtClean="0"/>
              <a:t>1/30/2025</a:t>
            </a:fld>
            <a:endParaRPr lang="en-US"/>
          </a:p>
        </p:txBody>
      </p:sp>
      <p:sp>
        <p:nvSpPr>
          <p:cNvPr id="5" name="Footer Placeholder 4">
            <a:extLst>
              <a:ext uri="{FF2B5EF4-FFF2-40B4-BE49-F238E27FC236}">
                <a16:creationId xmlns:a16="http://schemas.microsoft.com/office/drawing/2014/main" id="{2B36BA34-B898-AFA1-C830-EB5E34A34B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B3D93-4C61-C7E0-44A9-A2E34E5DB10C}"/>
              </a:ext>
            </a:extLst>
          </p:cNvPr>
          <p:cNvSpPr>
            <a:spLocks noGrp="1"/>
          </p:cNvSpPr>
          <p:nvPr>
            <p:ph type="sldNum" sz="quarter" idx="12"/>
          </p:nvPr>
        </p:nvSpPr>
        <p:spPr/>
        <p:txBody>
          <a:bodyPr/>
          <a:lstStyle/>
          <a:p>
            <a:fld id="{DD224A2D-8FC1-46A3-AAC5-02FDDB40EE0F}" type="slidenum">
              <a:rPr lang="en-US" smtClean="0"/>
              <a:t>‹#›</a:t>
            </a:fld>
            <a:endParaRPr lang="en-US"/>
          </a:p>
        </p:txBody>
      </p:sp>
    </p:spTree>
    <p:extLst>
      <p:ext uri="{BB962C8B-B14F-4D97-AF65-F5344CB8AC3E}">
        <p14:creationId xmlns:p14="http://schemas.microsoft.com/office/powerpoint/2010/main" val="1923232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8870-09BD-1F72-E589-E102BB62A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676681-3762-AD00-77A2-10A50F9C7F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38B2B2-7DF4-A9E7-CCBA-44653D21C598}"/>
              </a:ext>
            </a:extLst>
          </p:cNvPr>
          <p:cNvSpPr>
            <a:spLocks noGrp="1"/>
          </p:cNvSpPr>
          <p:nvPr>
            <p:ph type="dt" sz="half" idx="10"/>
          </p:nvPr>
        </p:nvSpPr>
        <p:spPr/>
        <p:txBody>
          <a:bodyPr/>
          <a:lstStyle/>
          <a:p>
            <a:fld id="{D91055D4-0232-40F9-8D01-1120BB3B66B7}" type="datetimeFigureOut">
              <a:rPr lang="en-US" smtClean="0"/>
              <a:t>1/30/2025</a:t>
            </a:fld>
            <a:endParaRPr lang="en-US"/>
          </a:p>
        </p:txBody>
      </p:sp>
      <p:sp>
        <p:nvSpPr>
          <p:cNvPr id="5" name="Footer Placeholder 4">
            <a:extLst>
              <a:ext uri="{FF2B5EF4-FFF2-40B4-BE49-F238E27FC236}">
                <a16:creationId xmlns:a16="http://schemas.microsoft.com/office/drawing/2014/main" id="{019B5C37-8CEB-253D-2E2B-8740581C2E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9CD64-5FA1-E876-3CE4-97502A73F042}"/>
              </a:ext>
            </a:extLst>
          </p:cNvPr>
          <p:cNvSpPr>
            <a:spLocks noGrp="1"/>
          </p:cNvSpPr>
          <p:nvPr>
            <p:ph type="sldNum" sz="quarter" idx="12"/>
          </p:nvPr>
        </p:nvSpPr>
        <p:spPr/>
        <p:txBody>
          <a:bodyPr/>
          <a:lstStyle/>
          <a:p>
            <a:fld id="{DD224A2D-8FC1-46A3-AAC5-02FDDB40EE0F}" type="slidenum">
              <a:rPr lang="en-US" smtClean="0"/>
              <a:t>‹#›</a:t>
            </a:fld>
            <a:endParaRPr lang="en-US"/>
          </a:p>
        </p:txBody>
      </p:sp>
    </p:spTree>
    <p:extLst>
      <p:ext uri="{BB962C8B-B14F-4D97-AF65-F5344CB8AC3E}">
        <p14:creationId xmlns:p14="http://schemas.microsoft.com/office/powerpoint/2010/main" val="589232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8A1AC-8647-C7A9-75B4-5156E18DA1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918D06-7EE0-AA1D-976C-CA5FFE736F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DCAA5E-9100-EB8C-4127-EC63B1946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554598-0C23-FD91-BCD9-E0CC5AF1FE52}"/>
              </a:ext>
            </a:extLst>
          </p:cNvPr>
          <p:cNvSpPr>
            <a:spLocks noGrp="1"/>
          </p:cNvSpPr>
          <p:nvPr>
            <p:ph type="dt" sz="half" idx="10"/>
          </p:nvPr>
        </p:nvSpPr>
        <p:spPr/>
        <p:txBody>
          <a:bodyPr/>
          <a:lstStyle/>
          <a:p>
            <a:fld id="{D91055D4-0232-40F9-8D01-1120BB3B66B7}" type="datetimeFigureOut">
              <a:rPr lang="en-US" smtClean="0"/>
              <a:t>1/30/2025</a:t>
            </a:fld>
            <a:endParaRPr lang="en-US"/>
          </a:p>
        </p:txBody>
      </p:sp>
      <p:sp>
        <p:nvSpPr>
          <p:cNvPr id="6" name="Footer Placeholder 5">
            <a:extLst>
              <a:ext uri="{FF2B5EF4-FFF2-40B4-BE49-F238E27FC236}">
                <a16:creationId xmlns:a16="http://schemas.microsoft.com/office/drawing/2014/main" id="{5AD6FDBF-23E3-236C-7883-346D6928E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24E063-D3C5-8955-CB82-C46853060B42}"/>
              </a:ext>
            </a:extLst>
          </p:cNvPr>
          <p:cNvSpPr>
            <a:spLocks noGrp="1"/>
          </p:cNvSpPr>
          <p:nvPr>
            <p:ph type="sldNum" sz="quarter" idx="12"/>
          </p:nvPr>
        </p:nvSpPr>
        <p:spPr/>
        <p:txBody>
          <a:bodyPr/>
          <a:lstStyle/>
          <a:p>
            <a:fld id="{DD224A2D-8FC1-46A3-AAC5-02FDDB40EE0F}" type="slidenum">
              <a:rPr lang="en-US" smtClean="0"/>
              <a:t>‹#›</a:t>
            </a:fld>
            <a:endParaRPr lang="en-US"/>
          </a:p>
        </p:txBody>
      </p:sp>
    </p:spTree>
    <p:extLst>
      <p:ext uri="{BB962C8B-B14F-4D97-AF65-F5344CB8AC3E}">
        <p14:creationId xmlns:p14="http://schemas.microsoft.com/office/powerpoint/2010/main" val="292950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74572-7D26-B4A8-0628-9C713E8F25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128523-C682-CB54-5919-665FA420F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A4BDDC-1000-E0A7-5F43-5A52AD5B8E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3C65EA-F3DD-7442-BB12-3996AD8900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0C366-2E87-5F00-8118-0C1EA5D20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274320-587F-E5CC-2342-DE91110D87DB}"/>
              </a:ext>
            </a:extLst>
          </p:cNvPr>
          <p:cNvSpPr>
            <a:spLocks noGrp="1"/>
          </p:cNvSpPr>
          <p:nvPr>
            <p:ph type="dt" sz="half" idx="10"/>
          </p:nvPr>
        </p:nvSpPr>
        <p:spPr/>
        <p:txBody>
          <a:bodyPr/>
          <a:lstStyle/>
          <a:p>
            <a:fld id="{D91055D4-0232-40F9-8D01-1120BB3B66B7}" type="datetimeFigureOut">
              <a:rPr lang="en-US" smtClean="0"/>
              <a:t>1/30/2025</a:t>
            </a:fld>
            <a:endParaRPr lang="en-US"/>
          </a:p>
        </p:txBody>
      </p:sp>
      <p:sp>
        <p:nvSpPr>
          <p:cNvPr id="8" name="Footer Placeholder 7">
            <a:extLst>
              <a:ext uri="{FF2B5EF4-FFF2-40B4-BE49-F238E27FC236}">
                <a16:creationId xmlns:a16="http://schemas.microsoft.com/office/drawing/2014/main" id="{329EB068-2D6A-6BAA-7282-DC3D3FBAE3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67B8E9-BECA-02DB-37F4-2BD0383FF42E}"/>
              </a:ext>
            </a:extLst>
          </p:cNvPr>
          <p:cNvSpPr>
            <a:spLocks noGrp="1"/>
          </p:cNvSpPr>
          <p:nvPr>
            <p:ph type="sldNum" sz="quarter" idx="12"/>
          </p:nvPr>
        </p:nvSpPr>
        <p:spPr/>
        <p:txBody>
          <a:bodyPr/>
          <a:lstStyle/>
          <a:p>
            <a:fld id="{DD224A2D-8FC1-46A3-AAC5-02FDDB40EE0F}" type="slidenum">
              <a:rPr lang="en-US" smtClean="0"/>
              <a:t>‹#›</a:t>
            </a:fld>
            <a:endParaRPr lang="en-US"/>
          </a:p>
        </p:txBody>
      </p:sp>
    </p:spTree>
    <p:extLst>
      <p:ext uri="{BB962C8B-B14F-4D97-AF65-F5344CB8AC3E}">
        <p14:creationId xmlns:p14="http://schemas.microsoft.com/office/powerpoint/2010/main" val="215828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ACCE-85FF-7128-BB4A-0F28ACB5A9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07E7E5-FC66-4A4D-A1FF-255FD1161EF3}"/>
              </a:ext>
            </a:extLst>
          </p:cNvPr>
          <p:cNvSpPr>
            <a:spLocks noGrp="1"/>
          </p:cNvSpPr>
          <p:nvPr>
            <p:ph type="dt" sz="half" idx="10"/>
          </p:nvPr>
        </p:nvSpPr>
        <p:spPr/>
        <p:txBody>
          <a:bodyPr/>
          <a:lstStyle/>
          <a:p>
            <a:fld id="{D91055D4-0232-40F9-8D01-1120BB3B66B7}" type="datetimeFigureOut">
              <a:rPr lang="en-US" smtClean="0"/>
              <a:t>1/30/2025</a:t>
            </a:fld>
            <a:endParaRPr lang="en-US"/>
          </a:p>
        </p:txBody>
      </p:sp>
      <p:sp>
        <p:nvSpPr>
          <p:cNvPr id="4" name="Footer Placeholder 3">
            <a:extLst>
              <a:ext uri="{FF2B5EF4-FFF2-40B4-BE49-F238E27FC236}">
                <a16:creationId xmlns:a16="http://schemas.microsoft.com/office/drawing/2014/main" id="{A6A4035E-A729-D56A-7715-A693222075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9A9C76-C16A-4AFC-5226-E2AD7244C54C}"/>
              </a:ext>
            </a:extLst>
          </p:cNvPr>
          <p:cNvSpPr>
            <a:spLocks noGrp="1"/>
          </p:cNvSpPr>
          <p:nvPr>
            <p:ph type="sldNum" sz="quarter" idx="12"/>
          </p:nvPr>
        </p:nvSpPr>
        <p:spPr/>
        <p:txBody>
          <a:bodyPr/>
          <a:lstStyle/>
          <a:p>
            <a:fld id="{DD224A2D-8FC1-46A3-AAC5-02FDDB40EE0F}" type="slidenum">
              <a:rPr lang="en-US" smtClean="0"/>
              <a:t>‹#›</a:t>
            </a:fld>
            <a:endParaRPr lang="en-US"/>
          </a:p>
        </p:txBody>
      </p:sp>
    </p:spTree>
    <p:extLst>
      <p:ext uri="{BB962C8B-B14F-4D97-AF65-F5344CB8AC3E}">
        <p14:creationId xmlns:p14="http://schemas.microsoft.com/office/powerpoint/2010/main" val="4218838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8F5FD7-C6A5-785F-4184-811D2BB5E69B}"/>
              </a:ext>
            </a:extLst>
          </p:cNvPr>
          <p:cNvSpPr>
            <a:spLocks noGrp="1"/>
          </p:cNvSpPr>
          <p:nvPr>
            <p:ph type="dt" sz="half" idx="10"/>
          </p:nvPr>
        </p:nvSpPr>
        <p:spPr/>
        <p:txBody>
          <a:bodyPr/>
          <a:lstStyle/>
          <a:p>
            <a:fld id="{D91055D4-0232-40F9-8D01-1120BB3B66B7}" type="datetimeFigureOut">
              <a:rPr lang="en-US" smtClean="0"/>
              <a:t>1/30/2025</a:t>
            </a:fld>
            <a:endParaRPr lang="en-US"/>
          </a:p>
        </p:txBody>
      </p:sp>
      <p:sp>
        <p:nvSpPr>
          <p:cNvPr id="3" name="Footer Placeholder 2">
            <a:extLst>
              <a:ext uri="{FF2B5EF4-FFF2-40B4-BE49-F238E27FC236}">
                <a16:creationId xmlns:a16="http://schemas.microsoft.com/office/drawing/2014/main" id="{EA26DAC2-FF76-CB70-146A-5B42AF7CD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569493-6D6F-54E4-09CC-B927921E3DB0}"/>
              </a:ext>
            </a:extLst>
          </p:cNvPr>
          <p:cNvSpPr>
            <a:spLocks noGrp="1"/>
          </p:cNvSpPr>
          <p:nvPr>
            <p:ph type="sldNum" sz="quarter" idx="12"/>
          </p:nvPr>
        </p:nvSpPr>
        <p:spPr/>
        <p:txBody>
          <a:bodyPr/>
          <a:lstStyle/>
          <a:p>
            <a:fld id="{DD224A2D-8FC1-46A3-AAC5-02FDDB40EE0F}" type="slidenum">
              <a:rPr lang="en-US" smtClean="0"/>
              <a:t>‹#›</a:t>
            </a:fld>
            <a:endParaRPr lang="en-US"/>
          </a:p>
        </p:txBody>
      </p:sp>
    </p:spTree>
    <p:extLst>
      <p:ext uri="{BB962C8B-B14F-4D97-AF65-F5344CB8AC3E}">
        <p14:creationId xmlns:p14="http://schemas.microsoft.com/office/powerpoint/2010/main" val="193338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36EC-72BF-4309-DAF4-20F7AA531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A31870-2EA5-F20E-AEBD-07656E07A7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8BD05E-AA06-79F6-2F50-41DFE3095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8F2A3F-9C50-FEBB-AEB2-9B40A0F04DDA}"/>
              </a:ext>
            </a:extLst>
          </p:cNvPr>
          <p:cNvSpPr>
            <a:spLocks noGrp="1"/>
          </p:cNvSpPr>
          <p:nvPr>
            <p:ph type="dt" sz="half" idx="10"/>
          </p:nvPr>
        </p:nvSpPr>
        <p:spPr/>
        <p:txBody>
          <a:bodyPr/>
          <a:lstStyle/>
          <a:p>
            <a:fld id="{D91055D4-0232-40F9-8D01-1120BB3B66B7}" type="datetimeFigureOut">
              <a:rPr lang="en-US" smtClean="0"/>
              <a:t>1/30/2025</a:t>
            </a:fld>
            <a:endParaRPr lang="en-US"/>
          </a:p>
        </p:txBody>
      </p:sp>
      <p:sp>
        <p:nvSpPr>
          <p:cNvPr id="6" name="Footer Placeholder 5">
            <a:extLst>
              <a:ext uri="{FF2B5EF4-FFF2-40B4-BE49-F238E27FC236}">
                <a16:creationId xmlns:a16="http://schemas.microsoft.com/office/drawing/2014/main" id="{C794B5E4-B523-36E3-F8AA-5B05348DE5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B5F9F-8F63-F9E6-713F-3B53537281CC}"/>
              </a:ext>
            </a:extLst>
          </p:cNvPr>
          <p:cNvSpPr>
            <a:spLocks noGrp="1"/>
          </p:cNvSpPr>
          <p:nvPr>
            <p:ph type="sldNum" sz="quarter" idx="12"/>
          </p:nvPr>
        </p:nvSpPr>
        <p:spPr/>
        <p:txBody>
          <a:bodyPr/>
          <a:lstStyle/>
          <a:p>
            <a:fld id="{DD224A2D-8FC1-46A3-AAC5-02FDDB40EE0F}" type="slidenum">
              <a:rPr lang="en-US" smtClean="0"/>
              <a:t>‹#›</a:t>
            </a:fld>
            <a:endParaRPr lang="en-US"/>
          </a:p>
        </p:txBody>
      </p:sp>
    </p:spTree>
    <p:extLst>
      <p:ext uri="{BB962C8B-B14F-4D97-AF65-F5344CB8AC3E}">
        <p14:creationId xmlns:p14="http://schemas.microsoft.com/office/powerpoint/2010/main" val="2147046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9C63-07AC-FCB8-4808-E84C11D2E5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57171E-09B3-FE52-6EFB-7238EE9916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88DC81-0A80-E265-F949-2D295E132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9CD68-AE61-7842-87FD-C6A99BC4E073}"/>
              </a:ext>
            </a:extLst>
          </p:cNvPr>
          <p:cNvSpPr>
            <a:spLocks noGrp="1"/>
          </p:cNvSpPr>
          <p:nvPr>
            <p:ph type="dt" sz="half" idx="10"/>
          </p:nvPr>
        </p:nvSpPr>
        <p:spPr/>
        <p:txBody>
          <a:bodyPr/>
          <a:lstStyle/>
          <a:p>
            <a:fld id="{D91055D4-0232-40F9-8D01-1120BB3B66B7}" type="datetimeFigureOut">
              <a:rPr lang="en-US" smtClean="0"/>
              <a:t>1/30/2025</a:t>
            </a:fld>
            <a:endParaRPr lang="en-US"/>
          </a:p>
        </p:txBody>
      </p:sp>
      <p:sp>
        <p:nvSpPr>
          <p:cNvPr id="6" name="Footer Placeholder 5">
            <a:extLst>
              <a:ext uri="{FF2B5EF4-FFF2-40B4-BE49-F238E27FC236}">
                <a16:creationId xmlns:a16="http://schemas.microsoft.com/office/drawing/2014/main" id="{6363FEBA-D108-5F2D-0539-207470F50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5BA9D-0054-79F3-CC06-053E04B769AD}"/>
              </a:ext>
            </a:extLst>
          </p:cNvPr>
          <p:cNvSpPr>
            <a:spLocks noGrp="1"/>
          </p:cNvSpPr>
          <p:nvPr>
            <p:ph type="sldNum" sz="quarter" idx="12"/>
          </p:nvPr>
        </p:nvSpPr>
        <p:spPr/>
        <p:txBody>
          <a:bodyPr/>
          <a:lstStyle/>
          <a:p>
            <a:fld id="{DD224A2D-8FC1-46A3-AAC5-02FDDB40EE0F}" type="slidenum">
              <a:rPr lang="en-US" smtClean="0"/>
              <a:t>‹#›</a:t>
            </a:fld>
            <a:endParaRPr lang="en-US"/>
          </a:p>
        </p:txBody>
      </p:sp>
    </p:spTree>
    <p:extLst>
      <p:ext uri="{BB962C8B-B14F-4D97-AF65-F5344CB8AC3E}">
        <p14:creationId xmlns:p14="http://schemas.microsoft.com/office/powerpoint/2010/main" val="3421130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E904D9-A2A4-C38E-AFEA-3344B70963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9EDD4D-8273-5E87-BCFB-EBC1ED3F92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AB739-1B73-6368-8637-6E56D5B117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1055D4-0232-40F9-8D01-1120BB3B66B7}" type="datetimeFigureOut">
              <a:rPr lang="en-US" smtClean="0"/>
              <a:t>1/30/2025</a:t>
            </a:fld>
            <a:endParaRPr lang="en-US"/>
          </a:p>
        </p:txBody>
      </p:sp>
      <p:sp>
        <p:nvSpPr>
          <p:cNvPr id="5" name="Footer Placeholder 4">
            <a:extLst>
              <a:ext uri="{FF2B5EF4-FFF2-40B4-BE49-F238E27FC236}">
                <a16:creationId xmlns:a16="http://schemas.microsoft.com/office/drawing/2014/main" id="{DBAB7CCC-9E42-0D17-0CD6-9BDAD0C095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D47890-6929-DC1D-2298-FA9DCF65A6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4A2D-8FC1-46A3-AAC5-02FDDB40EE0F}" type="slidenum">
              <a:rPr lang="en-US" smtClean="0"/>
              <a:t>‹#›</a:t>
            </a:fld>
            <a:endParaRPr lang="en-US"/>
          </a:p>
        </p:txBody>
      </p:sp>
    </p:spTree>
    <p:extLst>
      <p:ext uri="{BB962C8B-B14F-4D97-AF65-F5344CB8AC3E}">
        <p14:creationId xmlns:p14="http://schemas.microsoft.com/office/powerpoint/2010/main" val="24321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3FFF10-2750-C8FC-6958-3E4ACC9628F8}"/>
              </a:ext>
            </a:extLst>
          </p:cNvPr>
          <p:cNvSpPr txBox="1"/>
          <p:nvPr/>
        </p:nvSpPr>
        <p:spPr>
          <a:xfrm>
            <a:off x="348449" y="396821"/>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Just Enough Domain-Driven Design</a:t>
            </a:r>
            <a:endParaRPr lang="en-US" dirty="0"/>
          </a:p>
        </p:txBody>
      </p:sp>
      <p:sp>
        <p:nvSpPr>
          <p:cNvPr id="7" name="TextBox 6">
            <a:extLst>
              <a:ext uri="{FF2B5EF4-FFF2-40B4-BE49-F238E27FC236}">
                <a16:creationId xmlns:a16="http://schemas.microsoft.com/office/drawing/2014/main" id="{E885D18B-4AD6-3663-B88F-FDCD5D5D33C5}"/>
              </a:ext>
            </a:extLst>
          </p:cNvPr>
          <p:cNvSpPr txBox="1"/>
          <p:nvPr/>
        </p:nvSpPr>
        <p:spPr>
          <a:xfrm>
            <a:off x="348449" y="766153"/>
            <a:ext cx="6094520" cy="646331"/>
          </a:xfrm>
          <a:prstGeom prst="rect">
            <a:avLst/>
          </a:prstGeom>
          <a:noFill/>
        </p:spPr>
        <p:txBody>
          <a:bodyPr wrap="square">
            <a:spAutoFit/>
          </a:bodyPr>
          <a:lstStyle/>
          <a:p>
            <a:pPr algn="l"/>
            <a:r>
              <a:rPr lang="en-US" sz="1800" b="0" i="0" u="none" strike="noStrike" baseline="0" dirty="0">
                <a:latin typeface="LiberationSerif"/>
              </a:rPr>
              <a:t>the primary mechanism we use for finding</a:t>
            </a:r>
          </a:p>
          <a:p>
            <a:pPr algn="l"/>
            <a:r>
              <a:rPr lang="en-US" sz="1800" b="0" i="0" u="none" strike="noStrike" baseline="0" dirty="0">
                <a:latin typeface="LiberationSerif"/>
              </a:rPr>
              <a:t>microservice boundaries is around the domain itself</a:t>
            </a:r>
            <a:endParaRPr lang="en-US" dirty="0"/>
          </a:p>
        </p:txBody>
      </p:sp>
      <p:sp>
        <p:nvSpPr>
          <p:cNvPr id="9" name="TextBox 8">
            <a:extLst>
              <a:ext uri="{FF2B5EF4-FFF2-40B4-BE49-F238E27FC236}">
                <a16:creationId xmlns:a16="http://schemas.microsoft.com/office/drawing/2014/main" id="{28537E11-F1F2-BE76-44CF-E74F612E1C47}"/>
              </a:ext>
            </a:extLst>
          </p:cNvPr>
          <p:cNvSpPr txBox="1"/>
          <p:nvPr/>
        </p:nvSpPr>
        <p:spPr>
          <a:xfrm>
            <a:off x="348449" y="1781816"/>
            <a:ext cx="6094520" cy="369332"/>
          </a:xfrm>
          <a:prstGeom prst="rect">
            <a:avLst/>
          </a:prstGeom>
          <a:noFill/>
        </p:spPr>
        <p:txBody>
          <a:bodyPr wrap="square">
            <a:spAutoFit/>
          </a:bodyPr>
          <a:lstStyle/>
          <a:p>
            <a:r>
              <a:rPr lang="en-US" sz="1800" b="0" i="0" u="none" strike="noStrike" baseline="0" dirty="0">
                <a:latin typeface="LiberationSerif"/>
              </a:rPr>
              <a:t>Eric Evans’s </a:t>
            </a:r>
            <a:r>
              <a:rPr lang="en-US" sz="1800" b="0" i="1" u="none" strike="noStrike" baseline="0" dirty="0">
                <a:latin typeface="LiberationSerif-Italic"/>
              </a:rPr>
              <a:t>Domain-Driven Design</a:t>
            </a:r>
            <a:endParaRPr lang="en-US" dirty="0"/>
          </a:p>
        </p:txBody>
      </p:sp>
      <p:pic>
        <p:nvPicPr>
          <p:cNvPr id="11" name="Picture 10" descr="A book cover with text and colorful art&#10;&#10;Description automatically generated">
            <a:extLst>
              <a:ext uri="{FF2B5EF4-FFF2-40B4-BE49-F238E27FC236}">
                <a16:creationId xmlns:a16="http://schemas.microsoft.com/office/drawing/2014/main" id="{512FBC4C-C06E-D7CD-BEEB-AF7E8E5F91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867" y="986862"/>
            <a:ext cx="2183009" cy="3067235"/>
          </a:xfrm>
          <a:prstGeom prst="rect">
            <a:avLst/>
          </a:prstGeom>
        </p:spPr>
      </p:pic>
      <p:sp>
        <p:nvSpPr>
          <p:cNvPr id="13" name="TextBox 12">
            <a:extLst>
              <a:ext uri="{FF2B5EF4-FFF2-40B4-BE49-F238E27FC236}">
                <a16:creationId xmlns:a16="http://schemas.microsoft.com/office/drawing/2014/main" id="{D2B89B3F-67F5-3E69-2ED2-206A021F4D56}"/>
              </a:ext>
            </a:extLst>
          </p:cNvPr>
          <p:cNvSpPr txBox="1"/>
          <p:nvPr/>
        </p:nvSpPr>
        <p:spPr>
          <a:xfrm>
            <a:off x="348449" y="2520480"/>
            <a:ext cx="6094520" cy="923330"/>
          </a:xfrm>
          <a:prstGeom prst="rect">
            <a:avLst/>
          </a:prstGeom>
          <a:noFill/>
        </p:spPr>
        <p:txBody>
          <a:bodyPr wrap="square">
            <a:spAutoFit/>
          </a:bodyPr>
          <a:lstStyle/>
          <a:p>
            <a:pPr algn="l"/>
            <a:r>
              <a:rPr lang="en-US" sz="1800" b="0" i="0" u="none" strike="noStrike" baseline="0" dirty="0">
                <a:latin typeface="LiberationSerif"/>
              </a:rPr>
              <a:t>important ideas that</a:t>
            </a:r>
          </a:p>
          <a:p>
            <a:pPr algn="l"/>
            <a:r>
              <a:rPr lang="en-US" sz="1800" b="0" i="0" u="none" strike="noStrike" baseline="0" dirty="0">
                <a:latin typeface="LiberationSerif"/>
              </a:rPr>
              <a:t>helped us better represent the problem domain in our programs</a:t>
            </a:r>
            <a:endParaRPr lang="en-US" dirty="0"/>
          </a:p>
        </p:txBody>
      </p:sp>
      <p:sp>
        <p:nvSpPr>
          <p:cNvPr id="15" name="TextBox 14">
            <a:extLst>
              <a:ext uri="{FF2B5EF4-FFF2-40B4-BE49-F238E27FC236}">
                <a16:creationId xmlns:a16="http://schemas.microsoft.com/office/drawing/2014/main" id="{30290FD6-3B10-E3B3-4FBC-23AB576BF109}"/>
              </a:ext>
            </a:extLst>
          </p:cNvPr>
          <p:cNvSpPr txBox="1"/>
          <p:nvPr/>
        </p:nvSpPr>
        <p:spPr>
          <a:xfrm>
            <a:off x="348449" y="3813142"/>
            <a:ext cx="6094520" cy="369332"/>
          </a:xfrm>
          <a:prstGeom prst="rect">
            <a:avLst/>
          </a:prstGeom>
          <a:noFill/>
        </p:spPr>
        <p:txBody>
          <a:bodyPr wrap="square">
            <a:spAutoFit/>
          </a:bodyPr>
          <a:lstStyle/>
          <a:p>
            <a:r>
              <a:rPr lang="en-US" sz="1800" b="0" i="0" u="none" strike="noStrike" baseline="0" dirty="0">
                <a:latin typeface="LiberationSerif"/>
              </a:rPr>
              <a:t>core concepts of DDD</a:t>
            </a:r>
            <a:endParaRPr lang="en-US" dirty="0"/>
          </a:p>
        </p:txBody>
      </p:sp>
      <p:sp>
        <p:nvSpPr>
          <p:cNvPr id="17" name="TextBox 16">
            <a:extLst>
              <a:ext uri="{FF2B5EF4-FFF2-40B4-BE49-F238E27FC236}">
                <a16:creationId xmlns:a16="http://schemas.microsoft.com/office/drawing/2014/main" id="{56691265-505D-88F4-D863-C41BA137C1E2}"/>
              </a:ext>
            </a:extLst>
          </p:cNvPr>
          <p:cNvSpPr txBox="1"/>
          <p:nvPr/>
        </p:nvSpPr>
        <p:spPr>
          <a:xfrm>
            <a:off x="348449" y="4423429"/>
            <a:ext cx="6094520" cy="369332"/>
          </a:xfrm>
          <a:prstGeom prst="rect">
            <a:avLst/>
          </a:prstGeom>
          <a:noFill/>
        </p:spPr>
        <p:txBody>
          <a:bodyPr wrap="square">
            <a:spAutoFit/>
          </a:bodyPr>
          <a:lstStyle/>
          <a:p>
            <a:r>
              <a:rPr lang="en-US" sz="1800" b="0" i="1" u="none" strike="noStrike" baseline="0" dirty="0">
                <a:latin typeface="LiberationSerif-Italic"/>
              </a:rPr>
              <a:t>Ubiquitous language</a:t>
            </a:r>
            <a:endParaRPr lang="en-US" dirty="0"/>
          </a:p>
        </p:txBody>
      </p:sp>
      <p:sp>
        <p:nvSpPr>
          <p:cNvPr id="19" name="TextBox 18">
            <a:extLst>
              <a:ext uri="{FF2B5EF4-FFF2-40B4-BE49-F238E27FC236}">
                <a16:creationId xmlns:a16="http://schemas.microsoft.com/office/drawing/2014/main" id="{5729B718-BB90-4910-3ECD-2DB04B2626B7}"/>
              </a:ext>
            </a:extLst>
          </p:cNvPr>
          <p:cNvSpPr txBox="1"/>
          <p:nvPr/>
        </p:nvSpPr>
        <p:spPr>
          <a:xfrm>
            <a:off x="348449" y="5257638"/>
            <a:ext cx="6094520" cy="369332"/>
          </a:xfrm>
          <a:prstGeom prst="rect">
            <a:avLst/>
          </a:prstGeom>
          <a:noFill/>
        </p:spPr>
        <p:txBody>
          <a:bodyPr wrap="square">
            <a:spAutoFit/>
          </a:bodyPr>
          <a:lstStyle/>
          <a:p>
            <a:r>
              <a:rPr lang="en-US" sz="1800" b="0" i="1" u="none" strike="noStrike" baseline="0" dirty="0">
                <a:latin typeface="LiberationSerif-Italic"/>
              </a:rPr>
              <a:t>Aggregate</a:t>
            </a:r>
            <a:endParaRPr lang="en-US" dirty="0"/>
          </a:p>
        </p:txBody>
      </p:sp>
      <p:sp>
        <p:nvSpPr>
          <p:cNvPr id="21" name="TextBox 20">
            <a:extLst>
              <a:ext uri="{FF2B5EF4-FFF2-40B4-BE49-F238E27FC236}">
                <a16:creationId xmlns:a16="http://schemas.microsoft.com/office/drawing/2014/main" id="{6E98FCA9-7CD9-C99A-1DCC-65FDFB5E23CB}"/>
              </a:ext>
            </a:extLst>
          </p:cNvPr>
          <p:cNvSpPr txBox="1"/>
          <p:nvPr/>
        </p:nvSpPr>
        <p:spPr>
          <a:xfrm>
            <a:off x="348449" y="6091847"/>
            <a:ext cx="6094520" cy="369332"/>
          </a:xfrm>
          <a:prstGeom prst="rect">
            <a:avLst/>
          </a:prstGeom>
          <a:noFill/>
        </p:spPr>
        <p:txBody>
          <a:bodyPr wrap="square">
            <a:spAutoFit/>
          </a:bodyPr>
          <a:lstStyle/>
          <a:p>
            <a:r>
              <a:rPr lang="en-US" sz="1800" b="0" i="1" u="none" strike="noStrike" baseline="0" dirty="0">
                <a:latin typeface="LiberationSerif-Italic"/>
              </a:rPr>
              <a:t>Bounded context</a:t>
            </a:r>
            <a:endParaRPr lang="en-US" dirty="0"/>
          </a:p>
        </p:txBody>
      </p:sp>
      <p:sp>
        <p:nvSpPr>
          <p:cNvPr id="25" name="TextBox 24">
            <a:extLst>
              <a:ext uri="{FF2B5EF4-FFF2-40B4-BE49-F238E27FC236}">
                <a16:creationId xmlns:a16="http://schemas.microsoft.com/office/drawing/2014/main" id="{E9D31EED-3B81-C8EB-0BF7-02423783EF57}"/>
              </a:ext>
            </a:extLst>
          </p:cNvPr>
          <p:cNvSpPr txBox="1"/>
          <p:nvPr/>
        </p:nvSpPr>
        <p:spPr>
          <a:xfrm>
            <a:off x="2611356" y="4423429"/>
            <a:ext cx="6094520" cy="646331"/>
          </a:xfrm>
          <a:prstGeom prst="rect">
            <a:avLst/>
          </a:prstGeom>
          <a:noFill/>
        </p:spPr>
        <p:txBody>
          <a:bodyPr wrap="square">
            <a:spAutoFit/>
          </a:bodyPr>
          <a:lstStyle/>
          <a:p>
            <a:pPr algn="l"/>
            <a:r>
              <a:rPr lang="en-US" sz="1800" b="0" i="0" u="none" strike="noStrike" baseline="0" dirty="0">
                <a:latin typeface="LiberationSerif"/>
              </a:rPr>
              <a:t>Defining and adopting a common language to be used in code and in describing the domain, to aid communication.</a:t>
            </a:r>
            <a:endParaRPr lang="en-US" dirty="0"/>
          </a:p>
        </p:txBody>
      </p:sp>
      <p:sp>
        <p:nvSpPr>
          <p:cNvPr id="27" name="TextBox 26">
            <a:extLst>
              <a:ext uri="{FF2B5EF4-FFF2-40B4-BE49-F238E27FC236}">
                <a16:creationId xmlns:a16="http://schemas.microsoft.com/office/drawing/2014/main" id="{02F640E6-18E9-1DF6-AFBB-675821190ECF}"/>
              </a:ext>
            </a:extLst>
          </p:cNvPr>
          <p:cNvSpPr txBox="1"/>
          <p:nvPr/>
        </p:nvSpPr>
        <p:spPr>
          <a:xfrm>
            <a:off x="2611356" y="5257638"/>
            <a:ext cx="6094520" cy="646331"/>
          </a:xfrm>
          <a:prstGeom prst="rect">
            <a:avLst/>
          </a:prstGeom>
          <a:noFill/>
        </p:spPr>
        <p:txBody>
          <a:bodyPr wrap="square">
            <a:spAutoFit/>
          </a:bodyPr>
          <a:lstStyle/>
          <a:p>
            <a:pPr algn="l"/>
            <a:r>
              <a:rPr lang="en-US" sz="1800" b="0" i="0" u="none" strike="noStrike" baseline="0" dirty="0">
                <a:latin typeface="LiberationSerif"/>
              </a:rPr>
              <a:t>A collection of objects that are managed as a single entity, typically referring to real-world concepts.</a:t>
            </a:r>
            <a:endParaRPr lang="en-US" dirty="0"/>
          </a:p>
        </p:txBody>
      </p:sp>
      <p:sp>
        <p:nvSpPr>
          <p:cNvPr id="29" name="TextBox 28">
            <a:extLst>
              <a:ext uri="{FF2B5EF4-FFF2-40B4-BE49-F238E27FC236}">
                <a16:creationId xmlns:a16="http://schemas.microsoft.com/office/drawing/2014/main" id="{343362D3-37A9-2FF0-D8F4-5BC1A49E3FB0}"/>
              </a:ext>
            </a:extLst>
          </p:cNvPr>
          <p:cNvSpPr txBox="1"/>
          <p:nvPr/>
        </p:nvSpPr>
        <p:spPr>
          <a:xfrm>
            <a:off x="2611355" y="6091847"/>
            <a:ext cx="6230803" cy="646331"/>
          </a:xfrm>
          <a:prstGeom prst="rect">
            <a:avLst/>
          </a:prstGeom>
          <a:noFill/>
        </p:spPr>
        <p:txBody>
          <a:bodyPr wrap="square">
            <a:spAutoFit/>
          </a:bodyPr>
          <a:lstStyle/>
          <a:p>
            <a:pPr algn="l"/>
            <a:r>
              <a:rPr lang="en-US" sz="1800" b="0" i="0" u="none" strike="noStrike" baseline="0" dirty="0">
                <a:latin typeface="LiberationSerif"/>
              </a:rPr>
              <a:t>An explicit boundary within a business domain that provides functionality to the wider system but that also hides complexity.</a:t>
            </a:r>
            <a:endParaRPr lang="en-US" dirty="0"/>
          </a:p>
        </p:txBody>
      </p:sp>
    </p:spTree>
    <p:extLst>
      <p:ext uri="{BB962C8B-B14F-4D97-AF65-F5344CB8AC3E}">
        <p14:creationId xmlns:p14="http://schemas.microsoft.com/office/powerpoint/2010/main" val="241044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DB23B-25AA-72AB-050A-A00FF6BA7D3B}"/>
              </a:ext>
            </a:extLst>
          </p:cNvPr>
          <p:cNvSpPr txBox="1"/>
          <p:nvPr/>
        </p:nvSpPr>
        <p:spPr>
          <a:xfrm>
            <a:off x="288758" y="440976"/>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Alternatives to Business Domain Boundaries</a:t>
            </a:r>
            <a:endParaRPr lang="en-US" dirty="0"/>
          </a:p>
        </p:txBody>
      </p:sp>
      <p:sp>
        <p:nvSpPr>
          <p:cNvPr id="7" name="TextBox 6">
            <a:extLst>
              <a:ext uri="{FF2B5EF4-FFF2-40B4-BE49-F238E27FC236}">
                <a16:creationId xmlns:a16="http://schemas.microsoft.com/office/drawing/2014/main" id="{1336DFB2-5B83-C052-AE4C-856A836127F5}"/>
              </a:ext>
            </a:extLst>
          </p:cNvPr>
          <p:cNvSpPr txBox="1"/>
          <p:nvPr/>
        </p:nvSpPr>
        <p:spPr>
          <a:xfrm>
            <a:off x="288758" y="810308"/>
            <a:ext cx="6096000" cy="646331"/>
          </a:xfrm>
          <a:prstGeom prst="rect">
            <a:avLst/>
          </a:prstGeom>
          <a:noFill/>
        </p:spPr>
        <p:txBody>
          <a:bodyPr wrap="square">
            <a:spAutoFit/>
          </a:bodyPr>
          <a:lstStyle/>
          <a:p>
            <a:pPr algn="l"/>
            <a:r>
              <a:rPr lang="en-US" sz="1800" b="0" i="0" u="none" strike="noStrike" baseline="0" dirty="0">
                <a:latin typeface="LiberationSerif"/>
              </a:rPr>
              <a:t>it would be a mistake to think that this is the only technique</a:t>
            </a:r>
          </a:p>
          <a:p>
            <a:pPr algn="l"/>
            <a:r>
              <a:rPr lang="en-US" sz="1800" b="0" i="0" u="none" strike="noStrike" baseline="0" dirty="0">
                <a:latin typeface="LiberationSerif"/>
              </a:rPr>
              <a:t>you should consider when finding microservice boundaries</a:t>
            </a:r>
            <a:endParaRPr lang="en-US" dirty="0"/>
          </a:p>
        </p:txBody>
      </p:sp>
      <p:sp>
        <p:nvSpPr>
          <p:cNvPr id="3" name="TextBox 2">
            <a:extLst>
              <a:ext uri="{FF2B5EF4-FFF2-40B4-BE49-F238E27FC236}">
                <a16:creationId xmlns:a16="http://schemas.microsoft.com/office/drawing/2014/main" id="{BAB96B3A-1EF7-C9BA-968D-F19FE6A35BB1}"/>
              </a:ext>
            </a:extLst>
          </p:cNvPr>
          <p:cNvSpPr txBox="1"/>
          <p:nvPr/>
        </p:nvSpPr>
        <p:spPr>
          <a:xfrm>
            <a:off x="288758" y="1825971"/>
            <a:ext cx="6096000" cy="369332"/>
          </a:xfrm>
          <a:prstGeom prst="rect">
            <a:avLst/>
          </a:prstGeom>
          <a:noFill/>
        </p:spPr>
        <p:txBody>
          <a:bodyPr wrap="square">
            <a:spAutoFit/>
          </a:bodyPr>
          <a:lstStyle/>
          <a:p>
            <a:r>
              <a:rPr lang="en-US" sz="1800" b="1" i="0" u="none" strike="noStrike" baseline="0" dirty="0">
                <a:latin typeface="LiberationSans-Bold"/>
              </a:rPr>
              <a:t>Technology</a:t>
            </a:r>
            <a:endParaRPr lang="en-US" dirty="0"/>
          </a:p>
        </p:txBody>
      </p:sp>
      <p:sp>
        <p:nvSpPr>
          <p:cNvPr id="6" name="TextBox 5">
            <a:extLst>
              <a:ext uri="{FF2B5EF4-FFF2-40B4-BE49-F238E27FC236}">
                <a16:creationId xmlns:a16="http://schemas.microsoft.com/office/drawing/2014/main" id="{7FCB11B4-7F3E-2428-EA56-6A107EBA20B2}"/>
              </a:ext>
            </a:extLst>
          </p:cNvPr>
          <p:cNvSpPr txBox="1"/>
          <p:nvPr/>
        </p:nvSpPr>
        <p:spPr>
          <a:xfrm>
            <a:off x="288758" y="2564635"/>
            <a:ext cx="6096000" cy="646331"/>
          </a:xfrm>
          <a:prstGeom prst="rect">
            <a:avLst/>
          </a:prstGeom>
          <a:noFill/>
        </p:spPr>
        <p:txBody>
          <a:bodyPr wrap="square">
            <a:spAutoFit/>
          </a:bodyPr>
          <a:lstStyle/>
          <a:p>
            <a:pPr algn="l"/>
            <a:r>
              <a:rPr lang="en-US" sz="1800" b="0" i="0" u="none" strike="noStrike" baseline="0" dirty="0">
                <a:latin typeface="LiberationSerif"/>
              </a:rPr>
              <a:t>The need to make use of different technology can also be a factor in terms of finding a boundary.</a:t>
            </a:r>
            <a:endParaRPr lang="en-US" dirty="0"/>
          </a:p>
        </p:txBody>
      </p:sp>
      <p:sp>
        <p:nvSpPr>
          <p:cNvPr id="10" name="TextBox 9">
            <a:extLst>
              <a:ext uri="{FF2B5EF4-FFF2-40B4-BE49-F238E27FC236}">
                <a16:creationId xmlns:a16="http://schemas.microsoft.com/office/drawing/2014/main" id="{67D9C60E-E9B9-DB1F-C3AB-666D0BCDD67B}"/>
              </a:ext>
            </a:extLst>
          </p:cNvPr>
          <p:cNvSpPr txBox="1"/>
          <p:nvPr/>
        </p:nvSpPr>
        <p:spPr>
          <a:xfrm>
            <a:off x="288758" y="3583088"/>
            <a:ext cx="6096000" cy="646331"/>
          </a:xfrm>
          <a:prstGeom prst="rect">
            <a:avLst/>
          </a:prstGeom>
          <a:noFill/>
        </p:spPr>
        <p:txBody>
          <a:bodyPr wrap="square">
            <a:spAutoFit/>
          </a:bodyPr>
          <a:lstStyle/>
          <a:p>
            <a:pPr algn="l"/>
            <a:r>
              <a:rPr lang="en-US" sz="1800" b="0" i="0" u="none" strike="noStrike" baseline="0" dirty="0">
                <a:latin typeface="LiberationSerif"/>
              </a:rPr>
              <a:t>we have to be aware of where this can drive us if adopted as a general means of decomposition</a:t>
            </a:r>
            <a:endParaRPr lang="en-US" dirty="0"/>
          </a:p>
        </p:txBody>
      </p:sp>
      <p:sp>
        <p:nvSpPr>
          <p:cNvPr id="14" name="TextBox 13">
            <a:extLst>
              <a:ext uri="{FF2B5EF4-FFF2-40B4-BE49-F238E27FC236}">
                <a16:creationId xmlns:a16="http://schemas.microsoft.com/office/drawing/2014/main" id="{82ACF69C-408A-4D13-99EC-8204C97106F6}"/>
              </a:ext>
            </a:extLst>
          </p:cNvPr>
          <p:cNvSpPr txBox="1"/>
          <p:nvPr/>
        </p:nvSpPr>
        <p:spPr>
          <a:xfrm>
            <a:off x="288758" y="4601541"/>
            <a:ext cx="6096000" cy="646331"/>
          </a:xfrm>
          <a:prstGeom prst="rect">
            <a:avLst/>
          </a:prstGeom>
          <a:noFill/>
        </p:spPr>
        <p:txBody>
          <a:bodyPr wrap="square">
            <a:spAutoFit/>
          </a:bodyPr>
          <a:lstStyle/>
          <a:p>
            <a:pPr algn="l"/>
            <a:r>
              <a:rPr lang="en-US" sz="1800" b="0" i="0" u="none" strike="noStrike" baseline="0" dirty="0">
                <a:latin typeface="LiberationSerif"/>
              </a:rPr>
              <a:t>As we’ve already explored, this is often a less than ideal architecture.</a:t>
            </a:r>
            <a:endParaRPr lang="en-US" dirty="0"/>
          </a:p>
        </p:txBody>
      </p:sp>
      <p:pic>
        <p:nvPicPr>
          <p:cNvPr id="17" name="Picture 16">
            <a:extLst>
              <a:ext uri="{FF2B5EF4-FFF2-40B4-BE49-F238E27FC236}">
                <a16:creationId xmlns:a16="http://schemas.microsoft.com/office/drawing/2014/main" id="{3C6D64E3-99E1-1DF5-4742-1669D6081EFB}"/>
              </a:ext>
            </a:extLst>
          </p:cNvPr>
          <p:cNvPicPr>
            <a:picLocks noChangeAspect="1"/>
          </p:cNvPicPr>
          <p:nvPr/>
        </p:nvPicPr>
        <p:blipFill>
          <a:blip r:embed="rId2"/>
          <a:stretch>
            <a:fillRect/>
          </a:stretch>
        </p:blipFill>
        <p:spPr>
          <a:xfrm>
            <a:off x="6384758" y="995362"/>
            <a:ext cx="5715000" cy="4867275"/>
          </a:xfrm>
          <a:prstGeom prst="rect">
            <a:avLst/>
          </a:prstGeom>
        </p:spPr>
      </p:pic>
    </p:spTree>
    <p:extLst>
      <p:ext uri="{BB962C8B-B14F-4D97-AF65-F5344CB8AC3E}">
        <p14:creationId xmlns:p14="http://schemas.microsoft.com/office/powerpoint/2010/main" val="2300258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DB23B-25AA-72AB-050A-A00FF6BA7D3B}"/>
              </a:ext>
            </a:extLst>
          </p:cNvPr>
          <p:cNvSpPr txBox="1"/>
          <p:nvPr/>
        </p:nvSpPr>
        <p:spPr>
          <a:xfrm>
            <a:off x="288758" y="440976"/>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Alternatives to Business Domain Boundaries</a:t>
            </a:r>
            <a:endParaRPr lang="en-US" dirty="0"/>
          </a:p>
        </p:txBody>
      </p:sp>
      <p:sp>
        <p:nvSpPr>
          <p:cNvPr id="7" name="TextBox 6">
            <a:extLst>
              <a:ext uri="{FF2B5EF4-FFF2-40B4-BE49-F238E27FC236}">
                <a16:creationId xmlns:a16="http://schemas.microsoft.com/office/drawing/2014/main" id="{1336DFB2-5B83-C052-AE4C-856A836127F5}"/>
              </a:ext>
            </a:extLst>
          </p:cNvPr>
          <p:cNvSpPr txBox="1"/>
          <p:nvPr/>
        </p:nvSpPr>
        <p:spPr>
          <a:xfrm>
            <a:off x="288758" y="810308"/>
            <a:ext cx="6096000" cy="646331"/>
          </a:xfrm>
          <a:prstGeom prst="rect">
            <a:avLst/>
          </a:prstGeom>
          <a:noFill/>
        </p:spPr>
        <p:txBody>
          <a:bodyPr wrap="square">
            <a:spAutoFit/>
          </a:bodyPr>
          <a:lstStyle/>
          <a:p>
            <a:pPr algn="l"/>
            <a:r>
              <a:rPr lang="en-US" sz="1800" b="0" i="0" u="none" strike="noStrike" baseline="0" dirty="0">
                <a:latin typeface="LiberationSerif"/>
              </a:rPr>
              <a:t>it would be a mistake to think that this is the only technique</a:t>
            </a:r>
          </a:p>
          <a:p>
            <a:pPr algn="l"/>
            <a:r>
              <a:rPr lang="en-US" sz="1800" b="0" i="0" u="none" strike="noStrike" baseline="0" dirty="0">
                <a:latin typeface="LiberationSerif"/>
              </a:rPr>
              <a:t>you should consider when finding microservice boundaries</a:t>
            </a:r>
            <a:endParaRPr lang="en-US" dirty="0"/>
          </a:p>
        </p:txBody>
      </p:sp>
      <p:sp>
        <p:nvSpPr>
          <p:cNvPr id="3" name="TextBox 2">
            <a:extLst>
              <a:ext uri="{FF2B5EF4-FFF2-40B4-BE49-F238E27FC236}">
                <a16:creationId xmlns:a16="http://schemas.microsoft.com/office/drawing/2014/main" id="{213120CE-45C4-4EED-DFA4-10262D7E5743}"/>
              </a:ext>
            </a:extLst>
          </p:cNvPr>
          <p:cNvSpPr txBox="1"/>
          <p:nvPr/>
        </p:nvSpPr>
        <p:spPr>
          <a:xfrm>
            <a:off x="288758" y="1825971"/>
            <a:ext cx="6096000" cy="369332"/>
          </a:xfrm>
          <a:prstGeom prst="rect">
            <a:avLst/>
          </a:prstGeom>
          <a:noFill/>
        </p:spPr>
        <p:txBody>
          <a:bodyPr wrap="square">
            <a:spAutoFit/>
          </a:bodyPr>
          <a:lstStyle/>
          <a:p>
            <a:r>
              <a:rPr lang="en-US" sz="1800" b="1" i="0" u="none" strike="noStrike" baseline="0" dirty="0">
                <a:latin typeface="LiberationSans-Bold"/>
              </a:rPr>
              <a:t>Organizational</a:t>
            </a:r>
            <a:endParaRPr lang="en-US" dirty="0"/>
          </a:p>
        </p:txBody>
      </p:sp>
      <p:sp>
        <p:nvSpPr>
          <p:cNvPr id="6" name="TextBox 5">
            <a:extLst>
              <a:ext uri="{FF2B5EF4-FFF2-40B4-BE49-F238E27FC236}">
                <a16:creationId xmlns:a16="http://schemas.microsoft.com/office/drawing/2014/main" id="{BFDEF6E3-D589-BC87-4C69-D04AF8F00C8D}"/>
              </a:ext>
            </a:extLst>
          </p:cNvPr>
          <p:cNvSpPr txBox="1"/>
          <p:nvPr/>
        </p:nvSpPr>
        <p:spPr>
          <a:xfrm>
            <a:off x="288758" y="3487965"/>
            <a:ext cx="6096000" cy="369332"/>
          </a:xfrm>
          <a:prstGeom prst="rect">
            <a:avLst/>
          </a:prstGeom>
          <a:noFill/>
        </p:spPr>
        <p:txBody>
          <a:bodyPr wrap="square">
            <a:spAutoFit/>
          </a:bodyPr>
          <a:lstStyle/>
          <a:p>
            <a:pPr algn="l"/>
            <a:r>
              <a:rPr lang="en-US" sz="1800" b="0" i="0" u="none" strike="noStrike" baseline="0" dirty="0">
                <a:latin typeface="LiberationSerif"/>
              </a:rPr>
              <a:t>shared ownership of microservices is a fraught affair.</a:t>
            </a:r>
            <a:endParaRPr lang="en-US" dirty="0"/>
          </a:p>
        </p:txBody>
      </p:sp>
      <p:sp>
        <p:nvSpPr>
          <p:cNvPr id="10" name="TextBox 9">
            <a:extLst>
              <a:ext uri="{FF2B5EF4-FFF2-40B4-BE49-F238E27FC236}">
                <a16:creationId xmlns:a16="http://schemas.microsoft.com/office/drawing/2014/main" id="{65792F6F-B1ED-FCFD-0197-3C79CBFF4A93}"/>
              </a:ext>
            </a:extLst>
          </p:cNvPr>
          <p:cNvSpPr txBox="1"/>
          <p:nvPr/>
        </p:nvSpPr>
        <p:spPr>
          <a:xfrm>
            <a:off x="288758" y="2379969"/>
            <a:ext cx="6096000" cy="923330"/>
          </a:xfrm>
          <a:prstGeom prst="rect">
            <a:avLst/>
          </a:prstGeom>
          <a:noFill/>
        </p:spPr>
        <p:txBody>
          <a:bodyPr wrap="square">
            <a:spAutoFit/>
          </a:bodyPr>
          <a:lstStyle/>
          <a:p>
            <a:pPr algn="l"/>
            <a:r>
              <a:rPr lang="en-US" sz="1800" b="0" i="0" u="none" strike="noStrike" baseline="0" dirty="0">
                <a:solidFill>
                  <a:srgbClr val="000000"/>
                </a:solidFill>
                <a:latin typeface="LiberationSerif"/>
              </a:rPr>
              <a:t>Conway’s law back in </a:t>
            </a:r>
            <a:r>
              <a:rPr lang="en-US" sz="1800" b="0" i="0" u="none" strike="noStrike" baseline="0" dirty="0">
                <a:solidFill>
                  <a:srgbClr val="8F0012"/>
                </a:solidFill>
                <a:latin typeface="LiberationSerif"/>
              </a:rPr>
              <a:t>Chapter 1</a:t>
            </a:r>
            <a:r>
              <a:rPr lang="en-US" sz="1800" b="0" i="0" u="none" strike="noStrike" baseline="0" dirty="0">
                <a:solidFill>
                  <a:srgbClr val="000000"/>
                </a:solidFill>
                <a:latin typeface="LiberationSerif"/>
              </a:rPr>
              <a:t>, there is</a:t>
            </a:r>
          </a:p>
          <a:p>
            <a:pPr algn="l"/>
            <a:r>
              <a:rPr lang="en-US" sz="1800" b="0" i="0" u="none" strike="noStrike" baseline="0" dirty="0">
                <a:solidFill>
                  <a:srgbClr val="000000"/>
                </a:solidFill>
                <a:latin typeface="LiberationSerif"/>
              </a:rPr>
              <a:t>an inherent interplay between organizational structure and the system architecture you end up with</a:t>
            </a:r>
            <a:endParaRPr lang="en-US" dirty="0"/>
          </a:p>
        </p:txBody>
      </p:sp>
      <p:sp>
        <p:nvSpPr>
          <p:cNvPr id="14" name="TextBox 13">
            <a:extLst>
              <a:ext uri="{FF2B5EF4-FFF2-40B4-BE49-F238E27FC236}">
                <a16:creationId xmlns:a16="http://schemas.microsoft.com/office/drawing/2014/main" id="{699B2425-31D2-1FDB-E196-012EFA76FC87}"/>
              </a:ext>
            </a:extLst>
          </p:cNvPr>
          <p:cNvSpPr txBox="1"/>
          <p:nvPr/>
        </p:nvSpPr>
        <p:spPr>
          <a:xfrm>
            <a:off x="288758" y="4041963"/>
            <a:ext cx="6096000" cy="1200329"/>
          </a:xfrm>
          <a:prstGeom prst="rect">
            <a:avLst/>
          </a:prstGeom>
          <a:noFill/>
        </p:spPr>
        <p:txBody>
          <a:bodyPr wrap="square">
            <a:spAutoFit/>
          </a:bodyPr>
          <a:lstStyle/>
          <a:p>
            <a:pPr algn="l"/>
            <a:r>
              <a:rPr lang="en-US" sz="1800" b="0" i="0" u="none" strike="noStrike" baseline="0" dirty="0">
                <a:latin typeface="LiberationSerif"/>
              </a:rPr>
              <a:t>we must take into account the existing</a:t>
            </a:r>
          </a:p>
          <a:p>
            <a:pPr algn="l"/>
            <a:r>
              <a:rPr lang="en-US" sz="1800" b="0" i="0" u="none" strike="noStrike" baseline="0" dirty="0">
                <a:latin typeface="LiberationSerif"/>
              </a:rPr>
              <a:t>organizational structure when considering where and when to define boundaries (and in some cases change the organizational structure to get the architecture we want)</a:t>
            </a:r>
            <a:endParaRPr lang="en-US" dirty="0"/>
          </a:p>
        </p:txBody>
      </p:sp>
      <p:sp>
        <p:nvSpPr>
          <p:cNvPr id="17" name="TextBox 16">
            <a:extLst>
              <a:ext uri="{FF2B5EF4-FFF2-40B4-BE49-F238E27FC236}">
                <a16:creationId xmlns:a16="http://schemas.microsoft.com/office/drawing/2014/main" id="{DA829217-33C1-5B4A-2EE3-D584B8171F33}"/>
              </a:ext>
            </a:extLst>
          </p:cNvPr>
          <p:cNvSpPr txBox="1"/>
          <p:nvPr/>
        </p:nvSpPr>
        <p:spPr>
          <a:xfrm>
            <a:off x="288758" y="5426958"/>
            <a:ext cx="6096000" cy="646331"/>
          </a:xfrm>
          <a:prstGeom prst="rect">
            <a:avLst/>
          </a:prstGeom>
          <a:noFill/>
        </p:spPr>
        <p:txBody>
          <a:bodyPr wrap="square">
            <a:spAutoFit/>
          </a:bodyPr>
          <a:lstStyle/>
          <a:p>
            <a:pPr algn="l"/>
            <a:r>
              <a:rPr lang="en-US" sz="1800" b="0" i="0" u="none" strike="noStrike" baseline="0" dirty="0">
                <a:latin typeface="LiberationSerif"/>
              </a:rPr>
              <a:t>I called this “onion architecture,” as it had lots of layers and made me cry when we had to cut through it.</a:t>
            </a:r>
            <a:endParaRPr lang="en-US" dirty="0"/>
          </a:p>
        </p:txBody>
      </p:sp>
      <p:pic>
        <p:nvPicPr>
          <p:cNvPr id="19" name="Picture 18">
            <a:extLst>
              <a:ext uri="{FF2B5EF4-FFF2-40B4-BE49-F238E27FC236}">
                <a16:creationId xmlns:a16="http://schemas.microsoft.com/office/drawing/2014/main" id="{C79EC9B6-76E1-EBAA-6186-704542C1ECE8}"/>
              </a:ext>
            </a:extLst>
          </p:cNvPr>
          <p:cNvPicPr>
            <a:picLocks noChangeAspect="1"/>
          </p:cNvPicPr>
          <p:nvPr/>
        </p:nvPicPr>
        <p:blipFill>
          <a:blip r:embed="rId2"/>
          <a:stretch>
            <a:fillRect/>
          </a:stretch>
        </p:blipFill>
        <p:spPr>
          <a:xfrm>
            <a:off x="6384758" y="810308"/>
            <a:ext cx="5715000" cy="5600700"/>
          </a:xfrm>
          <a:prstGeom prst="rect">
            <a:avLst/>
          </a:prstGeom>
        </p:spPr>
      </p:pic>
    </p:spTree>
    <p:extLst>
      <p:ext uri="{BB962C8B-B14F-4D97-AF65-F5344CB8AC3E}">
        <p14:creationId xmlns:p14="http://schemas.microsoft.com/office/powerpoint/2010/main" val="3401181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A80641-E24B-A326-A2BE-9F1AB61D2F8D}"/>
              </a:ext>
            </a:extLst>
          </p:cNvPr>
          <p:cNvSpPr txBox="1"/>
          <p:nvPr/>
        </p:nvSpPr>
        <p:spPr>
          <a:xfrm>
            <a:off x="513348" y="617438"/>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Mixing Models and Exceptions</a:t>
            </a:r>
            <a:endParaRPr lang="en-US" dirty="0"/>
          </a:p>
        </p:txBody>
      </p:sp>
      <p:sp>
        <p:nvSpPr>
          <p:cNvPr id="7" name="TextBox 6">
            <a:extLst>
              <a:ext uri="{FF2B5EF4-FFF2-40B4-BE49-F238E27FC236}">
                <a16:creationId xmlns:a16="http://schemas.microsoft.com/office/drawing/2014/main" id="{DD75EA25-8F77-1EF5-9B3C-B9D4CF608719}"/>
              </a:ext>
            </a:extLst>
          </p:cNvPr>
          <p:cNvSpPr txBox="1"/>
          <p:nvPr/>
        </p:nvSpPr>
        <p:spPr>
          <a:xfrm>
            <a:off x="513348" y="986770"/>
            <a:ext cx="6096000" cy="646331"/>
          </a:xfrm>
          <a:prstGeom prst="rect">
            <a:avLst/>
          </a:prstGeom>
          <a:noFill/>
        </p:spPr>
        <p:txBody>
          <a:bodyPr wrap="square">
            <a:spAutoFit/>
          </a:bodyPr>
          <a:lstStyle/>
          <a:p>
            <a:pPr algn="l"/>
            <a:r>
              <a:rPr lang="en-US" sz="1800" b="0" i="0" u="none" strike="noStrike" baseline="0" dirty="0">
                <a:latin typeface="LiberationSerif"/>
              </a:rPr>
              <a:t>not dogmatic in terms of how you find these</a:t>
            </a:r>
          </a:p>
          <a:p>
            <a:pPr algn="l"/>
            <a:r>
              <a:rPr lang="en-US" sz="1800" b="0" i="0" u="none" strike="noStrike" baseline="0" dirty="0">
                <a:latin typeface="LiberationSerif"/>
              </a:rPr>
              <a:t>boundaries</a:t>
            </a:r>
            <a:endParaRPr lang="en-US" dirty="0"/>
          </a:p>
        </p:txBody>
      </p:sp>
      <p:sp>
        <p:nvSpPr>
          <p:cNvPr id="9" name="TextBox 8">
            <a:extLst>
              <a:ext uri="{FF2B5EF4-FFF2-40B4-BE49-F238E27FC236}">
                <a16:creationId xmlns:a16="http://schemas.microsoft.com/office/drawing/2014/main" id="{9872187A-5681-682C-55F3-3E30205F062A}"/>
              </a:ext>
            </a:extLst>
          </p:cNvPr>
          <p:cNvSpPr txBox="1"/>
          <p:nvPr/>
        </p:nvSpPr>
        <p:spPr>
          <a:xfrm>
            <a:off x="513348" y="2002433"/>
            <a:ext cx="6096000" cy="646331"/>
          </a:xfrm>
          <a:prstGeom prst="rect">
            <a:avLst/>
          </a:prstGeom>
          <a:noFill/>
        </p:spPr>
        <p:txBody>
          <a:bodyPr wrap="square">
            <a:spAutoFit/>
          </a:bodyPr>
          <a:lstStyle/>
          <a:p>
            <a:pPr algn="l"/>
            <a:r>
              <a:rPr lang="en-US" sz="1800" b="0" i="0" u="none" strike="noStrike" baseline="0" dirty="0">
                <a:latin typeface="LiberationSerif"/>
              </a:rPr>
              <a:t>follow the guidelines of information hiding and appreciate the</a:t>
            </a:r>
          </a:p>
          <a:p>
            <a:pPr algn="l"/>
            <a:r>
              <a:rPr lang="en-US" sz="1800" b="0" i="0" u="none" strike="noStrike" baseline="0" dirty="0">
                <a:latin typeface="LiberationSerif"/>
              </a:rPr>
              <a:t>interplay of coupling and cohesion</a:t>
            </a:r>
            <a:endParaRPr lang="en-US" dirty="0"/>
          </a:p>
        </p:txBody>
      </p:sp>
      <p:sp>
        <p:nvSpPr>
          <p:cNvPr id="11" name="TextBox 10">
            <a:extLst>
              <a:ext uri="{FF2B5EF4-FFF2-40B4-BE49-F238E27FC236}">
                <a16:creationId xmlns:a16="http://schemas.microsoft.com/office/drawing/2014/main" id="{6703FCFA-EB92-3E21-5DAD-AA0BFD8C6095}"/>
              </a:ext>
            </a:extLst>
          </p:cNvPr>
          <p:cNvSpPr txBox="1"/>
          <p:nvPr/>
        </p:nvSpPr>
        <p:spPr>
          <a:xfrm>
            <a:off x="513348" y="3018096"/>
            <a:ext cx="6096000" cy="369332"/>
          </a:xfrm>
          <a:prstGeom prst="rect">
            <a:avLst/>
          </a:prstGeom>
          <a:noFill/>
        </p:spPr>
        <p:txBody>
          <a:bodyPr wrap="square">
            <a:spAutoFit/>
          </a:bodyPr>
          <a:lstStyle/>
          <a:p>
            <a:pPr algn="l"/>
            <a:r>
              <a:rPr lang="en-US" sz="1800" b="0" i="0" u="none" strike="noStrike" baseline="0" dirty="0">
                <a:latin typeface="LiberationSerif"/>
              </a:rPr>
              <a:t>there can often be reasons to mix models</a:t>
            </a:r>
            <a:endParaRPr lang="en-US" dirty="0"/>
          </a:p>
        </p:txBody>
      </p:sp>
      <p:sp>
        <p:nvSpPr>
          <p:cNvPr id="13" name="TextBox 12">
            <a:extLst>
              <a:ext uri="{FF2B5EF4-FFF2-40B4-BE49-F238E27FC236}">
                <a16:creationId xmlns:a16="http://schemas.microsoft.com/office/drawing/2014/main" id="{F90546B5-26B0-B1C7-7AF6-B657C0658516}"/>
              </a:ext>
            </a:extLst>
          </p:cNvPr>
          <p:cNvSpPr txBox="1"/>
          <p:nvPr/>
        </p:nvSpPr>
        <p:spPr>
          <a:xfrm>
            <a:off x="513348" y="3756760"/>
            <a:ext cx="6096000" cy="646331"/>
          </a:xfrm>
          <a:prstGeom prst="rect">
            <a:avLst/>
          </a:prstGeom>
          <a:noFill/>
        </p:spPr>
        <p:txBody>
          <a:bodyPr wrap="square">
            <a:spAutoFit/>
          </a:bodyPr>
          <a:lstStyle/>
          <a:p>
            <a:pPr algn="l"/>
            <a:r>
              <a:rPr lang="en-US" sz="1800" b="0" i="0" u="none" strike="noStrike" baseline="0" dirty="0">
                <a:latin typeface="LiberationSerif"/>
              </a:rPr>
              <a:t>Being too narrow in your choices here will cause you to</a:t>
            </a:r>
          </a:p>
          <a:p>
            <a:pPr algn="l"/>
            <a:r>
              <a:rPr lang="en-US" sz="1800" b="0" i="0" u="none" strike="noStrike" baseline="0" dirty="0">
                <a:latin typeface="LiberationSerif"/>
              </a:rPr>
              <a:t>follow the dogma rather than doing the right thing</a:t>
            </a:r>
            <a:endParaRPr lang="en-US" dirty="0"/>
          </a:p>
        </p:txBody>
      </p:sp>
      <p:sp>
        <p:nvSpPr>
          <p:cNvPr id="15" name="TextBox 14">
            <a:extLst>
              <a:ext uri="{FF2B5EF4-FFF2-40B4-BE49-F238E27FC236}">
                <a16:creationId xmlns:a16="http://schemas.microsoft.com/office/drawing/2014/main" id="{C49F97B7-9E64-518E-4BDF-562D9E8449C6}"/>
              </a:ext>
            </a:extLst>
          </p:cNvPr>
          <p:cNvSpPr txBox="1"/>
          <p:nvPr/>
        </p:nvSpPr>
        <p:spPr>
          <a:xfrm>
            <a:off x="513347" y="4772423"/>
            <a:ext cx="9031705" cy="369332"/>
          </a:xfrm>
          <a:prstGeom prst="rect">
            <a:avLst/>
          </a:prstGeom>
          <a:noFill/>
        </p:spPr>
        <p:txBody>
          <a:bodyPr wrap="square">
            <a:spAutoFit/>
          </a:bodyPr>
          <a:lstStyle/>
          <a:p>
            <a:pPr algn="l"/>
            <a:r>
              <a:rPr lang="en-US" sz="1800" b="0" i="0" u="none" strike="noStrike" baseline="0" dirty="0">
                <a:latin typeface="LiberationSerif"/>
              </a:rPr>
              <a:t>improving the speed of delivery traded for delivery contention (volatility-based decomposition)</a:t>
            </a:r>
            <a:endParaRPr lang="en-US" dirty="0"/>
          </a:p>
        </p:txBody>
      </p:sp>
      <p:sp>
        <p:nvSpPr>
          <p:cNvPr id="17" name="TextBox 16">
            <a:extLst>
              <a:ext uri="{FF2B5EF4-FFF2-40B4-BE49-F238E27FC236}">
                <a16:creationId xmlns:a16="http://schemas.microsoft.com/office/drawing/2014/main" id="{AF27249F-8B0F-B065-6487-887D56336037}"/>
              </a:ext>
            </a:extLst>
          </p:cNvPr>
          <p:cNvSpPr txBox="1"/>
          <p:nvPr/>
        </p:nvSpPr>
        <p:spPr>
          <a:xfrm>
            <a:off x="513348" y="5511087"/>
            <a:ext cx="6096000" cy="646331"/>
          </a:xfrm>
          <a:prstGeom prst="rect">
            <a:avLst/>
          </a:prstGeom>
          <a:noFill/>
        </p:spPr>
        <p:txBody>
          <a:bodyPr wrap="square">
            <a:spAutoFit/>
          </a:bodyPr>
          <a:lstStyle/>
          <a:p>
            <a:pPr algn="l"/>
            <a:r>
              <a:rPr lang="en-US" sz="1800" b="0" i="0" u="none" strike="noStrike" baseline="0" dirty="0">
                <a:latin typeface="LiberationSerif"/>
              </a:rPr>
              <a:t>if one part of that system needs to be implemented in C++</a:t>
            </a:r>
          </a:p>
          <a:p>
            <a:pPr algn="l"/>
            <a:r>
              <a:rPr lang="en-US" sz="1800" b="0" i="0" u="none" strike="noStrike" baseline="0" dirty="0">
                <a:latin typeface="LiberationSerif"/>
              </a:rPr>
              <a:t>and another part in Kotlin (technology-based decomposition)</a:t>
            </a:r>
            <a:endParaRPr lang="en-US" dirty="0"/>
          </a:p>
        </p:txBody>
      </p:sp>
    </p:spTree>
    <p:extLst>
      <p:ext uri="{BB962C8B-B14F-4D97-AF65-F5344CB8AC3E}">
        <p14:creationId xmlns:p14="http://schemas.microsoft.com/office/powerpoint/2010/main" val="2119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6A7684-34A3-D6D7-D533-A0F2362FF675}"/>
              </a:ext>
            </a:extLst>
          </p:cNvPr>
          <p:cNvSpPr txBox="1"/>
          <p:nvPr/>
        </p:nvSpPr>
        <p:spPr>
          <a:xfrm>
            <a:off x="481614" y="432331"/>
            <a:ext cx="6094520" cy="369332"/>
          </a:xfrm>
          <a:prstGeom prst="rect">
            <a:avLst/>
          </a:prstGeom>
          <a:noFill/>
        </p:spPr>
        <p:txBody>
          <a:bodyPr wrap="square">
            <a:spAutoFit/>
          </a:bodyPr>
          <a:lstStyle/>
          <a:p>
            <a:r>
              <a:rPr lang="en-US" sz="1800" b="1" i="0" u="none" strike="noStrike" baseline="0" dirty="0">
                <a:latin typeface="LiberationSans-Bold"/>
              </a:rPr>
              <a:t>Ubiquitous Language</a:t>
            </a:r>
            <a:endParaRPr lang="en-US" dirty="0"/>
          </a:p>
        </p:txBody>
      </p:sp>
      <p:sp>
        <p:nvSpPr>
          <p:cNvPr id="7" name="TextBox 6">
            <a:extLst>
              <a:ext uri="{FF2B5EF4-FFF2-40B4-BE49-F238E27FC236}">
                <a16:creationId xmlns:a16="http://schemas.microsoft.com/office/drawing/2014/main" id="{7D266355-42EF-274B-09FD-89302490CAD7}"/>
              </a:ext>
            </a:extLst>
          </p:cNvPr>
          <p:cNvSpPr txBox="1"/>
          <p:nvPr/>
        </p:nvSpPr>
        <p:spPr>
          <a:xfrm>
            <a:off x="481614" y="801663"/>
            <a:ext cx="6094520" cy="646331"/>
          </a:xfrm>
          <a:prstGeom prst="rect">
            <a:avLst/>
          </a:prstGeom>
          <a:noFill/>
        </p:spPr>
        <p:txBody>
          <a:bodyPr wrap="square">
            <a:spAutoFit/>
          </a:bodyPr>
          <a:lstStyle/>
          <a:p>
            <a:pPr algn="l"/>
            <a:r>
              <a:rPr lang="en-US" sz="1800" b="0" i="0" u="none" strike="noStrike" baseline="0" dirty="0">
                <a:latin typeface="LiberationSerif"/>
              </a:rPr>
              <a:t>we should strive to use the same</a:t>
            </a:r>
          </a:p>
          <a:p>
            <a:pPr algn="l"/>
            <a:r>
              <a:rPr lang="en-US" sz="1800" b="0" i="0" u="none" strike="noStrike" baseline="0" dirty="0">
                <a:latin typeface="LiberationSerif"/>
              </a:rPr>
              <a:t>terms in our code as the users use</a:t>
            </a:r>
            <a:endParaRPr lang="en-US" dirty="0"/>
          </a:p>
        </p:txBody>
      </p:sp>
      <p:sp>
        <p:nvSpPr>
          <p:cNvPr id="9" name="TextBox 8">
            <a:extLst>
              <a:ext uri="{FF2B5EF4-FFF2-40B4-BE49-F238E27FC236}">
                <a16:creationId xmlns:a16="http://schemas.microsoft.com/office/drawing/2014/main" id="{1144AB88-3A34-C76C-1AA7-42870D65436A}"/>
              </a:ext>
            </a:extLst>
          </p:cNvPr>
          <p:cNvSpPr txBox="1"/>
          <p:nvPr/>
        </p:nvSpPr>
        <p:spPr>
          <a:xfrm>
            <a:off x="480134" y="4394344"/>
            <a:ext cx="6096000" cy="2031325"/>
          </a:xfrm>
          <a:prstGeom prst="rect">
            <a:avLst/>
          </a:prstGeom>
          <a:noFill/>
        </p:spPr>
        <p:txBody>
          <a:bodyPr wrap="square">
            <a:spAutoFit/>
          </a:bodyPr>
          <a:lstStyle/>
          <a:p>
            <a:pPr algn="l"/>
            <a:r>
              <a:rPr lang="en-US" sz="1800" b="0" i="0" u="none" strike="noStrike" baseline="0" dirty="0">
                <a:latin typeface="LiberationSerif"/>
              </a:rPr>
              <a:t>By working the real-world language into the code, things became much easier. A</a:t>
            </a:r>
          </a:p>
          <a:p>
            <a:pPr algn="l"/>
            <a:r>
              <a:rPr lang="en-US" sz="1800" b="0" i="0" u="none" strike="noStrike" baseline="0" dirty="0">
                <a:latin typeface="LiberationSerif"/>
              </a:rPr>
              <a:t>developer picking up a story written using the terms that had come straight from</a:t>
            </a:r>
          </a:p>
          <a:p>
            <a:pPr algn="l"/>
            <a:r>
              <a:rPr lang="en-US" sz="1800" b="0" i="0" u="none" strike="noStrike" baseline="0" dirty="0">
                <a:latin typeface="LiberationSerif"/>
              </a:rPr>
              <a:t>the product owner was much more likely to understand their meaning and work</a:t>
            </a:r>
          </a:p>
          <a:p>
            <a:pPr algn="l"/>
            <a:r>
              <a:rPr lang="en-US" sz="1800" b="0" i="0" u="none" strike="noStrike" baseline="0" dirty="0">
                <a:latin typeface="LiberationSerif"/>
              </a:rPr>
              <a:t>out what needed to be done.</a:t>
            </a:r>
            <a:endParaRPr lang="en-US" dirty="0"/>
          </a:p>
        </p:txBody>
      </p:sp>
      <p:sp>
        <p:nvSpPr>
          <p:cNvPr id="11" name="TextBox 10">
            <a:extLst>
              <a:ext uri="{FF2B5EF4-FFF2-40B4-BE49-F238E27FC236}">
                <a16:creationId xmlns:a16="http://schemas.microsoft.com/office/drawing/2014/main" id="{2CB6CBED-2D0B-5BDD-A4A4-954B83087D6C}"/>
              </a:ext>
            </a:extLst>
          </p:cNvPr>
          <p:cNvSpPr txBox="1"/>
          <p:nvPr/>
        </p:nvSpPr>
        <p:spPr>
          <a:xfrm>
            <a:off x="480134" y="1817326"/>
            <a:ext cx="6096000" cy="923330"/>
          </a:xfrm>
          <a:prstGeom prst="rect">
            <a:avLst/>
          </a:prstGeom>
          <a:noFill/>
        </p:spPr>
        <p:txBody>
          <a:bodyPr wrap="square">
            <a:spAutoFit/>
          </a:bodyPr>
          <a:lstStyle/>
          <a:p>
            <a:pPr algn="l"/>
            <a:r>
              <a:rPr lang="en-US" sz="1800" b="0" i="0" u="none" strike="noStrike" baseline="0" dirty="0">
                <a:latin typeface="LiberationSerif"/>
              </a:rPr>
              <a:t>corporate liquidity, a fancy term that basically</a:t>
            </a:r>
          </a:p>
          <a:p>
            <a:pPr algn="l"/>
            <a:r>
              <a:rPr lang="en-US" sz="1800" b="0" i="0" u="none" strike="noStrike" baseline="0" dirty="0">
                <a:latin typeface="LiberationSerif"/>
              </a:rPr>
              <a:t>refers to the ability to move cash among different accounts held by the same corporate entity</a:t>
            </a:r>
            <a:endParaRPr lang="en-US" dirty="0"/>
          </a:p>
        </p:txBody>
      </p:sp>
      <p:sp>
        <p:nvSpPr>
          <p:cNvPr id="13" name="TextBox 12">
            <a:extLst>
              <a:ext uri="{FF2B5EF4-FFF2-40B4-BE49-F238E27FC236}">
                <a16:creationId xmlns:a16="http://schemas.microsoft.com/office/drawing/2014/main" id="{DFE1F5FE-43EF-34F9-EA24-08CE5C0AC642}"/>
              </a:ext>
            </a:extLst>
          </p:cNvPr>
          <p:cNvSpPr txBox="1"/>
          <p:nvPr/>
        </p:nvSpPr>
        <p:spPr>
          <a:xfrm>
            <a:off x="480134" y="2925322"/>
            <a:ext cx="6096000" cy="369332"/>
          </a:xfrm>
          <a:prstGeom prst="rect">
            <a:avLst/>
          </a:prstGeom>
          <a:noFill/>
        </p:spPr>
        <p:txBody>
          <a:bodyPr wrap="square">
            <a:spAutoFit/>
          </a:bodyPr>
          <a:lstStyle/>
          <a:p>
            <a:r>
              <a:rPr lang="en-US" sz="1800" b="0" i="0" u="none" strike="noStrike" baseline="0" dirty="0">
                <a:latin typeface="LiberationSerif"/>
              </a:rPr>
              <a:t>the IBM banking model</a:t>
            </a:r>
            <a:endParaRPr lang="en-US" dirty="0"/>
          </a:p>
        </p:txBody>
      </p:sp>
      <p:sp>
        <p:nvSpPr>
          <p:cNvPr id="15" name="TextBox 14">
            <a:extLst>
              <a:ext uri="{FF2B5EF4-FFF2-40B4-BE49-F238E27FC236}">
                <a16:creationId xmlns:a16="http://schemas.microsoft.com/office/drawing/2014/main" id="{BD4E2566-D01A-9E8F-309B-79C0F1E42080}"/>
              </a:ext>
            </a:extLst>
          </p:cNvPr>
          <p:cNvSpPr txBox="1"/>
          <p:nvPr/>
        </p:nvSpPr>
        <p:spPr>
          <a:xfrm>
            <a:off x="480134" y="3382834"/>
            <a:ext cx="6096000" cy="923330"/>
          </a:xfrm>
          <a:prstGeom prst="rect">
            <a:avLst/>
          </a:prstGeom>
          <a:noFill/>
        </p:spPr>
        <p:txBody>
          <a:bodyPr wrap="square">
            <a:spAutoFit/>
          </a:bodyPr>
          <a:lstStyle/>
          <a:p>
            <a:pPr algn="l"/>
            <a:r>
              <a:rPr lang="en-US" sz="1800" b="0" i="0" u="none" strike="noStrike" baseline="0" dirty="0">
                <a:latin typeface="LiberationSerif"/>
              </a:rPr>
              <a:t>The data model had polluted the code to such an extent that the codebase was shorn of all real understanding of the system we were building.</a:t>
            </a:r>
            <a:endParaRPr lang="en-US" dirty="0"/>
          </a:p>
        </p:txBody>
      </p:sp>
    </p:spTree>
    <p:extLst>
      <p:ext uri="{BB962C8B-B14F-4D97-AF65-F5344CB8AC3E}">
        <p14:creationId xmlns:p14="http://schemas.microsoft.com/office/powerpoint/2010/main" val="307241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96B2E5-B7E4-5D47-D0C0-A08D5DF877F9}"/>
              </a:ext>
            </a:extLst>
          </p:cNvPr>
          <p:cNvSpPr txBox="1"/>
          <p:nvPr/>
        </p:nvSpPr>
        <p:spPr>
          <a:xfrm>
            <a:off x="401052" y="457018"/>
            <a:ext cx="6096000" cy="369332"/>
          </a:xfrm>
          <a:prstGeom prst="rect">
            <a:avLst/>
          </a:prstGeom>
          <a:noFill/>
        </p:spPr>
        <p:txBody>
          <a:bodyPr wrap="square">
            <a:spAutoFit/>
          </a:bodyPr>
          <a:lstStyle/>
          <a:p>
            <a:r>
              <a:rPr lang="en-US" sz="1800" b="1" i="0" u="none" strike="noStrike" baseline="0" dirty="0">
                <a:latin typeface="LiberationSans-Bold"/>
              </a:rPr>
              <a:t>Aggregate</a:t>
            </a:r>
            <a:endParaRPr lang="en-US" dirty="0"/>
          </a:p>
        </p:txBody>
      </p:sp>
      <p:sp>
        <p:nvSpPr>
          <p:cNvPr id="7" name="TextBox 6">
            <a:extLst>
              <a:ext uri="{FF2B5EF4-FFF2-40B4-BE49-F238E27FC236}">
                <a16:creationId xmlns:a16="http://schemas.microsoft.com/office/drawing/2014/main" id="{A65F2AC7-480C-BA6A-B082-2BA54C451687}"/>
              </a:ext>
            </a:extLst>
          </p:cNvPr>
          <p:cNvSpPr txBox="1"/>
          <p:nvPr/>
        </p:nvSpPr>
        <p:spPr>
          <a:xfrm>
            <a:off x="401052" y="826350"/>
            <a:ext cx="6096000" cy="369332"/>
          </a:xfrm>
          <a:prstGeom prst="rect">
            <a:avLst/>
          </a:prstGeom>
          <a:noFill/>
        </p:spPr>
        <p:txBody>
          <a:bodyPr wrap="square">
            <a:spAutoFit/>
          </a:bodyPr>
          <a:lstStyle/>
          <a:p>
            <a:pPr algn="l"/>
            <a:r>
              <a:rPr lang="en-US" sz="1800" b="0" i="0" u="none" strike="noStrike" baseline="0" dirty="0">
                <a:latin typeface="LiberationSerif"/>
              </a:rPr>
              <a:t>representation of a real domain concept</a:t>
            </a:r>
            <a:endParaRPr lang="en-US" dirty="0"/>
          </a:p>
        </p:txBody>
      </p:sp>
      <p:sp>
        <p:nvSpPr>
          <p:cNvPr id="9" name="TextBox 8">
            <a:extLst>
              <a:ext uri="{FF2B5EF4-FFF2-40B4-BE49-F238E27FC236}">
                <a16:creationId xmlns:a16="http://schemas.microsoft.com/office/drawing/2014/main" id="{8406BA87-2E6D-99DD-C26D-5A95FDFD6B33}"/>
              </a:ext>
            </a:extLst>
          </p:cNvPr>
          <p:cNvSpPr txBox="1"/>
          <p:nvPr/>
        </p:nvSpPr>
        <p:spPr>
          <a:xfrm>
            <a:off x="401052" y="1565014"/>
            <a:ext cx="6096000" cy="646331"/>
          </a:xfrm>
          <a:prstGeom prst="rect">
            <a:avLst/>
          </a:prstGeom>
          <a:noFill/>
        </p:spPr>
        <p:txBody>
          <a:bodyPr wrap="square">
            <a:spAutoFit/>
          </a:bodyPr>
          <a:lstStyle/>
          <a:p>
            <a:pPr algn="l"/>
            <a:r>
              <a:rPr lang="en-US" sz="1800" b="0" i="0" u="none" strike="noStrike" baseline="0" dirty="0">
                <a:latin typeface="LiberationSerif"/>
              </a:rPr>
              <a:t>typically have a life cycle around them, which opens them up to being implemented as a state machine</a:t>
            </a:r>
            <a:endParaRPr lang="en-US" dirty="0"/>
          </a:p>
        </p:txBody>
      </p:sp>
      <p:sp>
        <p:nvSpPr>
          <p:cNvPr id="11" name="TextBox 10">
            <a:extLst>
              <a:ext uri="{FF2B5EF4-FFF2-40B4-BE49-F238E27FC236}">
                <a16:creationId xmlns:a16="http://schemas.microsoft.com/office/drawing/2014/main" id="{63A5AD7D-D192-6B39-68BE-49025E84A5DE}"/>
              </a:ext>
            </a:extLst>
          </p:cNvPr>
          <p:cNvSpPr txBox="1"/>
          <p:nvPr/>
        </p:nvSpPr>
        <p:spPr>
          <a:xfrm>
            <a:off x="401052" y="2580677"/>
            <a:ext cx="6096000" cy="923330"/>
          </a:xfrm>
          <a:prstGeom prst="rect">
            <a:avLst/>
          </a:prstGeom>
          <a:noFill/>
        </p:spPr>
        <p:txBody>
          <a:bodyPr wrap="square">
            <a:spAutoFit/>
          </a:bodyPr>
          <a:lstStyle/>
          <a:p>
            <a:pPr algn="l"/>
            <a:r>
              <a:rPr lang="en-US" sz="1800" b="0" i="0" u="none" strike="noStrike" baseline="0" dirty="0">
                <a:latin typeface="LiberationSerif"/>
              </a:rPr>
              <a:t>self-contained units; we want to ensure that the</a:t>
            </a:r>
          </a:p>
          <a:p>
            <a:pPr algn="l"/>
            <a:r>
              <a:rPr lang="en-US" sz="1800" b="0" i="0" u="none" strike="noStrike" baseline="0" dirty="0">
                <a:latin typeface="LiberationSerif"/>
              </a:rPr>
              <a:t>code that handles the state transitions of an aggregate are grouped together, along with the state itself</a:t>
            </a:r>
            <a:endParaRPr lang="en-US" dirty="0"/>
          </a:p>
        </p:txBody>
      </p:sp>
      <p:sp>
        <p:nvSpPr>
          <p:cNvPr id="13" name="TextBox 12">
            <a:extLst>
              <a:ext uri="{FF2B5EF4-FFF2-40B4-BE49-F238E27FC236}">
                <a16:creationId xmlns:a16="http://schemas.microsoft.com/office/drawing/2014/main" id="{387DE3DE-20A5-2D1A-1503-CF3626FF0271}"/>
              </a:ext>
            </a:extLst>
          </p:cNvPr>
          <p:cNvSpPr txBox="1"/>
          <p:nvPr/>
        </p:nvSpPr>
        <p:spPr>
          <a:xfrm>
            <a:off x="401052" y="3873339"/>
            <a:ext cx="6096000" cy="646331"/>
          </a:xfrm>
          <a:prstGeom prst="rect">
            <a:avLst/>
          </a:prstGeom>
          <a:noFill/>
        </p:spPr>
        <p:txBody>
          <a:bodyPr wrap="square">
            <a:spAutoFit/>
          </a:bodyPr>
          <a:lstStyle/>
          <a:p>
            <a:pPr algn="l"/>
            <a:r>
              <a:rPr lang="en-US" sz="1800" b="0" i="0" u="none" strike="noStrike" baseline="0" dirty="0">
                <a:latin typeface="LiberationSerif"/>
              </a:rPr>
              <a:t>has state,</a:t>
            </a:r>
          </a:p>
          <a:p>
            <a:pPr algn="l"/>
            <a:r>
              <a:rPr lang="en-US" sz="1800" b="0" i="0" u="none" strike="noStrike" baseline="0" dirty="0">
                <a:latin typeface="LiberationSerif"/>
              </a:rPr>
              <a:t>identity, a life cycle that will be managed as part of the system</a:t>
            </a:r>
            <a:endParaRPr lang="en-US" dirty="0"/>
          </a:p>
        </p:txBody>
      </p:sp>
      <p:sp>
        <p:nvSpPr>
          <p:cNvPr id="15" name="TextBox 14">
            <a:extLst>
              <a:ext uri="{FF2B5EF4-FFF2-40B4-BE49-F238E27FC236}">
                <a16:creationId xmlns:a16="http://schemas.microsoft.com/office/drawing/2014/main" id="{102806B1-118F-30CA-3103-6C1EA9E5AF29}"/>
              </a:ext>
            </a:extLst>
          </p:cNvPr>
          <p:cNvSpPr txBox="1"/>
          <p:nvPr/>
        </p:nvSpPr>
        <p:spPr>
          <a:xfrm>
            <a:off x="401052" y="4883655"/>
            <a:ext cx="6096000" cy="369332"/>
          </a:xfrm>
          <a:prstGeom prst="rect">
            <a:avLst/>
          </a:prstGeom>
          <a:noFill/>
        </p:spPr>
        <p:txBody>
          <a:bodyPr wrap="square">
            <a:spAutoFit/>
          </a:bodyPr>
          <a:lstStyle/>
          <a:p>
            <a:r>
              <a:rPr lang="en-US" sz="1800" b="0" i="0" u="none" strike="noStrike" baseline="0" dirty="0">
                <a:latin typeface="LiberationSerif"/>
              </a:rPr>
              <a:t>the aggregate can say no</a:t>
            </a:r>
            <a:endParaRPr lang="en-US" dirty="0"/>
          </a:p>
        </p:txBody>
      </p:sp>
      <p:sp>
        <p:nvSpPr>
          <p:cNvPr id="17" name="TextBox 16">
            <a:extLst>
              <a:ext uri="{FF2B5EF4-FFF2-40B4-BE49-F238E27FC236}">
                <a16:creationId xmlns:a16="http://schemas.microsoft.com/office/drawing/2014/main" id="{9D27C58F-ED75-8693-DE42-C9F5C3C00C78}"/>
              </a:ext>
            </a:extLst>
          </p:cNvPr>
          <p:cNvSpPr txBox="1"/>
          <p:nvPr/>
        </p:nvSpPr>
        <p:spPr>
          <a:xfrm>
            <a:off x="401052" y="5443001"/>
            <a:ext cx="6096000" cy="369332"/>
          </a:xfrm>
          <a:prstGeom prst="rect">
            <a:avLst/>
          </a:prstGeom>
          <a:noFill/>
        </p:spPr>
        <p:txBody>
          <a:bodyPr wrap="square">
            <a:spAutoFit/>
          </a:bodyPr>
          <a:lstStyle/>
          <a:p>
            <a:r>
              <a:rPr lang="en-US" sz="1800" b="0" i="0" u="none" strike="noStrike" baseline="0" dirty="0">
                <a:latin typeface="LiberationSerif"/>
              </a:rPr>
              <a:t>can have relationships with other aggregates</a:t>
            </a:r>
            <a:endParaRPr lang="en-US" dirty="0"/>
          </a:p>
        </p:txBody>
      </p:sp>
      <p:pic>
        <p:nvPicPr>
          <p:cNvPr id="19" name="Picture 18">
            <a:extLst>
              <a:ext uri="{FF2B5EF4-FFF2-40B4-BE49-F238E27FC236}">
                <a16:creationId xmlns:a16="http://schemas.microsoft.com/office/drawing/2014/main" id="{B0FAE87A-E8F9-D21C-50C7-DB26D3172AD5}"/>
              </a:ext>
            </a:extLst>
          </p:cNvPr>
          <p:cNvPicPr>
            <a:picLocks noChangeAspect="1"/>
          </p:cNvPicPr>
          <p:nvPr/>
        </p:nvPicPr>
        <p:blipFill>
          <a:blip r:embed="rId2"/>
          <a:stretch>
            <a:fillRect/>
          </a:stretch>
        </p:blipFill>
        <p:spPr>
          <a:xfrm>
            <a:off x="6497052" y="1555559"/>
            <a:ext cx="5313948" cy="1948448"/>
          </a:xfrm>
          <a:prstGeom prst="rect">
            <a:avLst/>
          </a:prstGeom>
        </p:spPr>
      </p:pic>
      <p:pic>
        <p:nvPicPr>
          <p:cNvPr id="21" name="Picture 20">
            <a:extLst>
              <a:ext uri="{FF2B5EF4-FFF2-40B4-BE49-F238E27FC236}">
                <a16:creationId xmlns:a16="http://schemas.microsoft.com/office/drawing/2014/main" id="{1F6D78CE-BADC-E341-DDB8-FA4162B10E55}"/>
              </a:ext>
            </a:extLst>
          </p:cNvPr>
          <p:cNvPicPr>
            <a:picLocks noChangeAspect="1"/>
          </p:cNvPicPr>
          <p:nvPr/>
        </p:nvPicPr>
        <p:blipFill>
          <a:blip r:embed="rId3"/>
          <a:stretch>
            <a:fillRect/>
          </a:stretch>
        </p:blipFill>
        <p:spPr>
          <a:xfrm>
            <a:off x="6497052" y="3884034"/>
            <a:ext cx="4207041" cy="2748600"/>
          </a:xfrm>
          <a:prstGeom prst="rect">
            <a:avLst/>
          </a:prstGeom>
        </p:spPr>
      </p:pic>
      <p:sp>
        <p:nvSpPr>
          <p:cNvPr id="23" name="TextBox 22">
            <a:extLst>
              <a:ext uri="{FF2B5EF4-FFF2-40B4-BE49-F238E27FC236}">
                <a16:creationId xmlns:a16="http://schemas.microsoft.com/office/drawing/2014/main" id="{9A60AA2D-7764-578E-4FE1-80AE658C174F}"/>
              </a:ext>
            </a:extLst>
          </p:cNvPr>
          <p:cNvSpPr txBox="1"/>
          <p:nvPr/>
        </p:nvSpPr>
        <p:spPr>
          <a:xfrm>
            <a:off x="401052" y="6002346"/>
            <a:ext cx="6096000" cy="646331"/>
          </a:xfrm>
          <a:prstGeom prst="rect">
            <a:avLst/>
          </a:prstGeom>
          <a:noFill/>
        </p:spPr>
        <p:txBody>
          <a:bodyPr wrap="square">
            <a:spAutoFit/>
          </a:bodyPr>
          <a:lstStyle/>
          <a:p>
            <a:pPr algn="l"/>
            <a:r>
              <a:rPr lang="en-US" sz="1800" b="0" i="0" u="none" strike="noStrike" baseline="0" dirty="0">
                <a:latin typeface="LiberationSerif"/>
              </a:rPr>
              <a:t>mental model of the system users be my guiding light on initial design until other factors come into play</a:t>
            </a:r>
            <a:endParaRPr lang="en-US" dirty="0"/>
          </a:p>
        </p:txBody>
      </p:sp>
    </p:spTree>
    <p:extLst>
      <p:ext uri="{BB962C8B-B14F-4D97-AF65-F5344CB8AC3E}">
        <p14:creationId xmlns:p14="http://schemas.microsoft.com/office/powerpoint/2010/main" val="1179889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D4F31D-3413-87BB-28B2-2E14E6811C0C}"/>
              </a:ext>
            </a:extLst>
          </p:cNvPr>
          <p:cNvSpPr txBox="1"/>
          <p:nvPr/>
        </p:nvSpPr>
        <p:spPr>
          <a:xfrm>
            <a:off x="577516" y="585355"/>
            <a:ext cx="6096000" cy="369332"/>
          </a:xfrm>
          <a:prstGeom prst="rect">
            <a:avLst/>
          </a:prstGeom>
          <a:noFill/>
        </p:spPr>
        <p:txBody>
          <a:bodyPr wrap="square">
            <a:spAutoFit/>
          </a:bodyPr>
          <a:lstStyle/>
          <a:p>
            <a:r>
              <a:rPr lang="en-US" sz="1800" b="1" i="0" u="none" strike="noStrike" baseline="0" dirty="0">
                <a:latin typeface="LiberationSans-Bold"/>
              </a:rPr>
              <a:t>Bounded Context</a:t>
            </a:r>
            <a:endParaRPr lang="en-US" dirty="0"/>
          </a:p>
        </p:txBody>
      </p:sp>
      <p:sp>
        <p:nvSpPr>
          <p:cNvPr id="7" name="TextBox 6">
            <a:extLst>
              <a:ext uri="{FF2B5EF4-FFF2-40B4-BE49-F238E27FC236}">
                <a16:creationId xmlns:a16="http://schemas.microsoft.com/office/drawing/2014/main" id="{204F6E26-7B37-5EA6-2117-6E652EBA4B56}"/>
              </a:ext>
            </a:extLst>
          </p:cNvPr>
          <p:cNvSpPr txBox="1"/>
          <p:nvPr/>
        </p:nvSpPr>
        <p:spPr>
          <a:xfrm>
            <a:off x="577516" y="954687"/>
            <a:ext cx="6096000" cy="369332"/>
          </a:xfrm>
          <a:prstGeom prst="rect">
            <a:avLst/>
          </a:prstGeom>
          <a:noFill/>
        </p:spPr>
        <p:txBody>
          <a:bodyPr wrap="square">
            <a:spAutoFit/>
          </a:bodyPr>
          <a:lstStyle/>
          <a:p>
            <a:r>
              <a:rPr lang="en-US" sz="1800" b="0" i="0" u="none" strike="noStrike" baseline="0" dirty="0">
                <a:latin typeface="LiberationSerif"/>
              </a:rPr>
              <a:t>represents a larger organizational boundary</a:t>
            </a:r>
            <a:endParaRPr lang="en-US" dirty="0"/>
          </a:p>
        </p:txBody>
      </p:sp>
      <p:sp>
        <p:nvSpPr>
          <p:cNvPr id="9" name="TextBox 8">
            <a:extLst>
              <a:ext uri="{FF2B5EF4-FFF2-40B4-BE49-F238E27FC236}">
                <a16:creationId xmlns:a16="http://schemas.microsoft.com/office/drawing/2014/main" id="{817DA238-DEAF-9C90-272D-6B28617BFECB}"/>
              </a:ext>
            </a:extLst>
          </p:cNvPr>
          <p:cNvSpPr txBox="1"/>
          <p:nvPr/>
        </p:nvSpPr>
        <p:spPr>
          <a:xfrm>
            <a:off x="577516" y="1693351"/>
            <a:ext cx="6096000" cy="369332"/>
          </a:xfrm>
          <a:prstGeom prst="rect">
            <a:avLst/>
          </a:prstGeom>
          <a:noFill/>
        </p:spPr>
        <p:txBody>
          <a:bodyPr wrap="square">
            <a:spAutoFit/>
          </a:bodyPr>
          <a:lstStyle/>
          <a:p>
            <a:r>
              <a:rPr lang="en-US" sz="1800" b="0" i="0" u="none" strike="noStrike" baseline="0" dirty="0">
                <a:latin typeface="LiberationSerif"/>
              </a:rPr>
              <a:t>Bounded contexts hide implementation detail</a:t>
            </a:r>
            <a:endParaRPr lang="en-US" dirty="0"/>
          </a:p>
        </p:txBody>
      </p:sp>
      <p:sp>
        <p:nvSpPr>
          <p:cNvPr id="11" name="TextBox 10">
            <a:extLst>
              <a:ext uri="{FF2B5EF4-FFF2-40B4-BE49-F238E27FC236}">
                <a16:creationId xmlns:a16="http://schemas.microsoft.com/office/drawing/2014/main" id="{2BE01336-87FB-0E3D-D476-8FD42541E6BC}"/>
              </a:ext>
            </a:extLst>
          </p:cNvPr>
          <p:cNvSpPr txBox="1"/>
          <p:nvPr/>
        </p:nvSpPr>
        <p:spPr>
          <a:xfrm>
            <a:off x="577516" y="2432015"/>
            <a:ext cx="6096000" cy="369332"/>
          </a:xfrm>
          <a:prstGeom prst="rect">
            <a:avLst/>
          </a:prstGeom>
          <a:noFill/>
        </p:spPr>
        <p:txBody>
          <a:bodyPr wrap="square">
            <a:spAutoFit/>
          </a:bodyPr>
          <a:lstStyle/>
          <a:p>
            <a:pPr algn="l"/>
            <a:r>
              <a:rPr lang="en-US" sz="1800" b="0" i="0" u="none" strike="noStrike" baseline="0" dirty="0">
                <a:latin typeface="LiberationSerif"/>
              </a:rPr>
              <a:t>contain one or more aggregates</a:t>
            </a:r>
            <a:endParaRPr lang="en-US" dirty="0"/>
          </a:p>
        </p:txBody>
      </p:sp>
      <p:sp>
        <p:nvSpPr>
          <p:cNvPr id="13" name="TextBox 12">
            <a:extLst>
              <a:ext uri="{FF2B5EF4-FFF2-40B4-BE49-F238E27FC236}">
                <a16:creationId xmlns:a16="http://schemas.microsoft.com/office/drawing/2014/main" id="{BBC90EBC-A6F2-CCC1-91C6-7C3E082D3405}"/>
              </a:ext>
            </a:extLst>
          </p:cNvPr>
          <p:cNvSpPr txBox="1"/>
          <p:nvPr/>
        </p:nvSpPr>
        <p:spPr>
          <a:xfrm>
            <a:off x="577516" y="3170679"/>
            <a:ext cx="6096000" cy="646331"/>
          </a:xfrm>
          <a:prstGeom prst="rect">
            <a:avLst/>
          </a:prstGeom>
          <a:noFill/>
        </p:spPr>
        <p:txBody>
          <a:bodyPr wrap="square">
            <a:spAutoFit/>
          </a:bodyPr>
          <a:lstStyle/>
          <a:p>
            <a:pPr algn="l"/>
            <a:r>
              <a:rPr lang="en-US" sz="1800" b="0" i="0" u="none" strike="noStrike" baseline="0" dirty="0">
                <a:latin typeface="LiberationSerif"/>
              </a:rPr>
              <a:t>may be exposed outside the bounded context; others may be hidden internally</a:t>
            </a:r>
            <a:endParaRPr lang="en-US" dirty="0"/>
          </a:p>
        </p:txBody>
      </p:sp>
      <p:pic>
        <p:nvPicPr>
          <p:cNvPr id="15" name="Picture 14">
            <a:extLst>
              <a:ext uri="{FF2B5EF4-FFF2-40B4-BE49-F238E27FC236}">
                <a16:creationId xmlns:a16="http://schemas.microsoft.com/office/drawing/2014/main" id="{584C8047-BB23-8392-2106-C48829EE67E9}"/>
              </a:ext>
            </a:extLst>
          </p:cNvPr>
          <p:cNvPicPr>
            <a:picLocks noChangeAspect="1"/>
          </p:cNvPicPr>
          <p:nvPr/>
        </p:nvPicPr>
        <p:blipFill>
          <a:blip r:embed="rId2"/>
          <a:stretch>
            <a:fillRect/>
          </a:stretch>
        </p:blipFill>
        <p:spPr>
          <a:xfrm>
            <a:off x="6096000" y="512251"/>
            <a:ext cx="5715000" cy="2362200"/>
          </a:xfrm>
          <a:prstGeom prst="rect">
            <a:avLst/>
          </a:prstGeom>
        </p:spPr>
      </p:pic>
      <p:sp>
        <p:nvSpPr>
          <p:cNvPr id="17" name="TextBox 16">
            <a:extLst>
              <a:ext uri="{FF2B5EF4-FFF2-40B4-BE49-F238E27FC236}">
                <a16:creationId xmlns:a16="http://schemas.microsoft.com/office/drawing/2014/main" id="{A949B67F-11EA-16D6-5074-9AD022B4097C}"/>
              </a:ext>
            </a:extLst>
          </p:cNvPr>
          <p:cNvSpPr txBox="1"/>
          <p:nvPr/>
        </p:nvSpPr>
        <p:spPr>
          <a:xfrm>
            <a:off x="577516" y="4187791"/>
            <a:ext cx="6096000" cy="646331"/>
          </a:xfrm>
          <a:prstGeom prst="rect">
            <a:avLst/>
          </a:prstGeom>
          <a:noFill/>
        </p:spPr>
        <p:txBody>
          <a:bodyPr wrap="square">
            <a:spAutoFit/>
          </a:bodyPr>
          <a:lstStyle/>
          <a:p>
            <a:pPr algn="l"/>
            <a:r>
              <a:rPr lang="en-US" sz="1800" b="0" i="0" u="none" strike="noStrike" baseline="0" dirty="0">
                <a:latin typeface="LiberationSerif"/>
              </a:rPr>
              <a:t>there is the internal-only representation and the</a:t>
            </a:r>
          </a:p>
          <a:p>
            <a:pPr algn="l"/>
            <a:r>
              <a:rPr lang="en-US" sz="1800" b="0" i="0" u="none" strike="noStrike" baseline="0" dirty="0">
                <a:latin typeface="LiberationSerif"/>
              </a:rPr>
              <a:t>external representation we expose (see Stock item)</a:t>
            </a:r>
            <a:endParaRPr lang="en-US" dirty="0"/>
          </a:p>
        </p:txBody>
      </p:sp>
      <p:sp>
        <p:nvSpPr>
          <p:cNvPr id="19" name="TextBox 18">
            <a:extLst>
              <a:ext uri="{FF2B5EF4-FFF2-40B4-BE49-F238E27FC236}">
                <a16:creationId xmlns:a16="http://schemas.microsoft.com/office/drawing/2014/main" id="{397C7473-1908-AD18-6815-59ACCDD7B198}"/>
              </a:ext>
            </a:extLst>
          </p:cNvPr>
          <p:cNvSpPr txBox="1"/>
          <p:nvPr/>
        </p:nvSpPr>
        <p:spPr>
          <a:xfrm>
            <a:off x="6096000" y="3817010"/>
            <a:ext cx="6096000" cy="923330"/>
          </a:xfrm>
          <a:prstGeom prst="rect">
            <a:avLst/>
          </a:prstGeom>
          <a:noFill/>
        </p:spPr>
        <p:txBody>
          <a:bodyPr wrap="square">
            <a:spAutoFit/>
          </a:bodyPr>
          <a:lstStyle/>
          <a:p>
            <a:pPr algn="l"/>
            <a:r>
              <a:rPr lang="en-US" sz="1800" b="0" i="0" u="none" strike="noStrike" baseline="0" dirty="0">
                <a:latin typeface="LiberationSerif"/>
              </a:rPr>
              <a:t>when you have different internal and</a:t>
            </a:r>
          </a:p>
          <a:p>
            <a:pPr algn="l"/>
            <a:r>
              <a:rPr lang="en-US" sz="1800" b="0" i="0" u="none" strike="noStrike" baseline="0" dirty="0">
                <a:latin typeface="LiberationSerif"/>
              </a:rPr>
              <a:t>external representations, it may be beneficial to name them differently to avoid confusion</a:t>
            </a:r>
            <a:endParaRPr lang="en-US" dirty="0"/>
          </a:p>
        </p:txBody>
      </p:sp>
      <p:sp>
        <p:nvSpPr>
          <p:cNvPr id="21" name="TextBox 20">
            <a:extLst>
              <a:ext uri="{FF2B5EF4-FFF2-40B4-BE49-F238E27FC236}">
                <a16:creationId xmlns:a16="http://schemas.microsoft.com/office/drawing/2014/main" id="{99939E43-4F94-E5DC-506E-CC6E0DA64D43}"/>
              </a:ext>
            </a:extLst>
          </p:cNvPr>
          <p:cNvSpPr txBox="1"/>
          <p:nvPr/>
        </p:nvSpPr>
        <p:spPr>
          <a:xfrm>
            <a:off x="577516" y="4835571"/>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Hidden models</a:t>
            </a:r>
            <a:endParaRPr lang="en-US" dirty="0"/>
          </a:p>
        </p:txBody>
      </p:sp>
      <p:sp>
        <p:nvSpPr>
          <p:cNvPr id="23" name="TextBox 22">
            <a:extLst>
              <a:ext uri="{FF2B5EF4-FFF2-40B4-BE49-F238E27FC236}">
                <a16:creationId xmlns:a16="http://schemas.microsoft.com/office/drawing/2014/main" id="{77DABE01-88BF-FED0-C9C1-FC05411F1DCE}"/>
              </a:ext>
            </a:extLst>
          </p:cNvPr>
          <p:cNvSpPr txBox="1"/>
          <p:nvPr/>
        </p:nvSpPr>
        <p:spPr>
          <a:xfrm>
            <a:off x="6096000" y="4835571"/>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Shared models</a:t>
            </a:r>
            <a:endParaRPr lang="en-US" dirty="0"/>
          </a:p>
        </p:txBody>
      </p:sp>
      <p:sp>
        <p:nvSpPr>
          <p:cNvPr id="25" name="TextBox 24">
            <a:extLst>
              <a:ext uri="{FF2B5EF4-FFF2-40B4-BE49-F238E27FC236}">
                <a16:creationId xmlns:a16="http://schemas.microsoft.com/office/drawing/2014/main" id="{D383FA9C-9545-831A-6B35-F887A657505C}"/>
              </a:ext>
            </a:extLst>
          </p:cNvPr>
          <p:cNvSpPr txBox="1"/>
          <p:nvPr/>
        </p:nvSpPr>
        <p:spPr>
          <a:xfrm>
            <a:off x="6096000" y="5300134"/>
            <a:ext cx="6096000" cy="646331"/>
          </a:xfrm>
          <a:prstGeom prst="rect">
            <a:avLst/>
          </a:prstGeom>
          <a:noFill/>
        </p:spPr>
        <p:txBody>
          <a:bodyPr wrap="square">
            <a:spAutoFit/>
          </a:bodyPr>
          <a:lstStyle/>
          <a:p>
            <a:pPr algn="l"/>
            <a:r>
              <a:rPr lang="en-US" sz="1800" b="0" i="0" u="none" strike="noStrike" baseline="0" dirty="0">
                <a:latin typeface="LiberationSerif"/>
              </a:rPr>
              <a:t>We store information about the customer in both</a:t>
            </a:r>
          </a:p>
          <a:p>
            <a:pPr algn="l"/>
            <a:r>
              <a:rPr lang="en-US" sz="1800" b="0" i="0" u="none" strike="noStrike" baseline="0" dirty="0">
                <a:latin typeface="LiberationSerif"/>
              </a:rPr>
              <a:t>locations, but the information is different</a:t>
            </a:r>
            <a:endParaRPr lang="en-US" dirty="0"/>
          </a:p>
        </p:txBody>
      </p:sp>
    </p:spTree>
    <p:extLst>
      <p:ext uri="{BB962C8B-B14F-4D97-AF65-F5344CB8AC3E}">
        <p14:creationId xmlns:p14="http://schemas.microsoft.com/office/powerpoint/2010/main" val="320479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4541C1-4E81-FA2A-9F88-85F33065D341}"/>
              </a:ext>
            </a:extLst>
          </p:cNvPr>
          <p:cNvSpPr txBox="1"/>
          <p:nvPr/>
        </p:nvSpPr>
        <p:spPr>
          <a:xfrm>
            <a:off x="497305" y="494982"/>
            <a:ext cx="6096000" cy="646331"/>
          </a:xfrm>
          <a:prstGeom prst="rect">
            <a:avLst/>
          </a:prstGeom>
          <a:noFill/>
        </p:spPr>
        <p:txBody>
          <a:bodyPr wrap="square">
            <a:spAutoFit/>
          </a:bodyPr>
          <a:lstStyle/>
          <a:p>
            <a:pPr algn="l"/>
            <a:r>
              <a:rPr lang="en-US" sz="1800" b="1" i="0" u="none" strike="noStrike" baseline="0" dirty="0">
                <a:latin typeface="LiberationSans-Bold"/>
              </a:rPr>
              <a:t>Mapping Aggregates and Bounded Contexts to</a:t>
            </a:r>
          </a:p>
          <a:p>
            <a:pPr algn="l"/>
            <a:r>
              <a:rPr lang="en-US" sz="1800" b="1" i="0" u="none" strike="noStrike" baseline="0" dirty="0">
                <a:latin typeface="LiberationSans-Bold"/>
              </a:rPr>
              <a:t>Microservices</a:t>
            </a:r>
            <a:endParaRPr lang="en-US" dirty="0"/>
          </a:p>
        </p:txBody>
      </p:sp>
      <p:sp>
        <p:nvSpPr>
          <p:cNvPr id="7" name="TextBox 6">
            <a:extLst>
              <a:ext uri="{FF2B5EF4-FFF2-40B4-BE49-F238E27FC236}">
                <a16:creationId xmlns:a16="http://schemas.microsoft.com/office/drawing/2014/main" id="{D02285E8-A930-E997-9CAC-1FBA02EE3BF2}"/>
              </a:ext>
            </a:extLst>
          </p:cNvPr>
          <p:cNvSpPr txBox="1"/>
          <p:nvPr/>
        </p:nvSpPr>
        <p:spPr>
          <a:xfrm>
            <a:off x="497305" y="1141313"/>
            <a:ext cx="6096000" cy="646331"/>
          </a:xfrm>
          <a:prstGeom prst="rect">
            <a:avLst/>
          </a:prstGeom>
          <a:noFill/>
        </p:spPr>
        <p:txBody>
          <a:bodyPr wrap="square">
            <a:spAutoFit/>
          </a:bodyPr>
          <a:lstStyle/>
          <a:p>
            <a:pPr algn="l"/>
            <a:r>
              <a:rPr lang="en-US" sz="1800" b="0" i="0" u="none" strike="noStrike" baseline="0" dirty="0">
                <a:latin typeface="LiberationSerif"/>
              </a:rPr>
              <a:t>Both the aggregate and the bounded context give us units of cohesion with well defined</a:t>
            </a:r>
            <a:r>
              <a:rPr lang="en-US" dirty="0">
                <a:latin typeface="LiberationSerif"/>
              </a:rPr>
              <a:t> </a:t>
            </a:r>
            <a:r>
              <a:rPr lang="en-US" sz="1800" b="0" i="0" u="none" strike="noStrike" baseline="0" dirty="0">
                <a:latin typeface="LiberationSerif"/>
              </a:rPr>
              <a:t>interfaces with the wider system.</a:t>
            </a:r>
            <a:endParaRPr lang="en-US" dirty="0"/>
          </a:p>
        </p:txBody>
      </p:sp>
      <p:sp>
        <p:nvSpPr>
          <p:cNvPr id="9" name="TextBox 8">
            <a:extLst>
              <a:ext uri="{FF2B5EF4-FFF2-40B4-BE49-F238E27FC236}">
                <a16:creationId xmlns:a16="http://schemas.microsoft.com/office/drawing/2014/main" id="{5EB11560-A7EA-2B9A-5778-A4EF3A50842A}"/>
              </a:ext>
            </a:extLst>
          </p:cNvPr>
          <p:cNvSpPr txBox="1"/>
          <p:nvPr/>
        </p:nvSpPr>
        <p:spPr>
          <a:xfrm>
            <a:off x="497305" y="2203142"/>
            <a:ext cx="6096000" cy="923330"/>
          </a:xfrm>
          <a:prstGeom prst="rect">
            <a:avLst/>
          </a:prstGeom>
          <a:noFill/>
        </p:spPr>
        <p:txBody>
          <a:bodyPr wrap="square">
            <a:spAutoFit/>
          </a:bodyPr>
          <a:lstStyle/>
          <a:p>
            <a:pPr algn="l"/>
            <a:r>
              <a:rPr lang="en-US" sz="1800" b="0" i="0" u="none" strike="noStrike" baseline="0" dirty="0">
                <a:latin typeface="LiberationSerif"/>
              </a:rPr>
              <a:t>target services that encompass entire bounded</a:t>
            </a:r>
          </a:p>
          <a:p>
            <a:pPr algn="l"/>
            <a:r>
              <a:rPr lang="en-US" sz="1800" b="0" i="0" u="none" strike="noStrike" baseline="0" dirty="0">
                <a:latin typeface="LiberationSerif"/>
              </a:rPr>
              <a:t>contexts. As you find your feet and decide to break these services into smaller services</a:t>
            </a:r>
            <a:endParaRPr lang="en-US" dirty="0"/>
          </a:p>
        </p:txBody>
      </p:sp>
      <p:sp>
        <p:nvSpPr>
          <p:cNvPr id="11" name="TextBox 10">
            <a:extLst>
              <a:ext uri="{FF2B5EF4-FFF2-40B4-BE49-F238E27FC236}">
                <a16:creationId xmlns:a16="http://schemas.microsoft.com/office/drawing/2014/main" id="{91B28FA0-0324-D8E6-2BC5-F79F38E4E746}"/>
              </a:ext>
            </a:extLst>
          </p:cNvPr>
          <p:cNvSpPr txBox="1"/>
          <p:nvPr/>
        </p:nvSpPr>
        <p:spPr>
          <a:xfrm>
            <a:off x="497305" y="3541970"/>
            <a:ext cx="6096000" cy="923330"/>
          </a:xfrm>
          <a:prstGeom prst="rect">
            <a:avLst/>
          </a:prstGeom>
          <a:noFill/>
        </p:spPr>
        <p:txBody>
          <a:bodyPr wrap="square">
            <a:spAutoFit/>
          </a:bodyPr>
          <a:lstStyle/>
          <a:p>
            <a:pPr algn="l"/>
            <a:r>
              <a:rPr lang="en-US" sz="1800" b="0" i="0" u="none" strike="noStrike" baseline="0" dirty="0">
                <a:latin typeface="LiberationSerif"/>
              </a:rPr>
              <a:t>one microservice can manage one or more aggregates, but we don’t want one aggregate to be managed by more than one microservice*</a:t>
            </a:r>
            <a:endParaRPr lang="en-US" dirty="0"/>
          </a:p>
        </p:txBody>
      </p:sp>
      <p:sp>
        <p:nvSpPr>
          <p:cNvPr id="13" name="TextBox 12">
            <a:extLst>
              <a:ext uri="{FF2B5EF4-FFF2-40B4-BE49-F238E27FC236}">
                <a16:creationId xmlns:a16="http://schemas.microsoft.com/office/drawing/2014/main" id="{C9FDEB21-3293-39A6-F4DC-B87D269C8502}"/>
              </a:ext>
            </a:extLst>
          </p:cNvPr>
          <p:cNvSpPr txBox="1"/>
          <p:nvPr/>
        </p:nvSpPr>
        <p:spPr>
          <a:xfrm>
            <a:off x="497305" y="5162689"/>
            <a:ext cx="6096000" cy="1200329"/>
          </a:xfrm>
          <a:prstGeom prst="rect">
            <a:avLst/>
          </a:prstGeom>
          <a:noFill/>
        </p:spPr>
        <p:txBody>
          <a:bodyPr wrap="square">
            <a:spAutoFit/>
          </a:bodyPr>
          <a:lstStyle/>
          <a:p>
            <a:pPr algn="l"/>
            <a:r>
              <a:rPr lang="en-US" sz="1800" b="0" i="0" u="none" strike="noStrike" baseline="0" dirty="0">
                <a:latin typeface="LiberationSerif"/>
              </a:rPr>
              <a:t>When considering the boundaries of your microservices, first think in terms of the larger, coarser-grained contexts, and then subdivide along these nested contexts when you’re looking for the benefits of splitting out these seams.</a:t>
            </a:r>
            <a:endParaRPr lang="en-US" dirty="0"/>
          </a:p>
        </p:txBody>
      </p:sp>
      <p:sp>
        <p:nvSpPr>
          <p:cNvPr id="15" name="TextBox 14">
            <a:extLst>
              <a:ext uri="{FF2B5EF4-FFF2-40B4-BE49-F238E27FC236}">
                <a16:creationId xmlns:a16="http://schemas.microsoft.com/office/drawing/2014/main" id="{F57DA9E1-B1A7-E571-562D-5ADCA5D49E72}"/>
              </a:ext>
            </a:extLst>
          </p:cNvPr>
          <p:cNvSpPr txBox="1"/>
          <p:nvPr/>
        </p:nvSpPr>
        <p:spPr>
          <a:xfrm>
            <a:off x="497305" y="4629328"/>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Turtles all the way down</a:t>
            </a:r>
            <a:endParaRPr lang="en-US" dirty="0"/>
          </a:p>
        </p:txBody>
      </p:sp>
      <p:pic>
        <p:nvPicPr>
          <p:cNvPr id="17" name="Picture 16">
            <a:extLst>
              <a:ext uri="{FF2B5EF4-FFF2-40B4-BE49-F238E27FC236}">
                <a16:creationId xmlns:a16="http://schemas.microsoft.com/office/drawing/2014/main" id="{99B511D2-1A5F-016E-649C-E2B367CCC24F}"/>
              </a:ext>
            </a:extLst>
          </p:cNvPr>
          <p:cNvPicPr>
            <a:picLocks noChangeAspect="1"/>
          </p:cNvPicPr>
          <p:nvPr/>
        </p:nvPicPr>
        <p:blipFill>
          <a:blip r:embed="rId2"/>
          <a:stretch>
            <a:fillRect/>
          </a:stretch>
        </p:blipFill>
        <p:spPr>
          <a:xfrm>
            <a:off x="6593305" y="2150227"/>
            <a:ext cx="5198528" cy="2783486"/>
          </a:xfrm>
          <a:prstGeom prst="rect">
            <a:avLst/>
          </a:prstGeom>
        </p:spPr>
      </p:pic>
      <p:sp>
        <p:nvSpPr>
          <p:cNvPr id="19" name="TextBox 18">
            <a:extLst>
              <a:ext uri="{FF2B5EF4-FFF2-40B4-BE49-F238E27FC236}">
                <a16:creationId xmlns:a16="http://schemas.microsoft.com/office/drawing/2014/main" id="{378ADE8C-3D19-168E-173D-FCCD83984FD1}"/>
              </a:ext>
            </a:extLst>
          </p:cNvPr>
          <p:cNvSpPr txBox="1"/>
          <p:nvPr/>
        </p:nvSpPr>
        <p:spPr>
          <a:xfrm>
            <a:off x="7395410" y="5164557"/>
            <a:ext cx="6096000" cy="369332"/>
          </a:xfrm>
          <a:prstGeom prst="rect">
            <a:avLst/>
          </a:prstGeom>
          <a:noFill/>
        </p:spPr>
        <p:txBody>
          <a:bodyPr wrap="square">
            <a:spAutoFit/>
          </a:bodyPr>
          <a:lstStyle/>
          <a:p>
            <a:r>
              <a:rPr lang="en-US" sz="1800" b="0" i="0" u="none" strike="noStrike" baseline="0" dirty="0">
                <a:latin typeface="LiberationSerif"/>
              </a:rPr>
              <a:t>This is another form of information hiding</a:t>
            </a:r>
            <a:endParaRPr lang="en-US" dirty="0"/>
          </a:p>
        </p:txBody>
      </p:sp>
    </p:spTree>
    <p:extLst>
      <p:ext uri="{BB962C8B-B14F-4D97-AF65-F5344CB8AC3E}">
        <p14:creationId xmlns:p14="http://schemas.microsoft.com/office/powerpoint/2010/main" val="2186963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AE8020-D2B2-8C4D-564B-5DD52C62031A}"/>
              </a:ext>
            </a:extLst>
          </p:cNvPr>
          <p:cNvSpPr txBox="1"/>
          <p:nvPr/>
        </p:nvSpPr>
        <p:spPr>
          <a:xfrm>
            <a:off x="417094" y="569313"/>
            <a:ext cx="6096000" cy="369332"/>
          </a:xfrm>
          <a:prstGeom prst="rect">
            <a:avLst/>
          </a:prstGeom>
          <a:noFill/>
        </p:spPr>
        <p:txBody>
          <a:bodyPr wrap="square">
            <a:spAutoFit/>
          </a:bodyPr>
          <a:lstStyle/>
          <a:p>
            <a:r>
              <a:rPr lang="en-US" sz="1800" b="1" i="0" u="none" strike="noStrike" baseline="0" dirty="0">
                <a:latin typeface="LiberationSans-Bold"/>
              </a:rPr>
              <a:t>Event Storming</a:t>
            </a:r>
            <a:endParaRPr lang="en-US" dirty="0"/>
          </a:p>
        </p:txBody>
      </p:sp>
      <p:sp>
        <p:nvSpPr>
          <p:cNvPr id="7" name="TextBox 6">
            <a:extLst>
              <a:ext uri="{FF2B5EF4-FFF2-40B4-BE49-F238E27FC236}">
                <a16:creationId xmlns:a16="http://schemas.microsoft.com/office/drawing/2014/main" id="{23057060-14EC-8064-3397-0E63CA726388}"/>
              </a:ext>
            </a:extLst>
          </p:cNvPr>
          <p:cNvSpPr txBox="1"/>
          <p:nvPr/>
        </p:nvSpPr>
        <p:spPr>
          <a:xfrm>
            <a:off x="417094" y="938645"/>
            <a:ext cx="6096000" cy="646331"/>
          </a:xfrm>
          <a:prstGeom prst="rect">
            <a:avLst/>
          </a:prstGeom>
          <a:noFill/>
        </p:spPr>
        <p:txBody>
          <a:bodyPr wrap="square">
            <a:spAutoFit/>
          </a:bodyPr>
          <a:lstStyle/>
          <a:p>
            <a:pPr algn="l"/>
            <a:r>
              <a:rPr lang="en-US" sz="1800" b="0" i="0" u="none" strike="noStrike" baseline="0" dirty="0">
                <a:latin typeface="LiberationSerif"/>
              </a:rPr>
              <a:t>Collaborative brainstorming exercise designed to help surface a domain model</a:t>
            </a:r>
            <a:endParaRPr lang="en-US" dirty="0"/>
          </a:p>
        </p:txBody>
      </p:sp>
      <p:sp>
        <p:nvSpPr>
          <p:cNvPr id="9" name="TextBox 8">
            <a:extLst>
              <a:ext uri="{FF2B5EF4-FFF2-40B4-BE49-F238E27FC236}">
                <a16:creationId xmlns:a16="http://schemas.microsoft.com/office/drawing/2014/main" id="{1905D814-CF1A-686F-BE9E-D3FD09E337F3}"/>
              </a:ext>
            </a:extLst>
          </p:cNvPr>
          <p:cNvSpPr txBox="1"/>
          <p:nvPr/>
        </p:nvSpPr>
        <p:spPr>
          <a:xfrm>
            <a:off x="3465094" y="569313"/>
            <a:ext cx="6096000" cy="369332"/>
          </a:xfrm>
          <a:prstGeom prst="rect">
            <a:avLst/>
          </a:prstGeom>
          <a:noFill/>
        </p:spPr>
        <p:txBody>
          <a:bodyPr wrap="square">
            <a:spAutoFit/>
          </a:bodyPr>
          <a:lstStyle/>
          <a:p>
            <a:r>
              <a:rPr lang="en-US" sz="1800" b="0" i="0" u="none" strike="noStrike" baseline="0" dirty="0">
                <a:latin typeface="LiberationSerif"/>
              </a:rPr>
              <a:t>Alberto </a:t>
            </a:r>
            <a:r>
              <a:rPr lang="en-US" sz="1800" b="0" i="0" u="none" strike="noStrike" baseline="0" dirty="0" err="1">
                <a:latin typeface="LiberationSerif"/>
              </a:rPr>
              <a:t>Brandolini</a:t>
            </a:r>
            <a:endParaRPr lang="en-US" dirty="0"/>
          </a:p>
        </p:txBody>
      </p:sp>
      <p:sp>
        <p:nvSpPr>
          <p:cNvPr id="11" name="TextBox 10">
            <a:extLst>
              <a:ext uri="{FF2B5EF4-FFF2-40B4-BE49-F238E27FC236}">
                <a16:creationId xmlns:a16="http://schemas.microsoft.com/office/drawing/2014/main" id="{E830CBFB-8731-CB58-893F-204B6121392E}"/>
              </a:ext>
            </a:extLst>
          </p:cNvPr>
          <p:cNvSpPr txBox="1"/>
          <p:nvPr/>
        </p:nvSpPr>
        <p:spPr>
          <a:xfrm>
            <a:off x="417094" y="1954308"/>
            <a:ext cx="6096000" cy="646331"/>
          </a:xfrm>
          <a:prstGeom prst="rect">
            <a:avLst/>
          </a:prstGeom>
          <a:noFill/>
        </p:spPr>
        <p:txBody>
          <a:bodyPr wrap="square">
            <a:spAutoFit/>
          </a:bodyPr>
          <a:lstStyle/>
          <a:p>
            <a:pPr algn="l"/>
            <a:r>
              <a:rPr lang="en-US" sz="1800" b="0" i="0" u="none" strike="noStrike" baseline="0" dirty="0">
                <a:latin typeface="LiberationSerif"/>
              </a:rPr>
              <a:t>brings together technical and nontechnical stakeholders in a joint exercise</a:t>
            </a:r>
            <a:endParaRPr lang="en-US" dirty="0"/>
          </a:p>
        </p:txBody>
      </p:sp>
      <p:sp>
        <p:nvSpPr>
          <p:cNvPr id="13" name="TextBox 12">
            <a:extLst>
              <a:ext uri="{FF2B5EF4-FFF2-40B4-BE49-F238E27FC236}">
                <a16:creationId xmlns:a16="http://schemas.microsoft.com/office/drawing/2014/main" id="{4064AF6F-6414-74FF-6365-611C0B54605F}"/>
              </a:ext>
            </a:extLst>
          </p:cNvPr>
          <p:cNvSpPr txBox="1"/>
          <p:nvPr/>
        </p:nvSpPr>
        <p:spPr>
          <a:xfrm>
            <a:off x="417094" y="2969971"/>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Logistics</a:t>
            </a:r>
            <a:endParaRPr lang="en-US" dirty="0"/>
          </a:p>
        </p:txBody>
      </p:sp>
      <p:sp>
        <p:nvSpPr>
          <p:cNvPr id="15" name="TextBox 14">
            <a:extLst>
              <a:ext uri="{FF2B5EF4-FFF2-40B4-BE49-F238E27FC236}">
                <a16:creationId xmlns:a16="http://schemas.microsoft.com/office/drawing/2014/main" id="{7E41AA28-8361-7E73-E07D-F4F5DA8FB9A7}"/>
              </a:ext>
            </a:extLst>
          </p:cNvPr>
          <p:cNvSpPr txBox="1"/>
          <p:nvPr/>
        </p:nvSpPr>
        <p:spPr>
          <a:xfrm>
            <a:off x="417094" y="3334032"/>
            <a:ext cx="6096000" cy="369332"/>
          </a:xfrm>
          <a:prstGeom prst="rect">
            <a:avLst/>
          </a:prstGeom>
          <a:noFill/>
        </p:spPr>
        <p:txBody>
          <a:bodyPr wrap="square">
            <a:spAutoFit/>
          </a:bodyPr>
          <a:lstStyle/>
          <a:p>
            <a:pPr algn="l"/>
            <a:r>
              <a:rPr lang="en-US" sz="1800" b="0" i="0" u="none" strike="noStrike" baseline="0" dirty="0">
                <a:latin typeface="LiberationSerif"/>
              </a:rPr>
              <a:t>get everyone in a room together</a:t>
            </a:r>
            <a:endParaRPr lang="en-US" dirty="0"/>
          </a:p>
        </p:txBody>
      </p:sp>
      <p:sp>
        <p:nvSpPr>
          <p:cNvPr id="17" name="TextBox 16">
            <a:extLst>
              <a:ext uri="{FF2B5EF4-FFF2-40B4-BE49-F238E27FC236}">
                <a16:creationId xmlns:a16="http://schemas.microsoft.com/office/drawing/2014/main" id="{9EE1FAF0-4905-3F58-9554-A0639C283D71}"/>
              </a:ext>
            </a:extLst>
          </p:cNvPr>
          <p:cNvSpPr txBox="1"/>
          <p:nvPr/>
        </p:nvSpPr>
        <p:spPr>
          <a:xfrm>
            <a:off x="417094" y="4067425"/>
            <a:ext cx="6096000" cy="646331"/>
          </a:xfrm>
          <a:prstGeom prst="rect">
            <a:avLst/>
          </a:prstGeom>
          <a:noFill/>
        </p:spPr>
        <p:txBody>
          <a:bodyPr wrap="square">
            <a:spAutoFit/>
          </a:bodyPr>
          <a:lstStyle/>
          <a:p>
            <a:pPr algn="l"/>
            <a:r>
              <a:rPr lang="en-US" sz="1800" b="0" i="0" u="none" strike="noStrike" baseline="0" dirty="0">
                <a:latin typeface="LiberationSerif"/>
              </a:rPr>
              <a:t>want representatives of all parts of the domain that you plan</a:t>
            </a:r>
          </a:p>
          <a:p>
            <a:pPr algn="l"/>
            <a:r>
              <a:rPr lang="en-US" sz="1800" b="0" i="0" u="none" strike="noStrike" baseline="0" dirty="0">
                <a:latin typeface="LiberationSerif"/>
              </a:rPr>
              <a:t>to model: users, subject matter experts, product owners, etc…</a:t>
            </a:r>
            <a:endParaRPr lang="en-US" dirty="0"/>
          </a:p>
        </p:txBody>
      </p:sp>
      <p:sp>
        <p:nvSpPr>
          <p:cNvPr id="19" name="TextBox 18">
            <a:extLst>
              <a:ext uri="{FF2B5EF4-FFF2-40B4-BE49-F238E27FC236}">
                <a16:creationId xmlns:a16="http://schemas.microsoft.com/office/drawing/2014/main" id="{AEA216D9-D61C-A88A-4830-F4C27D1D57AC}"/>
              </a:ext>
            </a:extLst>
          </p:cNvPr>
          <p:cNvSpPr txBox="1"/>
          <p:nvPr/>
        </p:nvSpPr>
        <p:spPr>
          <a:xfrm>
            <a:off x="417094" y="5088201"/>
            <a:ext cx="6096000" cy="369332"/>
          </a:xfrm>
          <a:prstGeom prst="rect">
            <a:avLst/>
          </a:prstGeom>
          <a:noFill/>
        </p:spPr>
        <p:txBody>
          <a:bodyPr wrap="square">
            <a:spAutoFit/>
          </a:bodyPr>
          <a:lstStyle/>
          <a:p>
            <a:pPr algn="l"/>
            <a:r>
              <a:rPr lang="en-US" sz="1800" b="0" i="0" u="none" strike="noStrike" baseline="0" dirty="0">
                <a:latin typeface="LiberationSerif"/>
              </a:rPr>
              <a:t>pin large rolls of brown paper to the walls of the room</a:t>
            </a:r>
            <a:endParaRPr lang="en-US" dirty="0"/>
          </a:p>
        </p:txBody>
      </p:sp>
      <p:sp>
        <p:nvSpPr>
          <p:cNvPr id="21" name="TextBox 20">
            <a:extLst>
              <a:ext uri="{FF2B5EF4-FFF2-40B4-BE49-F238E27FC236}">
                <a16:creationId xmlns:a16="http://schemas.microsoft.com/office/drawing/2014/main" id="{299EAF76-8703-A01D-DF9E-CA2B161A2F86}"/>
              </a:ext>
            </a:extLst>
          </p:cNvPr>
          <p:cNvSpPr txBox="1"/>
          <p:nvPr/>
        </p:nvSpPr>
        <p:spPr>
          <a:xfrm>
            <a:off x="417094" y="5827022"/>
            <a:ext cx="6096000" cy="923330"/>
          </a:xfrm>
          <a:prstGeom prst="rect">
            <a:avLst/>
          </a:prstGeom>
          <a:noFill/>
        </p:spPr>
        <p:txBody>
          <a:bodyPr wrap="square">
            <a:spAutoFit/>
          </a:bodyPr>
          <a:lstStyle/>
          <a:p>
            <a:pPr algn="l"/>
            <a:r>
              <a:rPr lang="en-US" sz="1800" b="0" i="0" u="none" strike="noStrike" baseline="0" dirty="0">
                <a:latin typeface="LiberationSerif"/>
              </a:rPr>
              <a:t>main modeling tool is sticky notes to capture the various concepts, with differently colored notes representing different concepts</a:t>
            </a:r>
            <a:endParaRPr lang="en-US" dirty="0"/>
          </a:p>
        </p:txBody>
      </p:sp>
      <p:sp>
        <p:nvSpPr>
          <p:cNvPr id="23" name="TextBox 22">
            <a:extLst>
              <a:ext uri="{FF2B5EF4-FFF2-40B4-BE49-F238E27FC236}">
                <a16:creationId xmlns:a16="http://schemas.microsoft.com/office/drawing/2014/main" id="{2CDD16F1-5C4B-A8BA-5A8F-1C6FA2E7F450}"/>
              </a:ext>
            </a:extLst>
          </p:cNvPr>
          <p:cNvSpPr txBox="1"/>
          <p:nvPr/>
        </p:nvSpPr>
        <p:spPr>
          <a:xfrm>
            <a:off x="6513094" y="2885916"/>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The process</a:t>
            </a:r>
            <a:endParaRPr lang="en-US" dirty="0"/>
          </a:p>
        </p:txBody>
      </p:sp>
      <p:sp>
        <p:nvSpPr>
          <p:cNvPr id="25" name="TextBox 24">
            <a:extLst>
              <a:ext uri="{FF2B5EF4-FFF2-40B4-BE49-F238E27FC236}">
                <a16:creationId xmlns:a16="http://schemas.microsoft.com/office/drawing/2014/main" id="{E1E74324-156A-3C26-5832-F6EFC11417E7}"/>
              </a:ext>
            </a:extLst>
          </p:cNvPr>
          <p:cNvSpPr txBox="1"/>
          <p:nvPr/>
        </p:nvSpPr>
        <p:spPr>
          <a:xfrm>
            <a:off x="6513094" y="3268509"/>
            <a:ext cx="5678906" cy="923330"/>
          </a:xfrm>
          <a:prstGeom prst="rect">
            <a:avLst/>
          </a:prstGeom>
          <a:noFill/>
        </p:spPr>
        <p:txBody>
          <a:bodyPr wrap="square">
            <a:spAutoFit/>
          </a:bodyPr>
          <a:lstStyle/>
          <a:p>
            <a:pPr algn="l"/>
            <a:r>
              <a:rPr lang="en-US" sz="1800" b="0" i="0" u="none" strike="noStrike" baseline="0" dirty="0">
                <a:latin typeface="LiberationSerif"/>
              </a:rPr>
              <a:t>participants identifying the </a:t>
            </a:r>
            <a:r>
              <a:rPr lang="en-US" sz="1800" b="0" i="1" u="none" strike="noStrike" baseline="0" dirty="0">
                <a:latin typeface="LiberationSerif-Italic"/>
              </a:rPr>
              <a:t>domain events</a:t>
            </a:r>
            <a:r>
              <a:rPr lang="en-US" sz="1800" b="0" i="0" u="none" strike="noStrike" baseline="0" dirty="0">
                <a:latin typeface="LiberationSerif"/>
              </a:rPr>
              <a:t>. </a:t>
            </a:r>
            <a:r>
              <a:rPr lang="en-US" sz="1800" b="0" i="1" u="none" strike="noStrike" baseline="0" dirty="0">
                <a:latin typeface="LiberationSerif"/>
              </a:rPr>
              <a:t>These</a:t>
            </a:r>
          </a:p>
          <a:p>
            <a:pPr algn="l"/>
            <a:r>
              <a:rPr lang="en-US" sz="1800" b="0" i="1" u="none" strike="noStrike" baseline="0" dirty="0">
                <a:latin typeface="LiberationSerif"/>
              </a:rPr>
              <a:t>represent things that happen in the system</a:t>
            </a:r>
            <a:r>
              <a:rPr lang="en-US" sz="1800" b="0" u="none" strike="noStrike" baseline="0" dirty="0">
                <a:latin typeface="LiberationSerif"/>
              </a:rPr>
              <a:t> (captured on orange sticky notes)</a:t>
            </a:r>
            <a:endParaRPr lang="en-US" i="1" dirty="0"/>
          </a:p>
        </p:txBody>
      </p:sp>
      <p:sp>
        <p:nvSpPr>
          <p:cNvPr id="27" name="TextBox 26">
            <a:extLst>
              <a:ext uri="{FF2B5EF4-FFF2-40B4-BE49-F238E27FC236}">
                <a16:creationId xmlns:a16="http://schemas.microsoft.com/office/drawing/2014/main" id="{3E8EB37A-98F7-F8BB-1141-666E71E8E136}"/>
              </a:ext>
            </a:extLst>
          </p:cNvPr>
          <p:cNvSpPr txBox="1"/>
          <p:nvPr/>
        </p:nvSpPr>
        <p:spPr>
          <a:xfrm>
            <a:off x="6513094" y="4126852"/>
            <a:ext cx="5887452" cy="1200329"/>
          </a:xfrm>
          <a:prstGeom prst="rect">
            <a:avLst/>
          </a:prstGeom>
          <a:noFill/>
        </p:spPr>
        <p:txBody>
          <a:bodyPr wrap="square">
            <a:spAutoFit/>
          </a:bodyPr>
          <a:lstStyle/>
          <a:p>
            <a:pPr algn="l"/>
            <a:r>
              <a:rPr lang="en-US" sz="1800" b="0" i="0" u="none" strike="noStrike" baseline="0" dirty="0">
                <a:latin typeface="LiberationSerif"/>
              </a:rPr>
              <a:t>participants identify the commands that cause these events to happen. A command is a decision made by a human (a user of the software) to do something (captured on blue sticky notes)</a:t>
            </a:r>
            <a:endParaRPr lang="en-US" dirty="0"/>
          </a:p>
        </p:txBody>
      </p:sp>
      <p:sp>
        <p:nvSpPr>
          <p:cNvPr id="29" name="TextBox 28">
            <a:extLst>
              <a:ext uri="{FF2B5EF4-FFF2-40B4-BE49-F238E27FC236}">
                <a16:creationId xmlns:a16="http://schemas.microsoft.com/office/drawing/2014/main" id="{10F99203-EACE-8E73-80F6-2529490D586B}"/>
              </a:ext>
            </a:extLst>
          </p:cNvPr>
          <p:cNvSpPr txBox="1"/>
          <p:nvPr/>
        </p:nvSpPr>
        <p:spPr>
          <a:xfrm>
            <a:off x="6513094" y="5411569"/>
            <a:ext cx="5678906" cy="923330"/>
          </a:xfrm>
          <a:prstGeom prst="rect">
            <a:avLst/>
          </a:prstGeom>
          <a:noFill/>
        </p:spPr>
        <p:txBody>
          <a:bodyPr wrap="square">
            <a:spAutoFit/>
          </a:bodyPr>
          <a:lstStyle/>
          <a:p>
            <a:r>
              <a:rPr lang="en-US" sz="1800" b="0" i="0" u="none" strike="noStrike" baseline="0" dirty="0">
                <a:latin typeface="LiberationSerif"/>
              </a:rPr>
              <a:t>aggregates come next (events start to highlight what the potential aggregates might be and captured on yellow sticky notes)</a:t>
            </a:r>
            <a:endParaRPr lang="en-US" dirty="0"/>
          </a:p>
        </p:txBody>
      </p:sp>
      <p:sp>
        <p:nvSpPr>
          <p:cNvPr id="33" name="TextBox 32">
            <a:extLst>
              <a:ext uri="{FF2B5EF4-FFF2-40B4-BE49-F238E27FC236}">
                <a16:creationId xmlns:a16="http://schemas.microsoft.com/office/drawing/2014/main" id="{744336EF-0B3B-CD49-CA18-B7710F5A52AF}"/>
              </a:ext>
            </a:extLst>
          </p:cNvPr>
          <p:cNvSpPr txBox="1"/>
          <p:nvPr/>
        </p:nvSpPr>
        <p:spPr>
          <a:xfrm>
            <a:off x="6513094" y="6334899"/>
            <a:ext cx="5678906" cy="646331"/>
          </a:xfrm>
          <a:prstGeom prst="rect">
            <a:avLst/>
          </a:prstGeom>
          <a:noFill/>
        </p:spPr>
        <p:txBody>
          <a:bodyPr wrap="square">
            <a:spAutoFit/>
          </a:bodyPr>
          <a:lstStyle/>
          <a:p>
            <a:r>
              <a:rPr lang="en-US" sz="1800" b="0" i="0" u="none" strike="noStrike" baseline="0" dirty="0">
                <a:latin typeface="LiberationSerif"/>
              </a:rPr>
              <a:t>aggregates identified, they are grouped into bounded contexts</a:t>
            </a:r>
            <a:endParaRPr lang="en-US" dirty="0"/>
          </a:p>
        </p:txBody>
      </p:sp>
    </p:spTree>
    <p:extLst>
      <p:ext uri="{BB962C8B-B14F-4D97-AF65-F5344CB8AC3E}">
        <p14:creationId xmlns:p14="http://schemas.microsoft.com/office/powerpoint/2010/main" val="3830069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7B70E3-6252-404D-7B36-1C297A8E2344}"/>
              </a:ext>
            </a:extLst>
          </p:cNvPr>
          <p:cNvSpPr txBox="1"/>
          <p:nvPr/>
        </p:nvSpPr>
        <p:spPr>
          <a:xfrm>
            <a:off x="417095" y="462898"/>
            <a:ext cx="6096000" cy="646331"/>
          </a:xfrm>
          <a:prstGeom prst="rect">
            <a:avLst/>
          </a:prstGeom>
          <a:noFill/>
        </p:spPr>
        <p:txBody>
          <a:bodyPr wrap="square">
            <a:spAutoFit/>
          </a:bodyPr>
          <a:lstStyle/>
          <a:p>
            <a:pPr algn="l"/>
            <a:r>
              <a:rPr lang="en-US" sz="1800" b="1" i="0" u="none" strike="noStrike" baseline="0" dirty="0">
                <a:solidFill>
                  <a:srgbClr val="8F0012"/>
                </a:solidFill>
                <a:latin typeface="LiberationSans-Bold"/>
              </a:rPr>
              <a:t>The Case for Domain-Driven Design for</a:t>
            </a:r>
          </a:p>
          <a:p>
            <a:pPr algn="l"/>
            <a:r>
              <a:rPr lang="en-US" sz="1800" b="1" i="0" u="none" strike="noStrike" baseline="0" dirty="0">
                <a:solidFill>
                  <a:srgbClr val="8F0012"/>
                </a:solidFill>
                <a:latin typeface="LiberationSans-Bold"/>
              </a:rPr>
              <a:t>Microservices</a:t>
            </a:r>
            <a:endParaRPr lang="en-US" dirty="0"/>
          </a:p>
        </p:txBody>
      </p:sp>
      <p:sp>
        <p:nvSpPr>
          <p:cNvPr id="7" name="TextBox 6">
            <a:extLst>
              <a:ext uri="{FF2B5EF4-FFF2-40B4-BE49-F238E27FC236}">
                <a16:creationId xmlns:a16="http://schemas.microsoft.com/office/drawing/2014/main" id="{23382763-CB5A-368F-D008-5F79634DA249}"/>
              </a:ext>
            </a:extLst>
          </p:cNvPr>
          <p:cNvSpPr txBox="1"/>
          <p:nvPr/>
        </p:nvSpPr>
        <p:spPr>
          <a:xfrm>
            <a:off x="417095" y="2725056"/>
            <a:ext cx="6096000" cy="646331"/>
          </a:xfrm>
          <a:prstGeom prst="rect">
            <a:avLst/>
          </a:prstGeom>
          <a:noFill/>
        </p:spPr>
        <p:txBody>
          <a:bodyPr wrap="square">
            <a:spAutoFit/>
          </a:bodyPr>
          <a:lstStyle/>
          <a:p>
            <a:pPr algn="l"/>
            <a:r>
              <a:rPr lang="en-US" sz="1800" b="0" i="0" u="none" strike="noStrike" baseline="0" dirty="0">
                <a:latin typeface="LiberationSerif"/>
              </a:rPr>
              <a:t>Fundamentally, DDD puts the business domain at the heart of the software we are building.</a:t>
            </a:r>
            <a:endParaRPr lang="en-US" dirty="0"/>
          </a:p>
        </p:txBody>
      </p:sp>
      <p:sp>
        <p:nvSpPr>
          <p:cNvPr id="9" name="TextBox 8">
            <a:extLst>
              <a:ext uri="{FF2B5EF4-FFF2-40B4-BE49-F238E27FC236}">
                <a16:creationId xmlns:a16="http://schemas.microsoft.com/office/drawing/2014/main" id="{1110826C-D69F-1D2B-4656-86941C665083}"/>
              </a:ext>
            </a:extLst>
          </p:cNvPr>
          <p:cNvSpPr txBox="1"/>
          <p:nvPr/>
        </p:nvSpPr>
        <p:spPr>
          <a:xfrm>
            <a:off x="417095" y="3429000"/>
            <a:ext cx="6096000" cy="646331"/>
          </a:xfrm>
          <a:prstGeom prst="rect">
            <a:avLst/>
          </a:prstGeom>
          <a:noFill/>
        </p:spPr>
        <p:txBody>
          <a:bodyPr wrap="square">
            <a:spAutoFit/>
          </a:bodyPr>
          <a:lstStyle/>
          <a:p>
            <a:pPr algn="l"/>
            <a:r>
              <a:rPr lang="en-US" sz="1800" b="0" i="0" u="none" strike="noStrike" baseline="0" dirty="0">
                <a:latin typeface="LiberationSerif"/>
              </a:rPr>
              <a:t>helps improve domain expertise among the people who build the software</a:t>
            </a:r>
            <a:endParaRPr lang="en-US" dirty="0"/>
          </a:p>
        </p:txBody>
      </p:sp>
      <p:sp>
        <p:nvSpPr>
          <p:cNvPr id="11" name="TextBox 10">
            <a:extLst>
              <a:ext uri="{FF2B5EF4-FFF2-40B4-BE49-F238E27FC236}">
                <a16:creationId xmlns:a16="http://schemas.microsoft.com/office/drawing/2014/main" id="{5264814B-5788-D43B-47C5-9613077F2970}"/>
              </a:ext>
            </a:extLst>
          </p:cNvPr>
          <p:cNvSpPr txBox="1"/>
          <p:nvPr/>
        </p:nvSpPr>
        <p:spPr>
          <a:xfrm>
            <a:off x="417095" y="4132944"/>
            <a:ext cx="6096000" cy="646331"/>
          </a:xfrm>
          <a:prstGeom prst="rect">
            <a:avLst/>
          </a:prstGeom>
          <a:noFill/>
        </p:spPr>
        <p:txBody>
          <a:bodyPr wrap="square">
            <a:spAutoFit/>
          </a:bodyPr>
          <a:lstStyle/>
          <a:p>
            <a:pPr algn="l"/>
            <a:r>
              <a:rPr lang="en-US" sz="1800" b="0" i="0" u="none" strike="noStrike" baseline="0" dirty="0">
                <a:latin typeface="LiberationSerif"/>
              </a:rPr>
              <a:t>In a world in which we are increasingly trying to tear down the silos between IT and “the business,” this is no bad thing.</a:t>
            </a:r>
            <a:endParaRPr lang="en-US" dirty="0"/>
          </a:p>
        </p:txBody>
      </p:sp>
      <p:sp>
        <p:nvSpPr>
          <p:cNvPr id="13" name="TextBox 12">
            <a:extLst>
              <a:ext uri="{FF2B5EF4-FFF2-40B4-BE49-F238E27FC236}">
                <a16:creationId xmlns:a16="http://schemas.microsoft.com/office/drawing/2014/main" id="{76BE05FF-5A6C-8DF3-0DDD-78F7B0380A88}"/>
              </a:ext>
            </a:extLst>
          </p:cNvPr>
          <p:cNvSpPr txBox="1"/>
          <p:nvPr/>
        </p:nvSpPr>
        <p:spPr>
          <a:xfrm>
            <a:off x="417095" y="1166842"/>
            <a:ext cx="6096000" cy="646331"/>
          </a:xfrm>
          <a:prstGeom prst="rect">
            <a:avLst/>
          </a:prstGeom>
          <a:noFill/>
        </p:spPr>
        <p:txBody>
          <a:bodyPr wrap="square">
            <a:spAutoFit/>
          </a:bodyPr>
          <a:lstStyle/>
          <a:p>
            <a:pPr algn="l"/>
            <a:r>
              <a:rPr lang="en-US" sz="1800" b="0" i="0" u="none" strike="noStrike" baseline="0" dirty="0">
                <a:latin typeface="LiberationSerif"/>
              </a:rPr>
              <a:t>bounded contexts, which are so important to DDD, are explicitly about hiding information</a:t>
            </a:r>
            <a:endParaRPr lang="en-US" dirty="0"/>
          </a:p>
        </p:txBody>
      </p:sp>
      <p:sp>
        <p:nvSpPr>
          <p:cNvPr id="15" name="TextBox 14">
            <a:extLst>
              <a:ext uri="{FF2B5EF4-FFF2-40B4-BE49-F238E27FC236}">
                <a16:creationId xmlns:a16="http://schemas.microsoft.com/office/drawing/2014/main" id="{04A98304-9FDF-9DE3-D450-7F6651EFC55F}"/>
              </a:ext>
            </a:extLst>
          </p:cNvPr>
          <p:cNvSpPr txBox="1"/>
          <p:nvPr/>
        </p:nvSpPr>
        <p:spPr>
          <a:xfrm>
            <a:off x="417095" y="1945949"/>
            <a:ext cx="6096000" cy="646331"/>
          </a:xfrm>
          <a:prstGeom prst="rect">
            <a:avLst/>
          </a:prstGeom>
          <a:noFill/>
        </p:spPr>
        <p:txBody>
          <a:bodyPr wrap="square">
            <a:spAutoFit/>
          </a:bodyPr>
          <a:lstStyle/>
          <a:p>
            <a:pPr algn="l"/>
            <a:r>
              <a:rPr lang="en-US" sz="1800" b="0" i="0" u="none" strike="noStrike" baseline="0" dirty="0">
                <a:latin typeface="LiberationSerif"/>
              </a:rPr>
              <a:t>whether we realize it or not, we are also adopting information hiding</a:t>
            </a:r>
            <a:endParaRPr lang="en-US" dirty="0"/>
          </a:p>
        </p:txBody>
      </p:sp>
    </p:spTree>
    <p:extLst>
      <p:ext uri="{BB962C8B-B14F-4D97-AF65-F5344CB8AC3E}">
        <p14:creationId xmlns:p14="http://schemas.microsoft.com/office/powerpoint/2010/main" val="775614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DB23B-25AA-72AB-050A-A00FF6BA7D3B}"/>
              </a:ext>
            </a:extLst>
          </p:cNvPr>
          <p:cNvSpPr txBox="1"/>
          <p:nvPr/>
        </p:nvSpPr>
        <p:spPr>
          <a:xfrm>
            <a:off x="288758" y="440976"/>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Alternatives to Business Domain Boundaries</a:t>
            </a:r>
            <a:endParaRPr lang="en-US" dirty="0"/>
          </a:p>
        </p:txBody>
      </p:sp>
      <p:sp>
        <p:nvSpPr>
          <p:cNvPr id="7" name="TextBox 6">
            <a:extLst>
              <a:ext uri="{FF2B5EF4-FFF2-40B4-BE49-F238E27FC236}">
                <a16:creationId xmlns:a16="http://schemas.microsoft.com/office/drawing/2014/main" id="{1336DFB2-5B83-C052-AE4C-856A836127F5}"/>
              </a:ext>
            </a:extLst>
          </p:cNvPr>
          <p:cNvSpPr txBox="1"/>
          <p:nvPr/>
        </p:nvSpPr>
        <p:spPr>
          <a:xfrm>
            <a:off x="288758" y="810308"/>
            <a:ext cx="6096000" cy="646331"/>
          </a:xfrm>
          <a:prstGeom prst="rect">
            <a:avLst/>
          </a:prstGeom>
          <a:noFill/>
        </p:spPr>
        <p:txBody>
          <a:bodyPr wrap="square">
            <a:spAutoFit/>
          </a:bodyPr>
          <a:lstStyle/>
          <a:p>
            <a:pPr algn="l"/>
            <a:r>
              <a:rPr lang="en-US" sz="1800" b="0" i="0" u="none" strike="noStrike" baseline="0" dirty="0">
                <a:latin typeface="LiberationSerif"/>
              </a:rPr>
              <a:t>it would be a mistake to think that this is the only technique</a:t>
            </a:r>
          </a:p>
          <a:p>
            <a:pPr algn="l"/>
            <a:r>
              <a:rPr lang="en-US" sz="1800" b="0" i="0" u="none" strike="noStrike" baseline="0" dirty="0">
                <a:latin typeface="LiberationSerif"/>
              </a:rPr>
              <a:t>you should consider when finding microservice boundaries</a:t>
            </a:r>
            <a:endParaRPr lang="en-US" dirty="0"/>
          </a:p>
        </p:txBody>
      </p:sp>
      <p:sp>
        <p:nvSpPr>
          <p:cNvPr id="9" name="TextBox 8">
            <a:extLst>
              <a:ext uri="{FF2B5EF4-FFF2-40B4-BE49-F238E27FC236}">
                <a16:creationId xmlns:a16="http://schemas.microsoft.com/office/drawing/2014/main" id="{E9A0E547-9B0A-D3AB-8037-10671F0EA42C}"/>
              </a:ext>
            </a:extLst>
          </p:cNvPr>
          <p:cNvSpPr txBox="1"/>
          <p:nvPr/>
        </p:nvSpPr>
        <p:spPr>
          <a:xfrm>
            <a:off x="288758" y="1825971"/>
            <a:ext cx="6096000" cy="369332"/>
          </a:xfrm>
          <a:prstGeom prst="rect">
            <a:avLst/>
          </a:prstGeom>
          <a:noFill/>
        </p:spPr>
        <p:txBody>
          <a:bodyPr wrap="square">
            <a:spAutoFit/>
          </a:bodyPr>
          <a:lstStyle/>
          <a:p>
            <a:r>
              <a:rPr lang="en-US" sz="1800" b="1" i="0" u="none" strike="noStrike" baseline="0" dirty="0">
                <a:latin typeface="LiberationSans-Bold"/>
              </a:rPr>
              <a:t>Volatility</a:t>
            </a:r>
            <a:endParaRPr lang="en-US" dirty="0"/>
          </a:p>
        </p:txBody>
      </p:sp>
      <p:sp>
        <p:nvSpPr>
          <p:cNvPr id="11" name="TextBox 10">
            <a:extLst>
              <a:ext uri="{FF2B5EF4-FFF2-40B4-BE49-F238E27FC236}">
                <a16:creationId xmlns:a16="http://schemas.microsoft.com/office/drawing/2014/main" id="{2BD7C4B0-BC86-EDEA-D73E-65F060CA33E0}"/>
              </a:ext>
            </a:extLst>
          </p:cNvPr>
          <p:cNvSpPr txBox="1"/>
          <p:nvPr/>
        </p:nvSpPr>
        <p:spPr>
          <a:xfrm>
            <a:off x="288758" y="2195303"/>
            <a:ext cx="6096000" cy="923330"/>
          </a:xfrm>
          <a:prstGeom prst="rect">
            <a:avLst/>
          </a:prstGeom>
          <a:noFill/>
        </p:spPr>
        <p:txBody>
          <a:bodyPr wrap="square">
            <a:spAutoFit/>
          </a:bodyPr>
          <a:lstStyle/>
          <a:p>
            <a:pPr algn="l"/>
            <a:r>
              <a:rPr lang="en-US" sz="1800" b="0" i="0" u="none" strike="noStrike" baseline="0" dirty="0">
                <a:latin typeface="LiberationSerif"/>
              </a:rPr>
              <a:t>identify the parts of your system going through more frequent change and then extract that functionality into their own services</a:t>
            </a:r>
            <a:endParaRPr lang="en-US" dirty="0"/>
          </a:p>
        </p:txBody>
      </p:sp>
      <p:sp>
        <p:nvSpPr>
          <p:cNvPr id="13" name="TextBox 12">
            <a:extLst>
              <a:ext uri="{FF2B5EF4-FFF2-40B4-BE49-F238E27FC236}">
                <a16:creationId xmlns:a16="http://schemas.microsoft.com/office/drawing/2014/main" id="{FC6794E8-1833-8A31-EB17-1A874833B924}"/>
              </a:ext>
            </a:extLst>
          </p:cNvPr>
          <p:cNvSpPr txBox="1"/>
          <p:nvPr/>
        </p:nvSpPr>
        <p:spPr>
          <a:xfrm>
            <a:off x="288758" y="3487965"/>
            <a:ext cx="6096000" cy="1200329"/>
          </a:xfrm>
          <a:prstGeom prst="rect">
            <a:avLst/>
          </a:prstGeom>
          <a:noFill/>
        </p:spPr>
        <p:txBody>
          <a:bodyPr wrap="square">
            <a:spAutoFit/>
          </a:bodyPr>
          <a:lstStyle/>
          <a:p>
            <a:pPr algn="l"/>
            <a:r>
              <a:rPr lang="en-US" sz="1800" b="0" i="0" u="none" strike="noStrike" baseline="0" dirty="0">
                <a:latin typeface="LiberationSerif"/>
              </a:rPr>
              <a:t>bimodal IT neatly breaks the world down into the snappily named “Mode 1” (aka Systems of Record) and “Mode 2” (aka Systems of Innovation) categories based on how fast (or slow) different systems need to go.</a:t>
            </a:r>
            <a:endParaRPr lang="en-US" dirty="0"/>
          </a:p>
        </p:txBody>
      </p:sp>
      <p:sp>
        <p:nvSpPr>
          <p:cNvPr id="15" name="TextBox 14">
            <a:extLst>
              <a:ext uri="{FF2B5EF4-FFF2-40B4-BE49-F238E27FC236}">
                <a16:creationId xmlns:a16="http://schemas.microsoft.com/office/drawing/2014/main" id="{D0BA28B3-A46D-B612-6E7A-033D96087022}"/>
              </a:ext>
            </a:extLst>
          </p:cNvPr>
          <p:cNvSpPr txBox="1"/>
          <p:nvPr/>
        </p:nvSpPr>
        <p:spPr>
          <a:xfrm>
            <a:off x="288758" y="5057626"/>
            <a:ext cx="6096000" cy="646331"/>
          </a:xfrm>
          <a:prstGeom prst="rect">
            <a:avLst/>
          </a:prstGeom>
          <a:noFill/>
        </p:spPr>
        <p:txBody>
          <a:bodyPr wrap="square">
            <a:spAutoFit/>
          </a:bodyPr>
          <a:lstStyle/>
          <a:p>
            <a:pPr algn="l"/>
            <a:r>
              <a:rPr lang="en-US" sz="1800" b="0" i="0" u="none" strike="noStrike" baseline="0" dirty="0">
                <a:latin typeface="LiberationSerif"/>
              </a:rPr>
              <a:t>organizations adopting bimodal IT do end up having two speeds— slow and slower.</a:t>
            </a:r>
            <a:endParaRPr lang="en-US" dirty="0"/>
          </a:p>
        </p:txBody>
      </p:sp>
    </p:spTree>
    <p:extLst>
      <p:ext uri="{BB962C8B-B14F-4D97-AF65-F5344CB8AC3E}">
        <p14:creationId xmlns:p14="http://schemas.microsoft.com/office/powerpoint/2010/main" val="303003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2DB23B-25AA-72AB-050A-A00FF6BA7D3B}"/>
              </a:ext>
            </a:extLst>
          </p:cNvPr>
          <p:cNvSpPr txBox="1"/>
          <p:nvPr/>
        </p:nvSpPr>
        <p:spPr>
          <a:xfrm>
            <a:off x="288758" y="440976"/>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Alternatives to Business Domain Boundaries</a:t>
            </a:r>
            <a:endParaRPr lang="en-US" dirty="0"/>
          </a:p>
        </p:txBody>
      </p:sp>
      <p:sp>
        <p:nvSpPr>
          <p:cNvPr id="7" name="TextBox 6">
            <a:extLst>
              <a:ext uri="{FF2B5EF4-FFF2-40B4-BE49-F238E27FC236}">
                <a16:creationId xmlns:a16="http://schemas.microsoft.com/office/drawing/2014/main" id="{1336DFB2-5B83-C052-AE4C-856A836127F5}"/>
              </a:ext>
            </a:extLst>
          </p:cNvPr>
          <p:cNvSpPr txBox="1"/>
          <p:nvPr/>
        </p:nvSpPr>
        <p:spPr>
          <a:xfrm>
            <a:off x="288758" y="810308"/>
            <a:ext cx="6096000" cy="646331"/>
          </a:xfrm>
          <a:prstGeom prst="rect">
            <a:avLst/>
          </a:prstGeom>
          <a:noFill/>
        </p:spPr>
        <p:txBody>
          <a:bodyPr wrap="square">
            <a:spAutoFit/>
          </a:bodyPr>
          <a:lstStyle/>
          <a:p>
            <a:pPr algn="l"/>
            <a:r>
              <a:rPr lang="en-US" sz="1800" b="0" i="0" u="none" strike="noStrike" baseline="0" dirty="0">
                <a:latin typeface="LiberationSerif"/>
              </a:rPr>
              <a:t>it would be a mistake to think that this is the only technique</a:t>
            </a:r>
          </a:p>
          <a:p>
            <a:pPr algn="l"/>
            <a:r>
              <a:rPr lang="en-US" sz="1800" b="0" i="0" u="none" strike="noStrike" baseline="0" dirty="0">
                <a:latin typeface="LiberationSerif"/>
              </a:rPr>
              <a:t>you should consider when finding microservice boundaries</a:t>
            </a:r>
            <a:endParaRPr lang="en-US" dirty="0"/>
          </a:p>
        </p:txBody>
      </p:sp>
      <p:sp>
        <p:nvSpPr>
          <p:cNvPr id="3" name="TextBox 2">
            <a:extLst>
              <a:ext uri="{FF2B5EF4-FFF2-40B4-BE49-F238E27FC236}">
                <a16:creationId xmlns:a16="http://schemas.microsoft.com/office/drawing/2014/main" id="{61499AF0-CBE8-C344-5FA2-6652D5423688}"/>
              </a:ext>
            </a:extLst>
          </p:cNvPr>
          <p:cNvSpPr txBox="1"/>
          <p:nvPr/>
        </p:nvSpPr>
        <p:spPr>
          <a:xfrm>
            <a:off x="288758" y="1825971"/>
            <a:ext cx="6096000" cy="369332"/>
          </a:xfrm>
          <a:prstGeom prst="rect">
            <a:avLst/>
          </a:prstGeom>
          <a:noFill/>
        </p:spPr>
        <p:txBody>
          <a:bodyPr wrap="square">
            <a:spAutoFit/>
          </a:bodyPr>
          <a:lstStyle/>
          <a:p>
            <a:r>
              <a:rPr lang="en-US" sz="1800" b="1" i="0" u="none" strike="noStrike" baseline="0" dirty="0">
                <a:latin typeface="LiberationSans-Bold"/>
              </a:rPr>
              <a:t>Data</a:t>
            </a:r>
            <a:endParaRPr lang="en-US" dirty="0"/>
          </a:p>
        </p:txBody>
      </p:sp>
      <p:sp>
        <p:nvSpPr>
          <p:cNvPr id="6" name="TextBox 5">
            <a:extLst>
              <a:ext uri="{FF2B5EF4-FFF2-40B4-BE49-F238E27FC236}">
                <a16:creationId xmlns:a16="http://schemas.microsoft.com/office/drawing/2014/main" id="{9DB5F188-B3C6-933D-4F10-963914ACE019}"/>
              </a:ext>
            </a:extLst>
          </p:cNvPr>
          <p:cNvSpPr txBox="1"/>
          <p:nvPr/>
        </p:nvSpPr>
        <p:spPr>
          <a:xfrm>
            <a:off x="288758" y="2195303"/>
            <a:ext cx="6096000" cy="646331"/>
          </a:xfrm>
          <a:prstGeom prst="rect">
            <a:avLst/>
          </a:prstGeom>
          <a:noFill/>
        </p:spPr>
        <p:txBody>
          <a:bodyPr wrap="square">
            <a:spAutoFit/>
          </a:bodyPr>
          <a:lstStyle/>
          <a:p>
            <a:pPr algn="l"/>
            <a:r>
              <a:rPr lang="en-US" sz="1800" b="0" i="0" u="none" strike="noStrike" baseline="0" dirty="0">
                <a:latin typeface="LiberationSerif"/>
              </a:rPr>
              <a:t>The nature of the data you hold and manage can drive you toward different forms of decomposition</a:t>
            </a:r>
            <a:endParaRPr lang="en-US" dirty="0"/>
          </a:p>
        </p:txBody>
      </p:sp>
      <p:sp>
        <p:nvSpPr>
          <p:cNvPr id="10" name="TextBox 9">
            <a:extLst>
              <a:ext uri="{FF2B5EF4-FFF2-40B4-BE49-F238E27FC236}">
                <a16:creationId xmlns:a16="http://schemas.microsoft.com/office/drawing/2014/main" id="{B9C302FA-F011-FB65-C505-1874F443C618}"/>
              </a:ext>
            </a:extLst>
          </p:cNvPr>
          <p:cNvSpPr txBox="1"/>
          <p:nvPr/>
        </p:nvSpPr>
        <p:spPr>
          <a:xfrm>
            <a:off x="288758" y="3210966"/>
            <a:ext cx="6096000" cy="646331"/>
          </a:xfrm>
          <a:prstGeom prst="rect">
            <a:avLst/>
          </a:prstGeom>
          <a:noFill/>
        </p:spPr>
        <p:txBody>
          <a:bodyPr wrap="square">
            <a:spAutoFit/>
          </a:bodyPr>
          <a:lstStyle/>
          <a:p>
            <a:pPr algn="l"/>
            <a:r>
              <a:rPr lang="en-US" sz="1800" b="0" i="0" u="none" strike="noStrike" baseline="0" dirty="0">
                <a:latin typeface="LiberationSerif"/>
              </a:rPr>
              <a:t>you might want to limit which services handle personally identifiable information (PII)</a:t>
            </a:r>
            <a:endParaRPr lang="en-US" dirty="0"/>
          </a:p>
        </p:txBody>
      </p:sp>
      <p:pic>
        <p:nvPicPr>
          <p:cNvPr id="14" name="Picture 13">
            <a:extLst>
              <a:ext uri="{FF2B5EF4-FFF2-40B4-BE49-F238E27FC236}">
                <a16:creationId xmlns:a16="http://schemas.microsoft.com/office/drawing/2014/main" id="{6AD331D4-D4A9-F6F3-41F0-9561CE888A10}"/>
              </a:ext>
            </a:extLst>
          </p:cNvPr>
          <p:cNvPicPr>
            <a:picLocks noChangeAspect="1"/>
          </p:cNvPicPr>
          <p:nvPr/>
        </p:nvPicPr>
        <p:blipFill>
          <a:blip r:embed="rId2"/>
          <a:stretch>
            <a:fillRect/>
          </a:stretch>
        </p:blipFill>
        <p:spPr>
          <a:xfrm>
            <a:off x="6384758" y="2010637"/>
            <a:ext cx="5715000" cy="4752975"/>
          </a:xfrm>
          <a:prstGeom prst="rect">
            <a:avLst/>
          </a:prstGeom>
        </p:spPr>
      </p:pic>
      <p:sp>
        <p:nvSpPr>
          <p:cNvPr id="17" name="TextBox 16">
            <a:extLst>
              <a:ext uri="{FF2B5EF4-FFF2-40B4-BE49-F238E27FC236}">
                <a16:creationId xmlns:a16="http://schemas.microsoft.com/office/drawing/2014/main" id="{8B7E4C5F-C507-5881-DBA9-6E598CB27B63}"/>
              </a:ext>
            </a:extLst>
          </p:cNvPr>
          <p:cNvSpPr txBox="1"/>
          <p:nvPr/>
        </p:nvSpPr>
        <p:spPr>
          <a:xfrm>
            <a:off x="288758" y="4226629"/>
            <a:ext cx="6096000" cy="923330"/>
          </a:xfrm>
          <a:prstGeom prst="rect">
            <a:avLst/>
          </a:prstGeom>
          <a:noFill/>
        </p:spPr>
        <p:txBody>
          <a:bodyPr wrap="square">
            <a:spAutoFit/>
          </a:bodyPr>
          <a:lstStyle/>
          <a:p>
            <a:pPr algn="l"/>
            <a:r>
              <a:rPr lang="en-US" sz="1800" b="0" i="0" u="none" strike="noStrike" baseline="0" dirty="0">
                <a:latin typeface="LiberationSerif"/>
              </a:rPr>
              <a:t>PaymentCo had a need to handle the full credit card data, and at a volume that</a:t>
            </a:r>
          </a:p>
          <a:p>
            <a:pPr algn="l"/>
            <a:r>
              <a:rPr lang="en-US" sz="1800" b="0" i="0" u="none" strike="noStrike" baseline="0" dirty="0">
                <a:latin typeface="LiberationSerif"/>
              </a:rPr>
              <a:t>meant its system had to comply with PCI Level 1</a:t>
            </a:r>
            <a:endParaRPr lang="en-US" dirty="0"/>
          </a:p>
        </p:txBody>
      </p:sp>
      <p:sp>
        <p:nvSpPr>
          <p:cNvPr id="19" name="TextBox 18">
            <a:extLst>
              <a:ext uri="{FF2B5EF4-FFF2-40B4-BE49-F238E27FC236}">
                <a16:creationId xmlns:a16="http://schemas.microsoft.com/office/drawing/2014/main" id="{0CFF954D-5EC5-EE50-8C9C-AF580544AD18}"/>
              </a:ext>
            </a:extLst>
          </p:cNvPr>
          <p:cNvSpPr txBox="1"/>
          <p:nvPr/>
        </p:nvSpPr>
        <p:spPr>
          <a:xfrm>
            <a:off x="288758" y="5356621"/>
            <a:ext cx="6096000" cy="1200329"/>
          </a:xfrm>
          <a:prstGeom prst="rect">
            <a:avLst/>
          </a:prstGeom>
          <a:noFill/>
        </p:spPr>
        <p:txBody>
          <a:bodyPr wrap="square">
            <a:spAutoFit/>
          </a:bodyPr>
          <a:lstStyle/>
          <a:p>
            <a:pPr algn="l"/>
            <a:r>
              <a:rPr lang="en-US" sz="1800" b="0" i="0" u="none" strike="noStrike" baseline="0" dirty="0">
                <a:latin typeface="LiberationSerif"/>
              </a:rPr>
              <a:t>ensuring that the whole</a:t>
            </a:r>
          </a:p>
          <a:p>
            <a:pPr algn="l"/>
            <a:r>
              <a:rPr lang="en-US" sz="1800" b="0" i="0" u="none" strike="noStrike" baseline="0" dirty="0">
                <a:latin typeface="LiberationSerif"/>
              </a:rPr>
              <a:t>system complied with these requirements, not least the need for the system to be</a:t>
            </a:r>
          </a:p>
          <a:p>
            <a:pPr algn="l"/>
            <a:r>
              <a:rPr lang="en-US" sz="1800" b="0" i="0" u="none" strike="noStrike" baseline="0" dirty="0">
                <a:latin typeface="LiberationSerif"/>
              </a:rPr>
              <a:t>audited by an external party, was proving to be quite onerous</a:t>
            </a:r>
            <a:endParaRPr lang="en-US" dirty="0"/>
          </a:p>
        </p:txBody>
      </p:sp>
    </p:spTree>
    <p:extLst>
      <p:ext uri="{BB962C8B-B14F-4D97-AF65-F5344CB8AC3E}">
        <p14:creationId xmlns:p14="http://schemas.microsoft.com/office/powerpoint/2010/main" val="37228442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1309</Words>
  <Application>Microsoft Office PowerPoint</Application>
  <PresentationFormat>Widescreen</PresentationFormat>
  <Paragraphs>125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LiberationSans-Bold</vt:lpstr>
      <vt:lpstr>LiberationSerif</vt:lpstr>
      <vt:lpstr>LiberationSerif-Italic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Addison Boyer</dc:creator>
  <cp:lastModifiedBy>Addison Boyer</cp:lastModifiedBy>
  <cp:revision>1</cp:revision>
  <dcterms:created xsi:type="dcterms:W3CDTF">2025-01-30T16:08:28Z</dcterms:created>
  <dcterms:modified xsi:type="dcterms:W3CDTF">2025-01-30T23:20:27Z</dcterms:modified>
</cp:coreProperties>
</file>