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983D-B020-61A7-A898-0F84C7414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C3C1F-C6C6-ACEE-D9AF-352C84E66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F41D-BC85-C454-CD5F-D663A7BB4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8F7A4-A650-DBAC-9972-EE64BAFC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3673-BC82-0598-DDEF-FA216637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9691-69E8-79E7-4062-5F361760C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E6801-3757-E47B-8AD8-0791A1366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34AA0-643C-2595-A305-FC4D44FD1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EA64E-41F8-0CE9-B9D1-0C6811792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A8E9B-CE36-E664-87CE-DCF990ED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52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935726-8961-804A-3B69-A2D448DFC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44605-1072-9FC4-1619-8E3BA8B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87E0-C5AE-98CF-8615-79985638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FF9A-0CAA-EBEC-FF57-8AA03AF19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E7BC0-BDA4-D488-4BD3-9A8B0960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5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593DF-CA77-D523-D027-DC6BCBED1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89F3E-7EDB-E38C-09A6-47EF0C38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9C0FD-25AC-B6F3-6D61-E59623CF0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2019-233B-AE32-F6C2-B880A1FBE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60118-E674-7CD2-4294-89C698E46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6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0105-5732-8157-D7D1-F78D93DE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11EC1-7419-D653-C068-BE519D0FF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CF5F-1ED0-DB0F-2958-43A9EAEF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31E95-9FDD-9620-E4D4-3902639FB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39782-D86E-7D48-42E8-6ACC94BBA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9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B5816-9846-60DA-DB03-8705D962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D49E2-2EC1-552C-E3C6-AF7B93E800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0B5FE9-3EC3-3AE7-B57A-1725C8B3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6CD1D-52C4-EBC5-26CF-1CD42E0A5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4BEBA-C6AD-FC85-3F8D-936170215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A6E4-358B-FE22-449D-C983340E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7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F729-02AF-C530-5A46-5320A86A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91E9A-8266-4EA6-6385-B3D5EB68C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EAB72-5556-4D1C-FAB8-A6DED783C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D57035-795B-438C-0ACE-07878C31B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8521C-E3F4-6E5B-45B6-2188BF197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A7995D-0806-C176-9682-5DF514C4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DA8E7-8B28-B665-447F-4031256C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96ACD-EDAF-2B5D-E2D1-848D7D50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44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C906-12C7-E2C4-A13F-356DF008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400032-F833-E429-6E45-D843AEEF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2FA13-9D8D-7C93-1D94-A6E9221D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798CCD-FE1F-1F0A-188A-F8DCBD75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6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CF4F71-2E15-6947-A41B-A69608D4D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1FC8E0-64B6-9C7A-5F60-9AA264B1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3873D-6CA4-F90C-9FC5-FBAF50A1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333B8-0544-2D4E-A667-30A185F5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D0746-A9A7-28BA-DD92-9343E53DF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48D0D-EAF0-0361-1088-23DA5FA80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3BF02-7540-6054-9BC4-448C180E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89261-9B91-5545-C091-E1E808B6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2931D-3086-6B64-11EF-C9EFFA50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1906F-E666-697F-9828-5F94EC8BA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760A9-87B6-C5CD-C9E3-588A06F8D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ACCA0-7A36-1FAE-AF42-9BFD1DD6E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DD555-2773-8538-1DF4-B41AD3B9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90495-4CBE-EEC4-F4A5-C3251E3A3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5C9D2-7D84-AD27-C70A-EAE9B063F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8C35DB-1535-5549-909D-8EFC41B75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A318-AA44-6C9E-CD06-5C523FF08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5411-F7AD-3872-0816-1B0494168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49723-8E25-47C0-99FF-F915FF9310DF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D5DD-A264-355D-BD6C-47E62B234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96A94-6184-5094-0E55-7BCB84A5D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E3574-65BA-4F14-87A1-00D76E34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D6BEF3-47DE-C4CD-0479-3DA65CA0E602}"/>
              </a:ext>
            </a:extLst>
          </p:cNvPr>
          <p:cNvSpPr txBox="1"/>
          <p:nvPr/>
        </p:nvSpPr>
        <p:spPr>
          <a:xfrm>
            <a:off x="1331650" y="248575"/>
            <a:ext cx="9161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Microservices?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76716-45C8-35F5-BEEE-DFD5C26028E4}"/>
              </a:ext>
            </a:extLst>
          </p:cNvPr>
          <p:cNvSpPr txBox="1"/>
          <p:nvPr/>
        </p:nvSpPr>
        <p:spPr>
          <a:xfrm>
            <a:off x="1331650" y="6179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Microservices </a:t>
            </a:r>
            <a:r>
              <a:rPr lang="en-US" sz="1800" b="0" i="0" u="none" strike="noStrike" baseline="0" dirty="0">
                <a:latin typeface="LiberationSerif"/>
              </a:rPr>
              <a:t>are independently releasable services that are modeled around a business domain.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2B827-C190-BEC6-813E-6C403358BDEC}"/>
              </a:ext>
            </a:extLst>
          </p:cNvPr>
          <p:cNvSpPr txBox="1"/>
          <p:nvPr/>
        </p:nvSpPr>
        <p:spPr>
          <a:xfrm>
            <a:off x="2901148" y="6240093"/>
            <a:ext cx="6389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https://en.wikipedia.org/wiki/Hexagonal_architecture_(software)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DF2518-7827-13BC-2121-2F7E87D4115D}"/>
              </a:ext>
            </a:extLst>
          </p:cNvPr>
          <p:cNvSpPr txBox="1"/>
          <p:nvPr/>
        </p:nvSpPr>
        <p:spPr>
          <a:xfrm>
            <a:off x="1331650" y="4855099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Service-oriented architecture </a:t>
            </a:r>
            <a:r>
              <a:rPr lang="en-US" sz="1800" b="0" i="0" u="none" strike="noStrike" baseline="0" dirty="0">
                <a:latin typeface="LiberationSerif"/>
              </a:rPr>
              <a:t>(SOA) is a design approach in which multiple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services collaborate to provide a certain end set of capabilities. (A </a:t>
            </a:r>
            <a:r>
              <a:rPr lang="en-US" sz="1800" b="0" i="1" u="none" strike="noStrike" baseline="0" dirty="0">
                <a:latin typeface="LiberationSerif-Italic"/>
              </a:rPr>
              <a:t>service </a:t>
            </a:r>
            <a:r>
              <a:rPr lang="en-US" sz="1800" b="0" i="0" u="none" strike="noStrike" baseline="0" dirty="0">
                <a:latin typeface="LiberationSerif"/>
              </a:rPr>
              <a:t>here typically means a completely separate operating system process.)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9D5EE-7926-BB68-24A9-03310D5B30BD}"/>
              </a:ext>
            </a:extLst>
          </p:cNvPr>
          <p:cNvSpPr txBox="1"/>
          <p:nvPr/>
        </p:nvSpPr>
        <p:spPr>
          <a:xfrm>
            <a:off x="1331650" y="158343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encapsulates functionality and makes it accessible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other services via networks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BBE03-654C-FFB0-6892-2AAB99B31816}"/>
              </a:ext>
            </a:extLst>
          </p:cNvPr>
          <p:cNvSpPr txBox="1"/>
          <p:nvPr/>
        </p:nvSpPr>
        <p:spPr>
          <a:xfrm>
            <a:off x="1331650" y="254787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Information hiding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means hiding as much information as possible inside a component and exposing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as little as possible via external interfaces.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20DB0-FDD0-1586-E2FE-E84C1F6031C0}"/>
              </a:ext>
            </a:extLst>
          </p:cNvPr>
          <p:cNvSpPr txBox="1"/>
          <p:nvPr/>
        </p:nvSpPr>
        <p:spPr>
          <a:xfrm>
            <a:off x="1331650" y="383943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This allows for clear separation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between what can change easily and what is more difficult to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6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92A9DE-C092-ADE1-5FE0-4C627A8753E9}"/>
              </a:ext>
            </a:extLst>
          </p:cNvPr>
          <p:cNvSpPr txBox="1"/>
          <p:nvPr/>
        </p:nvSpPr>
        <p:spPr>
          <a:xfrm>
            <a:off x="472736" y="3968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The Modular Monolith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6215D-F089-E71F-A7EA-09127B72D7B1}"/>
              </a:ext>
            </a:extLst>
          </p:cNvPr>
          <p:cNvSpPr txBox="1"/>
          <p:nvPr/>
        </p:nvSpPr>
        <p:spPr>
          <a:xfrm>
            <a:off x="472736" y="76615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modular monolith </a:t>
            </a:r>
            <a:r>
              <a:rPr lang="en-US" sz="1800" b="0" i="0" u="none" strike="noStrike" baseline="0" dirty="0">
                <a:latin typeface="LiberationSerif"/>
              </a:rPr>
              <a:t>is a variation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 which the single process consists of separate modules.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D5431B-693F-19E1-47A3-0292E289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633" y="1412484"/>
            <a:ext cx="3760631" cy="34435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F0D3F4-71DA-DD1E-ABB9-842748C7C1F3}"/>
              </a:ext>
            </a:extLst>
          </p:cNvPr>
          <p:cNvSpPr txBox="1"/>
          <p:nvPr/>
        </p:nvSpPr>
        <p:spPr>
          <a:xfrm>
            <a:off x="472736" y="1781816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If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module boundaries are well defined, it can allow for a high degree of parallel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work, while avoiding the challenges of the more distributed microservice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architecture by having a much simpler deployment topology.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7F2F6-2342-56E9-ED56-EC4FB0C459D8}"/>
              </a:ext>
            </a:extLst>
          </p:cNvPr>
          <p:cNvSpPr txBox="1"/>
          <p:nvPr/>
        </p:nvSpPr>
        <p:spPr>
          <a:xfrm>
            <a:off x="472736" y="526085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Shopify is a great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example of an organization that has used this technique as an alternative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decomposition</a:t>
            </a:r>
            <a:endParaRPr lang="en-US" dirty="0"/>
          </a:p>
        </p:txBody>
      </p:sp>
      <p:pic>
        <p:nvPicPr>
          <p:cNvPr id="15" name="Picture 14" descr="A green rectangle with black background&#10;&#10;Description automatically generated">
            <a:extLst>
              <a:ext uri="{FF2B5EF4-FFF2-40B4-BE49-F238E27FC236}">
                <a16:creationId xmlns:a16="http://schemas.microsoft.com/office/drawing/2014/main" id="{11AC7BDD-26EE-AB51-1DDE-AAB585A637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36" y="3599921"/>
            <a:ext cx="2555440" cy="1597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4878D7-1FF5-8B48-D8AE-945D456715C7}"/>
              </a:ext>
            </a:extLst>
          </p:cNvPr>
          <p:cNvSpPr txBox="1"/>
          <p:nvPr/>
        </p:nvSpPr>
        <p:spPr>
          <a:xfrm>
            <a:off x="6567256" y="5260850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One of the challenges of a modular monolith is that the database tends to lack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decomposition we find in the code level, leading to significant challenges if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you want to pull apart the monolith in the future.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474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3AA1D-DF1D-6D01-5EA7-B2CBE4CEAE34}"/>
              </a:ext>
            </a:extLst>
          </p:cNvPr>
          <p:cNvSpPr txBox="1"/>
          <p:nvPr/>
        </p:nvSpPr>
        <p:spPr>
          <a:xfrm>
            <a:off x="570391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The Distributed Monolith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4B0228-7760-BB10-15D5-15A0A1D1EDE6}"/>
              </a:ext>
            </a:extLst>
          </p:cNvPr>
          <p:cNvSpPr txBox="1"/>
          <p:nvPr/>
        </p:nvSpPr>
        <p:spPr>
          <a:xfrm>
            <a:off x="570391" y="75727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</a:t>
            </a:r>
            <a:r>
              <a:rPr lang="en-US" sz="1800" b="0" i="1" u="none" strike="noStrike" baseline="0" dirty="0">
                <a:latin typeface="LiberationSerif-Italic"/>
              </a:rPr>
              <a:t>distributed monolith </a:t>
            </a:r>
            <a:r>
              <a:rPr lang="en-US" sz="1800" b="0" i="0" u="none" strike="noStrike" baseline="0" dirty="0">
                <a:latin typeface="LiberationSerif"/>
              </a:rPr>
              <a:t>is a system that consists of multiple services, but for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whatever reason, the entire system must be deployed together.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A39AE-3381-7DA6-39AB-8DAD1C299016}"/>
              </a:ext>
            </a:extLst>
          </p:cNvPr>
          <p:cNvSpPr txBox="1"/>
          <p:nvPr/>
        </p:nvSpPr>
        <p:spPr>
          <a:xfrm>
            <a:off x="570391" y="204993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distributed monolith has all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disadvantages of a distributed system, </a:t>
            </a:r>
            <a:r>
              <a:rPr lang="en-US" sz="1800" b="0" i="1" u="none" strike="noStrike" baseline="0" dirty="0">
                <a:latin typeface="LiberationSerif-Italic"/>
              </a:rPr>
              <a:t>and </a:t>
            </a:r>
            <a:r>
              <a:rPr lang="en-US" sz="1800" b="0" i="0" u="none" strike="noStrike" baseline="0" dirty="0">
                <a:latin typeface="LiberationSerif"/>
              </a:rPr>
              <a:t>the disadvantages of a single-process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monolith, without having enough of the upsides of either.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FDFA3-E780-4764-006C-FE3F1F342FD0}"/>
              </a:ext>
            </a:extLst>
          </p:cNvPr>
          <p:cNvSpPr txBox="1"/>
          <p:nvPr/>
        </p:nvSpPr>
        <p:spPr>
          <a:xfrm>
            <a:off x="570391" y="360773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not enough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focus was placed on concepts like information hiding and cohesion of business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functionality.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25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5BD3B8-3DDC-85E8-1223-811DA1B80D14}"/>
              </a:ext>
            </a:extLst>
          </p:cNvPr>
          <p:cNvSpPr txBox="1"/>
          <p:nvPr/>
        </p:nvSpPr>
        <p:spPr>
          <a:xfrm>
            <a:off x="339571" y="32579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Monoliths and Delivery Contention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9E9B9C-3B92-6086-F7C3-7D7CA3784765}"/>
              </a:ext>
            </a:extLst>
          </p:cNvPr>
          <p:cNvSpPr txBox="1"/>
          <p:nvPr/>
        </p:nvSpPr>
        <p:spPr>
          <a:xfrm>
            <a:off x="339571" y="69513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As more and more people work in the same place, they get in one another’s way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B7F993-F075-C876-A89E-A20E777718DC}"/>
              </a:ext>
            </a:extLst>
          </p:cNvPr>
          <p:cNvSpPr txBox="1"/>
          <p:nvPr/>
        </p:nvSpPr>
        <p:spPr>
          <a:xfrm>
            <a:off x="339571" y="171079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confusion around who owns what and who makes decisions.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01988-4682-5DFC-127C-7F8E17C61F57}"/>
              </a:ext>
            </a:extLst>
          </p:cNvPr>
          <p:cNvSpPr txBox="1"/>
          <p:nvPr/>
        </p:nvSpPr>
        <p:spPr>
          <a:xfrm>
            <a:off x="339571" y="244945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Advantages of Monoliths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3CB65D-E8BB-6B81-A48A-E1732D30716D}"/>
              </a:ext>
            </a:extLst>
          </p:cNvPr>
          <p:cNvSpPr txBox="1"/>
          <p:nvPr/>
        </p:nvSpPr>
        <p:spPr>
          <a:xfrm>
            <a:off x="339571" y="281879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much simpler deployment topology can avoid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many of the pitfalls associated with distributed systems.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AD69D2-BEB2-7B93-5165-23F048A13DB7}"/>
              </a:ext>
            </a:extLst>
          </p:cNvPr>
          <p:cNvSpPr txBox="1"/>
          <p:nvPr/>
        </p:nvSpPr>
        <p:spPr>
          <a:xfrm>
            <a:off x="339571" y="346512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simpler developer workflows, and monitoring, troubleshooting, and activities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like end-to-end testing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3CFBE-DDE8-59D2-E880-4B2C1E3FD307}"/>
              </a:ext>
            </a:extLst>
          </p:cNvPr>
          <p:cNvSpPr txBox="1"/>
          <p:nvPr/>
        </p:nvSpPr>
        <p:spPr>
          <a:xfrm>
            <a:off x="339571" y="438845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all the code is there; just use it!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FB5529-0C7F-990F-BAD9-1F39D146244A}"/>
              </a:ext>
            </a:extLst>
          </p:cNvPr>
          <p:cNvSpPr txBox="1"/>
          <p:nvPr/>
        </p:nvSpPr>
        <p:spPr>
          <a:xfrm>
            <a:off x="339571" y="52395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Some think the term </a:t>
            </a:r>
            <a:r>
              <a:rPr lang="en-US" sz="1800" b="0" i="1" u="none" strike="noStrike" baseline="0" dirty="0">
                <a:latin typeface="LiberationSerif-Italic"/>
              </a:rPr>
              <a:t>monolith </a:t>
            </a:r>
            <a:r>
              <a:rPr lang="en-US" sz="1800" b="0" i="0" u="none" strike="noStrike" baseline="0" dirty="0">
                <a:latin typeface="LiberationSerif"/>
              </a:rPr>
              <a:t>is synonymous with </a:t>
            </a:r>
            <a:r>
              <a:rPr lang="en-US" sz="1800" b="0" i="1" u="none" strike="noStrike" baseline="0" dirty="0">
                <a:latin typeface="LiberationSerif-Italic"/>
              </a:rPr>
              <a:t>legacy</a:t>
            </a:r>
            <a:r>
              <a:rPr lang="en-US" sz="1800" b="0" i="0" u="none" strike="noStrike" baseline="0" dirty="0">
                <a:latin typeface="LiberationSerif"/>
              </a:rPr>
              <a:t>. This is a problem. A monolithic architecture is a choice, and a valid one at that.</a:t>
            </a:r>
            <a:endParaRPr lang="en-US" dirty="0"/>
          </a:p>
        </p:txBody>
      </p:sp>
      <p:pic>
        <p:nvPicPr>
          <p:cNvPr id="21" name="Picture 20" descr="A yellow triangle sign with a black exclamation mark&#10;&#10;Description automatically generated">
            <a:extLst>
              <a:ext uri="{FF2B5EF4-FFF2-40B4-BE49-F238E27FC236}">
                <a16:creationId xmlns:a16="http://schemas.microsoft.com/office/drawing/2014/main" id="{E728ED83-FB28-1A6A-B15F-26FFEAE23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571" y="3826357"/>
            <a:ext cx="1493520" cy="149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01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F358B6-2E02-CD9B-62A4-E1D4A7192799}"/>
              </a:ext>
            </a:extLst>
          </p:cNvPr>
          <p:cNvSpPr txBox="1"/>
          <p:nvPr/>
        </p:nvSpPr>
        <p:spPr>
          <a:xfrm>
            <a:off x="277427" y="3613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Enabling Technology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4D7E3F-EAAF-03AD-5658-E25A3B4FBF60}"/>
              </a:ext>
            </a:extLst>
          </p:cNvPr>
          <p:cNvSpPr txBox="1"/>
          <p:nvPr/>
        </p:nvSpPr>
        <p:spPr>
          <a:xfrm>
            <a:off x="277427" y="730642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you should constantly be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looking for issues caused by your increasingly distributed system, and then for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technology that might help.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51AFE-92B8-43EB-66D6-2F35DC041721}"/>
              </a:ext>
            </a:extLst>
          </p:cNvPr>
          <p:cNvSpPr txBox="1"/>
          <p:nvPr/>
        </p:nvSpPr>
        <p:spPr>
          <a:xfrm>
            <a:off x="277427" y="230030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technology has played a large part in the adoption of microservices as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 concept.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DD3BB-798A-AE92-A237-2CCAEDFCB451}"/>
              </a:ext>
            </a:extLst>
          </p:cNvPr>
          <p:cNvSpPr txBox="1"/>
          <p:nvPr/>
        </p:nvSpPr>
        <p:spPr>
          <a:xfrm>
            <a:off x="277427" y="3592965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require an understanding of the supporting technology to such a degree that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previous distinctions between logical and physical architecture can be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problematic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73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9AACDC-358A-F8B0-4429-A521C27BADCF}"/>
              </a:ext>
            </a:extLst>
          </p:cNvPr>
          <p:cNvSpPr txBox="1"/>
          <p:nvPr/>
        </p:nvSpPr>
        <p:spPr>
          <a:xfrm>
            <a:off x="366204" y="34355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Log Aggregation and Distributed Tracing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09A488-8F2C-07A8-90E3-B48C39E4A98E}"/>
              </a:ext>
            </a:extLst>
          </p:cNvPr>
          <p:cNvSpPr txBox="1"/>
          <p:nvPr/>
        </p:nvSpPr>
        <p:spPr>
          <a:xfrm>
            <a:off x="366204" y="2690336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These systems allow you to collect and aggregate logs from across all your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services, providing you a central place from which logs can be analyzed, and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even made part of an active alerting mechanism.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C3D617-A3D8-797D-B0DB-B2870E320A2C}"/>
              </a:ext>
            </a:extLst>
          </p:cNvPr>
          <p:cNvSpPr txBox="1"/>
          <p:nvPr/>
        </p:nvSpPr>
        <p:spPr>
          <a:xfrm>
            <a:off x="366204" y="778282"/>
            <a:ext cx="6094520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737373"/>
                </a:solidFill>
                <a:latin typeface="LiberationSans-Bold"/>
              </a:rPr>
              <a:t>TIP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Be cautious about taking on too much new technology when you start off with microservices.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That said,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"/>
              </a:rPr>
              <a:t>a log aggregation tool is so essential that you should consider it a prerequisite for</a:t>
            </a:r>
          </a:p>
          <a:p>
            <a:pPr algn="l"/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"/>
              </a:rPr>
              <a:t>adopting microservices.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318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E6753C-2E50-01DC-1E90-F47F10FE4621}"/>
              </a:ext>
            </a:extLst>
          </p:cNvPr>
          <p:cNvSpPr txBox="1"/>
          <p:nvPr/>
        </p:nvSpPr>
        <p:spPr>
          <a:xfrm>
            <a:off x="446102" y="3169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Containers and Kubernetes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3A274-45B7-61FC-0C05-50311B6B04DF}"/>
              </a:ext>
            </a:extLst>
          </p:cNvPr>
          <p:cNvSpPr txBox="1"/>
          <p:nvPr/>
        </p:nvSpPr>
        <p:spPr>
          <a:xfrm>
            <a:off x="446102" y="68625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Ideally, you want to run each microservice instance in isolation. This ensures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issues in one microservice can’t affect another microservice—for example,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by gobbling up all the CPU.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44A350-91EE-42EA-C39E-9EF6349B9630}"/>
              </a:ext>
            </a:extLst>
          </p:cNvPr>
          <p:cNvSpPr txBox="1"/>
          <p:nvPr/>
        </p:nvSpPr>
        <p:spPr>
          <a:xfrm>
            <a:off x="446102" y="253291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Containers</a:t>
            </a:r>
            <a:r>
              <a:rPr lang="en-US" sz="1800" b="0" i="0" u="none" strike="noStrike" baseline="0" dirty="0">
                <a:latin typeface="LiberationSerif"/>
              </a:rPr>
              <a:t>, on the other hand, provide a much more lightweight way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provision isolated execution for service instances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20F90D-5CC3-6A55-A7BA-8D15121836DF}"/>
              </a:ext>
            </a:extLst>
          </p:cNvPr>
          <p:cNvSpPr txBox="1"/>
          <p:nvPr/>
        </p:nvSpPr>
        <p:spPr>
          <a:xfrm>
            <a:off x="446102" y="382557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you’ll also realize that you need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something to allow you to manage these containers across lots of underlying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machines.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A01D40-0F6A-AE84-23EC-79C0987CE1BE}"/>
              </a:ext>
            </a:extLst>
          </p:cNvPr>
          <p:cNvSpPr txBox="1"/>
          <p:nvPr/>
        </p:nvSpPr>
        <p:spPr>
          <a:xfrm>
            <a:off x="446102" y="539523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Container orchestration platforms like Kubernetes do exactly that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42609-CE4B-A0E2-626F-D8CF121C21CF}"/>
              </a:ext>
            </a:extLst>
          </p:cNvPr>
          <p:cNvSpPr txBox="1"/>
          <p:nvPr/>
        </p:nvSpPr>
        <p:spPr>
          <a:xfrm>
            <a:off x="6096000" y="1424918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Don’t feel the need to rush to adopt Kubernetes, or even containers for that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matter. They absolutely offer significant advantages over more traditional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deployment techniques, but their adoption is difficult to justify if you have only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 few microservices.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618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00A4F5-4DD3-19A2-CA18-EC4094AF2F33}"/>
              </a:ext>
            </a:extLst>
          </p:cNvPr>
          <p:cNvSpPr txBox="1"/>
          <p:nvPr/>
        </p:nvSpPr>
        <p:spPr>
          <a:xfrm>
            <a:off x="463858" y="3968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Streaming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2305F1-113D-20DF-49B9-BF6335DA9A74}"/>
              </a:ext>
            </a:extLst>
          </p:cNvPr>
          <p:cNvSpPr txBox="1"/>
          <p:nvPr/>
        </p:nvSpPr>
        <p:spPr>
          <a:xfrm>
            <a:off x="463858" y="76615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Although with microservices we are moving away from monolithic databases,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we still need to find ways to share data between microservices.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16D21-512A-8F81-8582-B542C0AD20E9}"/>
              </a:ext>
            </a:extLst>
          </p:cNvPr>
          <p:cNvSpPr txBox="1"/>
          <p:nvPr/>
        </p:nvSpPr>
        <p:spPr>
          <a:xfrm>
            <a:off x="463858" y="2058815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For many people, 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LiberationSerif"/>
              </a:rPr>
              <a:t>Apache Kafka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has become the de facto choice for streaming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data in a microservice environment (we will implement later as part of this course).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30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EA2709-EE3C-4290-34D6-7DC9C44A3625}"/>
              </a:ext>
            </a:extLst>
          </p:cNvPr>
          <p:cNvSpPr txBox="1"/>
          <p:nvPr/>
        </p:nvSpPr>
        <p:spPr>
          <a:xfrm>
            <a:off x="481613" y="3524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Public Cloud and Serverless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620BF-7B96-C10C-C040-F0A55CC417DA}"/>
              </a:ext>
            </a:extLst>
          </p:cNvPr>
          <p:cNvSpPr txBox="1"/>
          <p:nvPr/>
        </p:nvSpPr>
        <p:spPr>
          <a:xfrm>
            <a:off x="481613" y="721765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Public cloud providers, or more specifically the main three providers—Google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Cloud, Microsoft Azure, and Amazon Web Services (AWS)—offer a huge array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managed services and deployment options for managing your application. As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your microservice architecture grows, more and more work will be pushed into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operational space.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83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2D6C3E-69CC-065F-612D-9C29A23BFB4B}"/>
              </a:ext>
            </a:extLst>
          </p:cNvPr>
          <p:cNvSpPr txBox="1"/>
          <p:nvPr/>
        </p:nvSpPr>
        <p:spPr>
          <a:xfrm>
            <a:off x="348449" y="32580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Advantages of Microservices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B563A2-C074-C02E-9BAD-918E000820EF}"/>
              </a:ext>
            </a:extLst>
          </p:cNvPr>
          <p:cNvSpPr txBox="1"/>
          <p:nvPr/>
        </p:nvSpPr>
        <p:spPr>
          <a:xfrm>
            <a:off x="348449" y="695132"/>
            <a:ext cx="60945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advantages of microservices are many and varied. Many of these benefits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can be laid at the door of any distributed system. Microservices, however, tend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achieve these benefits to a greater degree primarily because they take a more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opinionated stance in the way service boundaries are defined. By combining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concepts of information hiding and domain-driven design with the power of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distributed systems, microservices can help deliver significant gains over other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forms of distributed architectures.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1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2FBEECC-D04F-EBEC-DA6B-20AE351256D0}"/>
              </a:ext>
            </a:extLst>
          </p:cNvPr>
          <p:cNvSpPr txBox="1"/>
          <p:nvPr/>
        </p:nvSpPr>
        <p:spPr>
          <a:xfrm>
            <a:off x="233039" y="21926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Technology Heterogeneity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BFCAE-2B27-EB35-99E7-911A287319A4}"/>
              </a:ext>
            </a:extLst>
          </p:cNvPr>
          <p:cNvSpPr txBox="1"/>
          <p:nvPr/>
        </p:nvSpPr>
        <p:spPr>
          <a:xfrm>
            <a:off x="233039" y="58859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a system composed of multiple, collaborating microservices, we can decide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to use different technologies inside each one.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C4472D-6717-9A84-AE26-82CE32E5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588599"/>
            <a:ext cx="5293400" cy="25581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E0BBD4-F5BE-B15A-7DC0-CB71291AFAFF}"/>
              </a:ext>
            </a:extLst>
          </p:cNvPr>
          <p:cNvSpPr txBox="1"/>
          <p:nvPr/>
        </p:nvSpPr>
        <p:spPr>
          <a:xfrm>
            <a:off x="233039" y="314673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microservices, we are also able to more quickly adopt technologies and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understand how new advancements might help us.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F5387-5DA2-78CD-9618-2A9114628064}"/>
              </a:ext>
            </a:extLst>
          </p:cNvPr>
          <p:cNvSpPr txBox="1"/>
          <p:nvPr/>
        </p:nvSpPr>
        <p:spPr>
          <a:xfrm>
            <a:off x="233039" y="4070065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One of the biggest barriers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trying out and adopting a new technology is the risks associated with it.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5B4A22-20E4-E93E-58CB-D2009ED38E3F}"/>
              </a:ext>
            </a:extLst>
          </p:cNvPr>
          <p:cNvSpPr txBox="1"/>
          <p:nvPr/>
        </p:nvSpPr>
        <p:spPr>
          <a:xfrm>
            <a:off x="233039" y="499339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Embracing multiple technologies doesn’t come without overhead, of course.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0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F49383-D12F-F240-61A1-A2D0BCEFC53B}"/>
              </a:ext>
            </a:extLst>
          </p:cNvPr>
          <p:cNvSpPr txBox="1"/>
          <p:nvPr/>
        </p:nvSpPr>
        <p:spPr>
          <a:xfrm>
            <a:off x="1236215" y="4145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Independent Deployability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98900-9A51-73BD-5C4D-7F5796920516}"/>
              </a:ext>
            </a:extLst>
          </p:cNvPr>
          <p:cNvSpPr txBox="1"/>
          <p:nvPr/>
        </p:nvSpPr>
        <p:spPr>
          <a:xfrm>
            <a:off x="1236215" y="1367789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Independent deployability </a:t>
            </a:r>
            <a:r>
              <a:rPr lang="en-US" sz="1800" b="0" i="0" u="none" strike="noStrike" baseline="0" dirty="0">
                <a:latin typeface="LiberationSerif"/>
              </a:rPr>
              <a:t>is the idea that we can make a change to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microservice, deploy it, and release that change to our users, without having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deploy any other microservices.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A3C52-A4CF-13F6-4590-B82CFE3FB7B3}"/>
              </a:ext>
            </a:extLst>
          </p:cNvPr>
          <p:cNvSpPr txBox="1"/>
          <p:nvPr/>
        </p:nvSpPr>
        <p:spPr>
          <a:xfrm>
            <a:off x="1236215" y="3429000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To ensure independent deployability, we need to make sure our microservices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are </a:t>
            </a:r>
            <a:r>
              <a:rPr lang="en-US" sz="1800" b="0" i="1" u="none" strike="noStrike" baseline="0" dirty="0">
                <a:latin typeface="LiberationSerif-Italic"/>
              </a:rPr>
              <a:t>loosely coupled</a:t>
            </a:r>
            <a:r>
              <a:rPr lang="en-US" sz="1800" b="0" i="0" u="none" strike="noStrike" baseline="0" dirty="0">
                <a:latin typeface="LiberationSerif"/>
              </a:rPr>
              <a:t>: we must be able to change one service without having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change anything else.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2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3ABA36-5119-4857-F2D1-7A5F7A94BFC2}"/>
              </a:ext>
            </a:extLst>
          </p:cNvPr>
          <p:cNvSpPr txBox="1"/>
          <p:nvPr/>
        </p:nvSpPr>
        <p:spPr>
          <a:xfrm>
            <a:off x="392837" y="3169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Robustness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E9A2A2-76A4-64D7-A211-75D81D7A6F6E}"/>
              </a:ext>
            </a:extLst>
          </p:cNvPr>
          <p:cNvSpPr txBox="1"/>
          <p:nvPr/>
        </p:nvSpPr>
        <p:spPr>
          <a:xfrm>
            <a:off x="392837" y="6862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A key concept in improving the robustness of your application is the bulkhead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9CFF9-C773-1578-7314-926328B6D5DD}"/>
              </a:ext>
            </a:extLst>
          </p:cNvPr>
          <p:cNvSpPr txBox="1"/>
          <p:nvPr/>
        </p:nvSpPr>
        <p:spPr>
          <a:xfrm>
            <a:off x="392837" y="170191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Service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boundaries become your obvious bulkheads.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D38F88-6731-3ED0-11CD-17E8E90534EB}"/>
              </a:ext>
            </a:extLst>
          </p:cNvPr>
          <p:cNvSpPr txBox="1"/>
          <p:nvPr/>
        </p:nvSpPr>
        <p:spPr>
          <a:xfrm>
            <a:off x="1955307" y="105558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elements of an application are isolated into pools so that if one fails, the others will continue to function</a:t>
            </a:r>
            <a:r>
              <a:rPr lang="en-US" dirty="0"/>
              <a:t>. It's named after the sectioned partitions (bulkheads) of a ship's hull.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7F7E7F-168B-1B00-E16B-2FC4BC2678F4}"/>
              </a:ext>
            </a:extLst>
          </p:cNvPr>
          <p:cNvSpPr txBox="1"/>
          <p:nvPr/>
        </p:nvSpPr>
        <p:spPr>
          <a:xfrm>
            <a:off x="397276" y="4325086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Networks can and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will fail, as will machines. We need to know how to handle such failures and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impact (if any) those failures will have on the end users of our software.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27733-7AC8-FB6D-018C-1BE8945E5E26}"/>
              </a:ext>
            </a:extLst>
          </p:cNvPr>
          <p:cNvSpPr txBox="1"/>
          <p:nvPr/>
        </p:nvSpPr>
        <p:spPr>
          <a:xfrm>
            <a:off x="392837" y="301350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 a monolithic service, if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 fails, everything stops working.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6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68DB54-4A56-CFDB-4AD2-00602127EA70}"/>
              </a:ext>
            </a:extLst>
          </p:cNvPr>
          <p:cNvSpPr txBox="1"/>
          <p:nvPr/>
        </p:nvSpPr>
        <p:spPr>
          <a:xfrm>
            <a:off x="383959" y="3169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Scaling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D1F19-C173-A5FC-313A-7E4E87B3E9FB}"/>
              </a:ext>
            </a:extLst>
          </p:cNvPr>
          <p:cNvSpPr txBox="1"/>
          <p:nvPr/>
        </p:nvSpPr>
        <p:spPr>
          <a:xfrm>
            <a:off x="383959" y="6862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With a large, monolithic service, we need to scale everything together.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98338-6E31-B94B-E77D-432C23552F5C}"/>
              </a:ext>
            </a:extLst>
          </p:cNvPr>
          <p:cNvSpPr txBox="1"/>
          <p:nvPr/>
        </p:nvSpPr>
        <p:spPr>
          <a:xfrm>
            <a:off x="383959" y="170191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smaller services, we can scale just those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services that need scaling, allowing us to run other parts of the system on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smaller, less powerful hardware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7205CA-C10E-21F1-8908-625843AD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047" y="1806365"/>
            <a:ext cx="4773948" cy="32452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F043F66-C0B9-6DA2-E89C-82AC967A03F9}"/>
              </a:ext>
            </a:extLst>
          </p:cNvPr>
          <p:cNvSpPr txBox="1"/>
          <p:nvPr/>
        </p:nvSpPr>
        <p:spPr>
          <a:xfrm>
            <a:off x="341005" y="3271578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When embracing on-demand provisioning systems like those provided by AWS,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we can even apply this scaling on demand for those pieces that need it. This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allows us to control our costs more effectively. It’s not often that an architectural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approach can be so closely correlated to an almost immediate cost savings.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9244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E7FD0D-8412-672E-98F0-7B8EF665221F}"/>
              </a:ext>
            </a:extLst>
          </p:cNvPr>
          <p:cNvSpPr txBox="1"/>
          <p:nvPr/>
        </p:nvSpPr>
        <p:spPr>
          <a:xfrm>
            <a:off x="401715" y="3080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Ease of Deployment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CC8B35-9959-184C-78F9-9413BDB3347F}"/>
              </a:ext>
            </a:extLst>
          </p:cNvPr>
          <p:cNvSpPr txBox="1"/>
          <p:nvPr/>
        </p:nvSpPr>
        <p:spPr>
          <a:xfrm>
            <a:off x="401715" y="671171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one-line change to a million-line monolithic application requires the entire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application to be deployed in order to release the change. That could be a large impact,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high-risk deployment.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AE78A-A5F9-C31F-2781-C3688AF5D928}"/>
              </a:ext>
            </a:extLst>
          </p:cNvPr>
          <p:cNvSpPr txBox="1"/>
          <p:nvPr/>
        </p:nvSpPr>
        <p:spPr>
          <a:xfrm>
            <a:off x="401715" y="251162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</a:t>
            </a:r>
            <a:r>
              <a:rPr lang="en-US" dirty="0">
                <a:latin typeface="LiberationSerif"/>
              </a:rPr>
              <a:t> </a:t>
            </a:r>
            <a:r>
              <a:rPr lang="en-US" sz="1800" b="0" i="0" u="none" strike="noStrike" baseline="0" dirty="0">
                <a:latin typeface="LiberationSerif"/>
              </a:rPr>
              <a:t>bigger the delta between releases, the higher the risk that we’ll get something wrong!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B4255-D00C-A108-D392-6BB9F8AAA7D3}"/>
              </a:ext>
            </a:extLst>
          </p:cNvPr>
          <p:cNvSpPr txBox="1"/>
          <p:nvPr/>
        </p:nvSpPr>
        <p:spPr>
          <a:xfrm>
            <a:off x="401715" y="3521084"/>
            <a:ext cx="609452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microservices, we can make a change to a single service and deploy it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independently of the rest of the system. This allows us to get our code deployed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more quickly. If a problem does occur, it can be quickly isolated to an individual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service, making fast rollback easy to achieve. It also means that we can get our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new functionality out to customers more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914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678D94C-AE28-1A10-B267-6301B369C38D}"/>
              </a:ext>
            </a:extLst>
          </p:cNvPr>
          <p:cNvSpPr txBox="1"/>
          <p:nvPr/>
        </p:nvSpPr>
        <p:spPr>
          <a:xfrm>
            <a:off x="454980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Organizational Alignment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939CD-B9F7-AEA7-B25E-A58094F75767}"/>
              </a:ext>
            </a:extLst>
          </p:cNvPr>
          <p:cNvSpPr txBox="1"/>
          <p:nvPr/>
        </p:nvSpPr>
        <p:spPr>
          <a:xfrm>
            <a:off x="454980" y="757275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 allow us to better align our architecture to our organization,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helping us minimize the number of people working on any one codebase to hit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sweet spot of team size and productivity.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790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B1E116-47A9-E830-F1F1-19A4A9A0420A}"/>
              </a:ext>
            </a:extLst>
          </p:cNvPr>
          <p:cNvSpPr txBox="1"/>
          <p:nvPr/>
        </p:nvSpPr>
        <p:spPr>
          <a:xfrm>
            <a:off x="463858" y="3701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Composability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1567A-74FD-9222-C455-7276C005CDC6}"/>
              </a:ext>
            </a:extLst>
          </p:cNvPr>
          <p:cNvSpPr txBox="1"/>
          <p:nvPr/>
        </p:nvSpPr>
        <p:spPr>
          <a:xfrm>
            <a:off x="463858" y="73952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microservices, we allow for our functionality to be consumed in different ways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for different purposes.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979A1F-D731-7B09-D899-46A7FD4E3AD3}"/>
              </a:ext>
            </a:extLst>
          </p:cNvPr>
          <p:cNvSpPr txBox="1"/>
          <p:nvPr/>
        </p:nvSpPr>
        <p:spPr>
          <a:xfrm>
            <a:off x="463858" y="2309181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microservices, think of us opening up seams in our system that are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addressable by outside parties. As circumstances change, we can build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applications in different ways.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51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499018-E916-60B7-333D-6ADCAB70CF0C}"/>
              </a:ext>
            </a:extLst>
          </p:cNvPr>
          <p:cNvSpPr txBox="1"/>
          <p:nvPr/>
        </p:nvSpPr>
        <p:spPr>
          <a:xfrm>
            <a:off x="419470" y="24590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Microservice Pain Points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5A22C-2007-D245-8DD7-FEB5584E1E28}"/>
              </a:ext>
            </a:extLst>
          </p:cNvPr>
          <p:cNvSpPr txBox="1"/>
          <p:nvPr/>
        </p:nvSpPr>
        <p:spPr>
          <a:xfrm>
            <a:off x="419470" y="61523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architectures bring a host of benefits, as we’ve already seen. But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they also bring a host of complexity.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09EF5C-6FA0-8A1B-CB29-DB9317CDB9A2}"/>
              </a:ext>
            </a:extLst>
          </p:cNvPr>
          <p:cNvSpPr txBox="1"/>
          <p:nvPr/>
        </p:nvSpPr>
        <p:spPr>
          <a:xfrm>
            <a:off x="419470" y="190789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bulk of this book is about dealing with the pain,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suffering, and horror of owning a microservice architecture.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50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1B4FC3-0DC4-585E-46A8-66AC0862DD82}"/>
              </a:ext>
            </a:extLst>
          </p:cNvPr>
          <p:cNvSpPr txBox="1"/>
          <p:nvPr/>
        </p:nvSpPr>
        <p:spPr>
          <a:xfrm>
            <a:off x="481613" y="3613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Developer Experience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5F9CA-DBF8-15FD-C0C8-C5329E9F4996}"/>
              </a:ext>
            </a:extLst>
          </p:cNvPr>
          <p:cNvSpPr txBox="1"/>
          <p:nvPr/>
        </p:nvSpPr>
        <p:spPr>
          <a:xfrm>
            <a:off x="481613" y="730642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There is a limit to the number of things you can run locally, which inevitably will start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conversations about what to do when you can’t run the entire system on one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machine. This can become even more complicated if you are using cloud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services that you cannot run locally.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53ECCD-0E59-9757-AE87-100160B0DF1B}"/>
              </a:ext>
            </a:extLst>
          </p:cNvPr>
          <p:cNvSpPr txBox="1"/>
          <p:nvPr/>
        </p:nvSpPr>
        <p:spPr>
          <a:xfrm>
            <a:off x="481613" y="3131299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limiting the scope of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which parts of a system a developer needs to work on is likely to be a much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more straightforward approach. However, this might be problematic if you want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to embrace more of a “collective ownership” model in which any developer is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expected to work on any part of the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30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532D4-61B1-C5C4-C636-4CC0D77DDF5E}"/>
              </a:ext>
            </a:extLst>
          </p:cNvPr>
          <p:cNvSpPr txBox="1"/>
          <p:nvPr/>
        </p:nvSpPr>
        <p:spPr>
          <a:xfrm>
            <a:off x="446103" y="4323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Technology Overload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8A0FF7-C006-1667-4EC3-161BBA5D7240}"/>
              </a:ext>
            </a:extLst>
          </p:cNvPr>
          <p:cNvSpPr txBox="1"/>
          <p:nvPr/>
        </p:nvSpPr>
        <p:spPr>
          <a:xfrm>
            <a:off x="446103" y="80166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 may well give you the </a:t>
            </a:r>
            <a:r>
              <a:rPr lang="en-US" sz="1800" b="0" i="1" u="none" strike="noStrike" baseline="0" dirty="0">
                <a:latin typeface="LiberationSerif-Italic"/>
              </a:rPr>
              <a:t>option </a:t>
            </a:r>
            <a:r>
              <a:rPr lang="en-US" sz="1800" b="0" i="0" u="none" strike="noStrike" baseline="0" dirty="0">
                <a:latin typeface="LiberationSerif"/>
              </a:rPr>
              <a:t>for each microservice to be written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 a different programming language, to run on a different runtime, or to use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different database—but these are options, not requirements.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75580-A53B-DC7C-0040-DC67F83D2B63}"/>
              </a:ext>
            </a:extLst>
          </p:cNvPr>
          <p:cNvSpPr txBox="1"/>
          <p:nvPr/>
        </p:nvSpPr>
        <p:spPr>
          <a:xfrm>
            <a:off x="446103" y="264832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bandwidth taken up by trying to understand all of this new technology will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reduce the time you have for actually shipping features to your users.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ABB06-9FD3-3F45-FF2B-35AE4992BE28}"/>
              </a:ext>
            </a:extLst>
          </p:cNvPr>
          <p:cNvSpPr txBox="1"/>
          <p:nvPr/>
        </p:nvSpPr>
        <p:spPr>
          <a:xfrm>
            <a:off x="446103" y="42179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You don’t need a Kubernetes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cluster when you have three services!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6990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8CD71E-45BD-6C04-D16B-B6E928CB3FF1}"/>
              </a:ext>
            </a:extLst>
          </p:cNvPr>
          <p:cNvSpPr txBox="1"/>
          <p:nvPr/>
        </p:nvSpPr>
        <p:spPr>
          <a:xfrm>
            <a:off x="561512" y="4234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Cost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28993-8BB2-D072-48DD-C01830E87421}"/>
              </a:ext>
            </a:extLst>
          </p:cNvPr>
          <p:cNvSpPr txBox="1"/>
          <p:nvPr/>
        </p:nvSpPr>
        <p:spPr>
          <a:xfrm>
            <a:off x="561512" y="79278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 the short term at least you’ll see an increase in costs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from a number of factors. Firstly, you’ll likely need to run more things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C71691-B5DC-A4D5-16DD-47983431F283}"/>
              </a:ext>
            </a:extLst>
          </p:cNvPr>
          <p:cNvSpPr txBox="1"/>
          <p:nvPr/>
        </p:nvSpPr>
        <p:spPr>
          <a:xfrm>
            <a:off x="561512" y="208544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Secondly, any change you introduce into a team or an organization will slow you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down in the short term.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391D54-FE31-BC3C-1508-15651C5F5706}"/>
              </a:ext>
            </a:extLst>
          </p:cNvPr>
          <p:cNvSpPr txBox="1"/>
          <p:nvPr/>
        </p:nvSpPr>
        <p:spPr>
          <a:xfrm>
            <a:off x="561512" y="337811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So are microservices a way to drive more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profits? Perhaps. Are microservices a way to reduce costs? Not so much.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72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9FE5B14-558B-97F5-C760-6EDF7A1282B9}"/>
              </a:ext>
            </a:extLst>
          </p:cNvPr>
          <p:cNvSpPr txBox="1"/>
          <p:nvPr/>
        </p:nvSpPr>
        <p:spPr>
          <a:xfrm>
            <a:off x="517124" y="3968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Reporting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32D312-E9A0-E61E-688B-5833537CB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427" y="1500187"/>
            <a:ext cx="5695950" cy="38576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A48495-7C37-91CA-8320-3C9369D907D2}"/>
              </a:ext>
            </a:extLst>
          </p:cNvPr>
          <p:cNvSpPr txBox="1"/>
          <p:nvPr/>
        </p:nvSpPr>
        <p:spPr>
          <a:xfrm>
            <a:off x="517124" y="76615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a monolithic system, you typically have a monolithic database. This means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stakeholders who want to analyze all the data together, often involving large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join operations across data, have a ready-made schema against which to run their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reports.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DAD9DD-6E20-3B7B-F24C-0DF30B3E0922}"/>
              </a:ext>
            </a:extLst>
          </p:cNvPr>
          <p:cNvSpPr txBox="1"/>
          <p:nvPr/>
        </p:nvSpPr>
        <p:spPr>
          <a:xfrm>
            <a:off x="6611644" y="535781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With a microservice architecture, we have broken up this monolithic schema.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924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A970A-B904-02A0-4785-2F05FF257178}"/>
              </a:ext>
            </a:extLst>
          </p:cNvPr>
          <p:cNvSpPr txBox="1"/>
          <p:nvPr/>
        </p:nvSpPr>
        <p:spPr>
          <a:xfrm>
            <a:off x="730188" y="31692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Modeled Around a Business Domain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4423C-FD77-CCC2-7907-35A9A61A477B}"/>
              </a:ext>
            </a:extLst>
          </p:cNvPr>
          <p:cNvSpPr txBox="1"/>
          <p:nvPr/>
        </p:nvSpPr>
        <p:spPr>
          <a:xfrm>
            <a:off x="730188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It therefore follows that we want to find ways to make cross-service changes as infrequent as</a:t>
            </a:r>
            <a:r>
              <a:rPr lang="en-US" sz="1400" dirty="0">
                <a:solidFill>
                  <a:srgbClr val="8F0012"/>
                </a:solidFill>
                <a:latin typeface="LiberationSans"/>
              </a:rPr>
              <a:t>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possible.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674F6E-2751-5EA8-59B6-EC78A09B4C86}"/>
              </a:ext>
            </a:extLst>
          </p:cNvPr>
          <p:cNvSpPr txBox="1"/>
          <p:nvPr/>
        </p:nvSpPr>
        <p:spPr>
          <a:xfrm>
            <a:off x="730188" y="4925250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Arguably, with microservices we have made a decision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prioritize high cohesion of business functionality over high cohesion of technical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functionality.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8827BD-0A63-C7AC-977E-3FF60E4C3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9380" y="2192784"/>
            <a:ext cx="4672628" cy="39327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D36C12-B963-41BF-3640-5C0B6D2A3F05}"/>
              </a:ext>
            </a:extLst>
          </p:cNvPr>
          <p:cNvSpPr txBox="1"/>
          <p:nvPr/>
        </p:nvSpPr>
        <p:spPr>
          <a:xfrm>
            <a:off x="7219380" y="1597980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Layered Architectures</a:t>
            </a:r>
          </a:p>
        </p:txBody>
      </p:sp>
    </p:spTree>
    <p:extLst>
      <p:ext uri="{BB962C8B-B14F-4D97-AF65-F5344CB8AC3E}">
        <p14:creationId xmlns:p14="http://schemas.microsoft.com/office/powerpoint/2010/main" val="41746718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DA1272-0639-FBB6-6880-527A98C4E058}"/>
              </a:ext>
            </a:extLst>
          </p:cNvPr>
          <p:cNvSpPr txBox="1"/>
          <p:nvPr/>
        </p:nvSpPr>
        <p:spPr>
          <a:xfrm>
            <a:off x="481613" y="2902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Monitoring and Troubleshooting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83097-67AA-51A6-9988-1F4C3C5BE0C5}"/>
              </a:ext>
            </a:extLst>
          </p:cNvPr>
          <p:cNvSpPr txBox="1"/>
          <p:nvPr/>
        </p:nvSpPr>
        <p:spPr>
          <a:xfrm>
            <a:off x="481613" y="659620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a monolithic system, if our CPU is stuck at 100% for a long time, we know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it’s a big problem. With a microservice architecture with tens or hundreds of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processes, can we say the same thing? Do we need to wake someone up at 3 a.m.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when just one process is stuck at 100% CPU?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75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2258FB-AAB8-D9D5-F61B-861DFA4A98BB}"/>
              </a:ext>
            </a:extLst>
          </p:cNvPr>
          <p:cNvSpPr txBox="1"/>
          <p:nvPr/>
        </p:nvSpPr>
        <p:spPr>
          <a:xfrm>
            <a:off x="428348" y="29916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Security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2C950-E390-74E1-4752-C10FC7BDAC00}"/>
              </a:ext>
            </a:extLst>
          </p:cNvPr>
          <p:cNvSpPr txBox="1"/>
          <p:nvPr/>
        </p:nvSpPr>
        <p:spPr>
          <a:xfrm>
            <a:off x="428348" y="668498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more information flows over networks between our services.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This can make our data more vulnerable to being observed in transit and also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potentially being manipulated as part of man-in-the-middle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5867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968F5B-C81F-152F-6CEA-655826E030CA}"/>
              </a:ext>
            </a:extLst>
          </p:cNvPr>
          <p:cNvSpPr txBox="1"/>
          <p:nvPr/>
        </p:nvSpPr>
        <p:spPr>
          <a:xfrm>
            <a:off x="321815" y="25477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Testing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C4EF1D-0E62-AAAD-AD57-BA5CB536D0BD}"/>
              </a:ext>
            </a:extLst>
          </p:cNvPr>
          <p:cNvSpPr txBox="1"/>
          <p:nvPr/>
        </p:nvSpPr>
        <p:spPr>
          <a:xfrm>
            <a:off x="321815" y="62411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a microservice architecture, the scope of our end-to-end tests becomes</a:t>
            </a:r>
          </a:p>
          <a:p>
            <a:pPr algn="l"/>
            <a:r>
              <a:rPr lang="en-US" sz="1800" b="0" i="1" u="none" strike="noStrike" baseline="0" dirty="0">
                <a:latin typeface="LiberationSerif-Italic"/>
              </a:rPr>
              <a:t>very </a:t>
            </a:r>
            <a:r>
              <a:rPr lang="en-US" sz="1800" b="0" i="0" u="none" strike="noStrike" baseline="0" dirty="0">
                <a:latin typeface="LiberationSerif"/>
              </a:rPr>
              <a:t>large.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1A103-97FE-002F-6684-7FEB60A5BD9B}"/>
              </a:ext>
            </a:extLst>
          </p:cNvPr>
          <p:cNvSpPr txBox="1"/>
          <p:nvPr/>
        </p:nvSpPr>
        <p:spPr>
          <a:xfrm>
            <a:off x="321815" y="1916772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as your microservice architecture grows, you will get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diminishing return on investment when it comes to end-to-end testing.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testing will cost more but won’t manage to give you the same level of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confidence that it did in the past.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484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059FF-FF77-3625-F3FB-1B4D11BD6A46}"/>
              </a:ext>
            </a:extLst>
          </p:cNvPr>
          <p:cNvSpPr txBox="1"/>
          <p:nvPr/>
        </p:nvSpPr>
        <p:spPr>
          <a:xfrm>
            <a:off x="543757" y="46784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Latency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D69A4C-D8FF-6908-5E48-529062A42BC0}"/>
              </a:ext>
            </a:extLst>
          </p:cNvPr>
          <p:cNvSpPr txBox="1"/>
          <p:nvPr/>
        </p:nvSpPr>
        <p:spPr>
          <a:xfrm>
            <a:off x="543757" y="83717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With a microservice architecture, processing that might previously have been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done locally on one processor can now end up being split across multiple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separate microservices.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C49AA-9EE5-958D-9096-BACAE35BD29B}"/>
              </a:ext>
            </a:extLst>
          </p:cNvPr>
          <p:cNvSpPr txBox="1"/>
          <p:nvPr/>
        </p:nvSpPr>
        <p:spPr>
          <a:xfrm>
            <a:off x="543757" y="268383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serialized, transmitted, and deserialized over networks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you might be exercising more than ever before.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45E5A-5843-F48E-6EEC-0B03E408EF3C}"/>
              </a:ext>
            </a:extLst>
          </p:cNvPr>
          <p:cNvSpPr txBox="1"/>
          <p:nvPr/>
        </p:nvSpPr>
        <p:spPr>
          <a:xfrm>
            <a:off x="543757" y="352783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can be difficult to measure the exact impact on latency of operations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at the design or coding phase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87359E-CAD3-C345-BF5F-30357D0F0950}"/>
              </a:ext>
            </a:extLst>
          </p:cNvPr>
          <p:cNvSpPr txBox="1"/>
          <p:nvPr/>
        </p:nvSpPr>
        <p:spPr>
          <a:xfrm>
            <a:off x="543757" y="464883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you have some way of measuring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end-to-end latency for the operations you care about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11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3EB4C1-C363-60AA-B579-B829823A8888}"/>
              </a:ext>
            </a:extLst>
          </p:cNvPr>
          <p:cNvSpPr txBox="1"/>
          <p:nvPr/>
        </p:nvSpPr>
        <p:spPr>
          <a:xfrm>
            <a:off x="517124" y="54774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Data Consistency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EC31C-4FA7-4AD4-D24B-52AEA135F73A}"/>
              </a:ext>
            </a:extLst>
          </p:cNvPr>
          <p:cNvSpPr txBox="1"/>
          <p:nvPr/>
        </p:nvSpPr>
        <p:spPr>
          <a:xfrm>
            <a:off x="517124" y="917073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 the past you might have relied on database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transactions to manage state changes, you’ll need to understand that similar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safety cannot easily be provided in a distributed system.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EDD36-C0D4-E2FA-9381-73148A597A3C}"/>
              </a:ext>
            </a:extLst>
          </p:cNvPr>
          <p:cNvSpPr txBox="1"/>
          <p:nvPr/>
        </p:nvSpPr>
        <p:spPr>
          <a:xfrm>
            <a:off x="517124" y="248673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Adopting an incremental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approach to decomposition, so that you are able to assess the impact of changes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to your architecture in production, is really important.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5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A55DA7-1468-C61D-3FD7-144EB36A61AD}"/>
              </a:ext>
            </a:extLst>
          </p:cNvPr>
          <p:cNvSpPr txBox="1"/>
          <p:nvPr/>
        </p:nvSpPr>
        <p:spPr>
          <a:xfrm>
            <a:off x="579267" y="4145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Should I Use Microservices?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2CD12B-E10A-8BBD-A01B-2E34A5227156}"/>
              </a:ext>
            </a:extLst>
          </p:cNvPr>
          <p:cNvSpPr txBox="1"/>
          <p:nvPr/>
        </p:nvSpPr>
        <p:spPr>
          <a:xfrm>
            <a:off x="579267" y="78390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They are </a:t>
            </a:r>
            <a:r>
              <a:rPr lang="en-US" sz="1800" b="0" i="1" u="none" strike="noStrike" baseline="0" dirty="0">
                <a:latin typeface="LiberationSerif-Italic"/>
              </a:rPr>
              <a:t>an </a:t>
            </a:r>
            <a:r>
              <a:rPr lang="en-US" sz="1800" b="0" i="0" u="none" strike="noStrike" baseline="0" dirty="0">
                <a:latin typeface="LiberationSerif"/>
              </a:rPr>
              <a:t>architectural approach, not </a:t>
            </a:r>
            <a:r>
              <a:rPr lang="en-US" sz="1800" b="0" i="1" u="none" strike="noStrike" baseline="0" dirty="0">
                <a:latin typeface="LiberationSerif-Italic"/>
              </a:rPr>
              <a:t>the </a:t>
            </a:r>
            <a:r>
              <a:rPr lang="en-US" sz="1800" b="0" i="0" u="none" strike="noStrike" baseline="0" dirty="0">
                <a:latin typeface="LiberationSerif"/>
              </a:rPr>
              <a:t>architectural approach.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3AAC8B-E7C8-82B5-3A68-BBFD9CD27D38}"/>
              </a:ext>
            </a:extLst>
          </p:cNvPr>
          <p:cNvSpPr txBox="1"/>
          <p:nvPr/>
        </p:nvSpPr>
        <p:spPr>
          <a:xfrm>
            <a:off x="579267" y="179957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Whom They Might Not Work For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96AD8-CB7A-CFAD-66FB-3B20C9A4AD55}"/>
              </a:ext>
            </a:extLst>
          </p:cNvPr>
          <p:cNvSpPr txBox="1"/>
          <p:nvPr/>
        </p:nvSpPr>
        <p:spPr>
          <a:xfrm>
            <a:off x="579267" y="2168903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Given the importance of defining stable service boundaries, I feel that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architectures are often a bad choice for brand-new products or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startups.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C9B53E-8B04-1D62-9630-34A216184CF3}"/>
              </a:ext>
            </a:extLst>
          </p:cNvPr>
          <p:cNvSpPr txBox="1"/>
          <p:nvPr/>
        </p:nvSpPr>
        <p:spPr>
          <a:xfrm>
            <a:off x="579267" y="401556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coordinating changes across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 boundaries is an expensive undertaking.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288EA0-CD46-767B-5BF2-3267C9C5AC92}"/>
              </a:ext>
            </a:extLst>
          </p:cNvPr>
          <p:cNvSpPr txBox="1"/>
          <p:nvPr/>
        </p:nvSpPr>
        <p:spPr>
          <a:xfrm>
            <a:off x="579267" y="364623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erif"/>
              </a:rPr>
              <a:t>“If we’re really successful, we’ll need to scale!”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3B3F17-D9C9-3E15-E830-23BD73B9A52D}"/>
              </a:ext>
            </a:extLst>
          </p:cNvPr>
          <p:cNvSpPr txBox="1"/>
          <p:nvPr/>
        </p:nvSpPr>
        <p:spPr>
          <a:xfrm>
            <a:off x="579267" y="4661894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Uber initially focused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on limos, and Flickr spun out of attempts to create a multiplayer online game.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C4C726-4B63-BE76-82B7-9FF86CED6355}"/>
              </a:ext>
            </a:extLst>
          </p:cNvPr>
          <p:cNvSpPr txBox="1"/>
          <p:nvPr/>
        </p:nvSpPr>
        <p:spPr>
          <a:xfrm>
            <a:off x="6096000" y="3646231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organizations creating software that will be deployed and managed by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their customers may struggle with microservices.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D33959-D225-FA0D-D6A2-334D22AE2783}"/>
              </a:ext>
            </a:extLst>
          </p:cNvPr>
          <p:cNvSpPr txBox="1"/>
          <p:nvPr/>
        </p:nvSpPr>
        <p:spPr>
          <a:xfrm>
            <a:off x="6097480" y="466189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architectures can push a lot of complexity into the deployment and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operational domain. If you are running the software yourself, you are able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offset this new complexity by adopting new technology, developing new skills,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and changing working practices.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D88517-386A-DCDD-FE98-1D1D21372A69}"/>
              </a:ext>
            </a:extLst>
          </p:cNvPr>
          <p:cNvSpPr txBox="1"/>
          <p:nvPr/>
        </p:nvSpPr>
        <p:spPr>
          <a:xfrm>
            <a:off x="419469" y="5033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Where They Work Well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3358E-6367-052F-FC76-4601BD86F2E5}"/>
              </a:ext>
            </a:extLst>
          </p:cNvPr>
          <p:cNvSpPr txBox="1"/>
          <p:nvPr/>
        </p:nvSpPr>
        <p:spPr>
          <a:xfrm>
            <a:off x="419469" y="872685"/>
            <a:ext cx="60945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five-person startup is likely to find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 a drag. A hundred-person scale-up that is growing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rapidly is likely to find that its growth is much easier to accommodate with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 properly aligned around its product development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efforts.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A4E3C-D3B6-39A7-F899-74B3B5ECDA6C}"/>
              </a:ext>
            </a:extLst>
          </p:cNvPr>
          <p:cNvSpPr txBox="1"/>
          <p:nvPr/>
        </p:nvSpPr>
        <p:spPr>
          <a:xfrm>
            <a:off x="419469" y="318100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Software as a Service (SaaS) applications are, in general, also a good fit for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architecture.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F7BD6C-6510-C068-26D5-CA7B1A3CB7D5}"/>
              </a:ext>
            </a:extLst>
          </p:cNvPr>
          <p:cNvSpPr txBox="1"/>
          <p:nvPr/>
        </p:nvSpPr>
        <p:spPr>
          <a:xfrm>
            <a:off x="419469" y="41043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 also present clear benefits for organizations looking to provide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services to their customers over a variety of new channels.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4F5B9B-F173-C9E3-31A1-0DE62367F8EE}"/>
              </a:ext>
            </a:extLst>
          </p:cNvPr>
          <p:cNvSpPr txBox="1"/>
          <p:nvPr/>
        </p:nvSpPr>
        <p:spPr>
          <a:xfrm>
            <a:off x="419469" y="5027668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Above all, a microservice architecture is one that can give you a lot of flexibility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as you continue to evolve your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13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2BCB73-ABD4-6299-2AE7-9D9721ADDCF7}"/>
              </a:ext>
            </a:extLst>
          </p:cNvPr>
          <p:cNvSpPr txBox="1"/>
          <p:nvPr/>
        </p:nvSpPr>
        <p:spPr>
          <a:xfrm>
            <a:off x="659167" y="5211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Owning Their Own State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60D76-CBB2-FEC3-F9D2-3BA31C01FE41}"/>
              </a:ext>
            </a:extLst>
          </p:cNvPr>
          <p:cNvSpPr txBox="1"/>
          <p:nvPr/>
        </p:nvSpPr>
        <p:spPr>
          <a:xfrm>
            <a:off x="659167" y="89044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microservices should avoid the use of shared databases.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5E1A6D-1115-493E-0359-ED6CD3BBF981}"/>
              </a:ext>
            </a:extLst>
          </p:cNvPr>
          <p:cNvSpPr txBox="1"/>
          <p:nvPr/>
        </p:nvSpPr>
        <p:spPr>
          <a:xfrm>
            <a:off x="659167" y="1629104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allows us to clearly separate functionality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can change freely (our internal implementation) from the functionality that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we want to change infrequently (the external contract that the consumers use).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E23034-6C68-69EB-E296-FDF72E837638}"/>
              </a:ext>
            </a:extLst>
          </p:cNvPr>
          <p:cNvSpPr txBox="1"/>
          <p:nvPr/>
        </p:nvSpPr>
        <p:spPr>
          <a:xfrm>
            <a:off x="659167" y="3267499"/>
            <a:ext cx="60945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Hiding internal state in a microservice is analogous to the practice of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encapsulation in object-oriented (OO) programming. Encapsulation of data in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OO systems is an example of information hiding in action.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799EF5-7301-91E6-78A2-CA17997ADA9C}"/>
              </a:ext>
            </a:extLst>
          </p:cNvPr>
          <p:cNvSpPr txBox="1"/>
          <p:nvPr/>
        </p:nvSpPr>
        <p:spPr>
          <a:xfrm>
            <a:off x="659167" y="4905894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encapsulation of data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and behavior in this way gives us high cohesion of business functionality. By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hiding the database that backs our service, we also ensure that we reduce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coupling.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26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868666-F0BD-C066-8C9D-77B75930230E}"/>
              </a:ext>
            </a:extLst>
          </p:cNvPr>
          <p:cNvSpPr txBox="1"/>
          <p:nvPr/>
        </p:nvSpPr>
        <p:spPr>
          <a:xfrm>
            <a:off x="632533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Size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900F6-4752-5CC5-DB66-9188821391E7}"/>
              </a:ext>
            </a:extLst>
          </p:cNvPr>
          <p:cNvSpPr txBox="1"/>
          <p:nvPr/>
        </p:nvSpPr>
        <p:spPr>
          <a:xfrm>
            <a:off x="632533" y="7572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“How big should a microservice be?”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4AE0DC-6842-39E7-7EF3-DA7F97590053}"/>
              </a:ext>
            </a:extLst>
          </p:cNvPr>
          <p:cNvSpPr txBox="1"/>
          <p:nvPr/>
        </p:nvSpPr>
        <p:spPr>
          <a:xfrm>
            <a:off x="632533" y="148856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James Lewis, technical director at Thoughtworks, has been known to say that “a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should be as big as my head.”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FEA0CE-DC4E-A6E0-DB25-5AA3EEF5A80B}"/>
              </a:ext>
            </a:extLst>
          </p:cNvPr>
          <p:cNvSpPr txBox="1"/>
          <p:nvPr/>
        </p:nvSpPr>
        <p:spPr>
          <a:xfrm>
            <a:off x="632533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microservice should be kept to the size at which it can be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easily understood.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E4EB2-76F2-92D7-B1AB-D719BC5CD36D}"/>
              </a:ext>
            </a:extLst>
          </p:cNvPr>
          <p:cNvSpPr txBox="1"/>
          <p:nvPr/>
        </p:nvSpPr>
        <p:spPr>
          <a:xfrm>
            <a:off x="632533" y="379240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goal of microservices is to have “as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small an interface as possible.”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32823-2602-89FD-6D40-46F15509AC43}"/>
              </a:ext>
            </a:extLst>
          </p:cNvPr>
          <p:cNvSpPr txBox="1"/>
          <p:nvPr/>
        </p:nvSpPr>
        <p:spPr>
          <a:xfrm>
            <a:off x="632533" y="48021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Ultimately, the concept of size is highly contextual.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2C22B-5FBF-39D5-0BBF-6316CBAAF555}"/>
              </a:ext>
            </a:extLst>
          </p:cNvPr>
          <p:cNvSpPr txBox="1"/>
          <p:nvPr/>
        </p:nvSpPr>
        <p:spPr>
          <a:xfrm>
            <a:off x="6096000" y="3235438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First, how many microservices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can you handle? As you have more services, the complexity of your system will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increase, and you’ll need to learn new skills (and perhaps adopt new technology)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to cope with this.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E76E4-0D64-62EF-35A6-6CE839CF9DE4}"/>
              </a:ext>
            </a:extLst>
          </p:cNvPr>
          <p:cNvSpPr txBox="1"/>
          <p:nvPr/>
        </p:nvSpPr>
        <p:spPr>
          <a:xfrm>
            <a:off x="6096000" y="5171464"/>
            <a:ext cx="61433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Second, how do you define microservice boundaries to get the most out of them,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without everything becoming a horribly coupled mess? These topics are much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more important to focus on when you start your journey.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98C23-FDD3-2BD9-270F-E7E67B71E1F9}"/>
              </a:ext>
            </a:extLst>
          </p:cNvPr>
          <p:cNvSpPr txBox="1"/>
          <p:nvPr/>
        </p:nvSpPr>
        <p:spPr>
          <a:xfrm>
            <a:off x="614779" y="43233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Flexibility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591BBE-0A74-1AEF-EEE2-FA8AF5298836}"/>
              </a:ext>
            </a:extLst>
          </p:cNvPr>
          <p:cNvSpPr txBox="1"/>
          <p:nvPr/>
        </p:nvSpPr>
        <p:spPr>
          <a:xfrm>
            <a:off x="614779" y="80166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“microservices buy you options.”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10BC8-D9AF-339F-723C-1B7CADE3B34F}"/>
              </a:ext>
            </a:extLst>
          </p:cNvPr>
          <p:cNvSpPr txBox="1"/>
          <p:nvPr/>
        </p:nvSpPr>
        <p:spPr>
          <a:xfrm>
            <a:off x="614779" y="117099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resulting flexibility on a number of axes—organizational, technical, scale,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robustness—can be incredibly appealing.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F1C34E-BD93-DCE7-688B-A804DD36CB70}"/>
              </a:ext>
            </a:extLst>
          </p:cNvPr>
          <p:cNvSpPr txBox="1"/>
          <p:nvPr/>
        </p:nvSpPr>
        <p:spPr>
          <a:xfrm>
            <a:off x="614779" y="2463658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Think of adopting microservices as less like flipping a switch, and more like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turning a dial. As you turn up the dial, and you have more microservices, you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have increased flexibility. But you likely ramp up the pain points too.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022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4E8826-4126-5436-96B2-8C0909A5BEA4}"/>
              </a:ext>
            </a:extLst>
          </p:cNvPr>
          <p:cNvSpPr txBox="1"/>
          <p:nvPr/>
        </p:nvSpPr>
        <p:spPr>
          <a:xfrm>
            <a:off x="472735" y="316921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Alignment of Architecture and Organization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B8F2A7-666F-9E5C-DC9A-E69C94A3BBFA}"/>
              </a:ext>
            </a:extLst>
          </p:cNvPr>
          <p:cNvSpPr txBox="1"/>
          <p:nvPr/>
        </p:nvSpPr>
        <p:spPr>
          <a:xfrm>
            <a:off x="472735" y="177971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All architecture ends up getting optimized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around a set of goals.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D1418-D101-7E1C-31D8-0D24475C2920}"/>
              </a:ext>
            </a:extLst>
          </p:cNvPr>
          <p:cNvSpPr txBox="1"/>
          <p:nvPr/>
        </p:nvSpPr>
        <p:spPr>
          <a:xfrm>
            <a:off x="472735" y="3519517"/>
            <a:ext cx="6094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The now famous Conway’s law states the following:</a:t>
            </a:r>
          </a:p>
          <a:p>
            <a:pPr algn="l"/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-Italic"/>
              </a:rPr>
              <a:t>Organizations which design systems...are constrained to produce designs</a:t>
            </a:r>
          </a:p>
          <a:p>
            <a:pPr algn="l"/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-Italic"/>
              </a:rPr>
              <a:t>which are copies of the communication structures of these organizations.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—Melvin Conway, 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LiberationSerif"/>
              </a:rPr>
              <a:t>“How Do Committees Invent?”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08C9BC-205F-F723-8BB5-DD606D59995B}"/>
              </a:ext>
            </a:extLst>
          </p:cNvPr>
          <p:cNvSpPr txBox="1"/>
          <p:nvPr/>
        </p:nvSpPr>
        <p:spPr>
          <a:xfrm>
            <a:off x="472735" y="269215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biggest reason we see this architecture again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and again is because it is based on how we organize our teams.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24C6B-0948-0537-11C0-AB890E035EED}"/>
              </a:ext>
            </a:extLst>
          </p:cNvPr>
          <p:cNvSpPr txBox="1"/>
          <p:nvPr/>
        </p:nvSpPr>
        <p:spPr>
          <a:xfrm>
            <a:off x="472735" y="5460614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now group people in poly-skilled teams to reduce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handoffs and silos. We want to ship software much more quickly than ever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before.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91D6B-C805-A3AF-19E7-0D15EDBBA42C}"/>
              </a:ext>
            </a:extLst>
          </p:cNvPr>
          <p:cNvSpPr txBox="1"/>
          <p:nvPr/>
        </p:nvSpPr>
        <p:spPr>
          <a:xfrm>
            <a:off x="6567255" y="277980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This is an architecture that has high cohesion of related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technology but low cohesion of business functionality.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8893728-43F9-54C9-D29D-FA5C39D1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455" y="316921"/>
            <a:ext cx="3102632" cy="21091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A48417E-F74F-04C7-6F7B-BC7C82349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455" y="3513779"/>
            <a:ext cx="2967431" cy="249537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B3DA46-1881-BF3E-0FDD-B951FD0F597F}"/>
              </a:ext>
            </a:extLst>
          </p:cNvPr>
          <p:cNvSpPr txBox="1"/>
          <p:nvPr/>
        </p:nvSpPr>
        <p:spPr>
          <a:xfrm>
            <a:off x="6567255" y="6060778"/>
            <a:ext cx="63297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instead we need to change how we group code, choosing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cohesion of business functionality rather than technology.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38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81F17-7693-A036-3F9A-C01A5E0B2545}"/>
              </a:ext>
            </a:extLst>
          </p:cNvPr>
          <p:cNvSpPr txBox="1"/>
          <p:nvPr/>
        </p:nvSpPr>
        <p:spPr>
          <a:xfrm>
            <a:off x="579267" y="33467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The Monolith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F6CCEC-1FC0-A123-C3FB-A368AC7904AD}"/>
              </a:ext>
            </a:extLst>
          </p:cNvPr>
          <p:cNvSpPr txBox="1"/>
          <p:nvPr/>
        </p:nvSpPr>
        <p:spPr>
          <a:xfrm>
            <a:off x="579267" y="70400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microservices are most often discussed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as an architectural approach that is an alternative to monolithic architecture.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46F37-BB7D-BFFC-338F-FF75161BC6EC}"/>
              </a:ext>
            </a:extLst>
          </p:cNvPr>
          <p:cNvSpPr txBox="1"/>
          <p:nvPr/>
        </p:nvSpPr>
        <p:spPr>
          <a:xfrm>
            <a:off x="579267" y="199667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When all functionality in a system must be deployed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together, I consider it a monolith.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24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72BF44-8870-DC0A-D66E-3E923D19C030}"/>
              </a:ext>
            </a:extLst>
          </p:cNvPr>
          <p:cNvSpPr txBox="1"/>
          <p:nvPr/>
        </p:nvSpPr>
        <p:spPr>
          <a:xfrm>
            <a:off x="588146" y="42345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The Single-Process Monolith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68CE4-DD9D-8503-66F6-E76F416323B6}"/>
              </a:ext>
            </a:extLst>
          </p:cNvPr>
          <p:cNvSpPr txBox="1"/>
          <p:nvPr/>
        </p:nvSpPr>
        <p:spPr>
          <a:xfrm>
            <a:off x="588146" y="79278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system in which all of the code is deployed as a </a:t>
            </a:r>
            <a:r>
              <a:rPr lang="en-US" sz="1800" b="0" i="1" u="none" strike="noStrike" baseline="0" dirty="0">
                <a:latin typeface="LiberationSerif-Italic"/>
              </a:rPr>
              <a:t>single process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164481-6352-29F1-32FD-16D0A28A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66" y="1417329"/>
            <a:ext cx="3896358" cy="40233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3C6DF6-8955-507D-953E-82F051E1B94D}"/>
              </a:ext>
            </a:extLst>
          </p:cNvPr>
          <p:cNvSpPr txBox="1"/>
          <p:nvPr/>
        </p:nvSpPr>
        <p:spPr>
          <a:xfrm>
            <a:off x="588146" y="4033889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classic single-process monolithic deployment can make sense for many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organizations. David </a:t>
            </a:r>
            <a:r>
              <a:rPr lang="en-US" sz="1800" b="0" i="0" u="none" strike="noStrike" baseline="0" dirty="0" err="1">
                <a:latin typeface="LiberationSerif"/>
              </a:rPr>
              <a:t>Heinemeier</a:t>
            </a:r>
            <a:r>
              <a:rPr lang="en-US" sz="1800" b="0" i="0" u="none" strike="noStrike" baseline="0" dirty="0">
                <a:latin typeface="LiberationSerif"/>
              </a:rPr>
              <a:t> Hansson, the creator of Ruby on Rails, has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made the case effectively that such an architecture makes sense for smaller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organizations.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4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3009</Words>
  <Application>Microsoft Office PowerPoint</Application>
  <PresentationFormat>Widescreen</PresentationFormat>
  <Paragraphs>316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Calibri Light</vt:lpstr>
      <vt:lpstr>LiberationSans</vt:lpstr>
      <vt:lpstr>LiberationSans-Bold</vt:lpstr>
      <vt:lpstr>LiberationSerif</vt:lpstr>
      <vt:lpstr>LiberationSerif-Italic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Addison Boyer</dc:creator>
  <cp:lastModifiedBy>Addison Boyer</cp:lastModifiedBy>
  <cp:revision>4</cp:revision>
  <dcterms:created xsi:type="dcterms:W3CDTF">2025-01-16T18:29:14Z</dcterms:created>
  <dcterms:modified xsi:type="dcterms:W3CDTF">2025-01-22T18:05:27Z</dcterms:modified>
</cp:coreProperties>
</file>