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5DDD9-0929-EF9C-8DD4-83BF8C72F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483BD-3DAD-3439-7552-6DD1F166E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FD7F-43B8-B97C-3C67-AE7AD0F07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7B94D-0DDF-3351-9D00-CE2E789A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1E1C1-5AA7-BEF6-2B8E-289A3BE92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97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C6E52-7548-CDDF-0DB8-B507936BF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F24B71-9ADE-FD80-DC53-1535F8B3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54A6-6A63-C275-553D-6D860B504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72ED45-21C8-D629-C323-0AF8858A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470F-F661-1D4C-A5F4-828C3AE8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FAACF-CD05-BD70-F016-421536084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B582A-8937-D551-75C7-E40138C8D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8378E-C08D-BCBA-DB93-EE508B5A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EF86B-794D-E146-E107-01FEBBB2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68276-4D8F-85C3-FDC8-4E837A4A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29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B7D7-4BFF-1CAD-8347-6A3929733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A6149-DB63-AE52-680B-CBC2DC2DC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40A60-E00C-33F8-316E-CB974089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83B5F-3A64-152A-8F3E-D8766A653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CCD6-568F-1504-997E-FEFF5A4C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43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A1841-55CC-FEEE-A1F0-9C9F704BE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F735F-5695-C761-A1DE-B01A8838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5E390-95F1-B235-92E8-4A9D663E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160A6-6F4E-D1FC-8BD2-B6A3AD79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40DBB-BE42-639F-2DC6-2E1590FC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863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6017-BAC8-D7B9-6B66-45093E36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2EF3-2DDB-1A44-CE00-F3032EB5F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7344D-AA29-903A-C64C-AECF1374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0B8B8-BCA8-A6FD-04F9-045022FA6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E223-E6B3-49B2-346B-79B563F7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AEFA2-E461-AA85-C579-179155C3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92ECF-C8BC-C88A-DAEF-E07AA3B4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C9B2-332C-A61A-4982-688AF9CB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9EA85-3A9D-8CE9-B850-BA8BA5C7E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F4B9C4-A858-BA32-8173-D90E535B62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DAD962-4006-169B-AA83-20495D9A1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76B60-0F78-B905-2BF7-2EC707F4B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6FBDD-3387-FE38-3E46-1F253236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CE5F3-468B-8255-2ABC-37B6D5D6D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9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C4BEC-CAA8-0211-C00E-CB372EE8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D76084-D42B-B16A-11A9-B15AC18FC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D9CAB3-3244-2854-996B-246402E9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4B17ED-106B-9CFC-2391-C63D7D45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65DA6-1139-1DA7-8E62-E87D4B86B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BF868D-0953-E008-672F-AB9F84B30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C6404-5A07-3E08-693A-50F9A3FD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44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1DE8-52BD-CD10-4B59-351D2366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37E9D-2C41-EA5E-D9FE-FEE7542BF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86221D-375E-029C-0202-6BED22AAF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E7F9B-E01A-3EEF-BADD-7AF2671D8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14291-2CE0-C2DD-144B-3A649CA7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B19A5-7873-2956-40F9-EA01428C4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4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A490-E130-57B4-3323-5BED9462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261F9-89D2-E600-91D3-4752AC405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2A4C3-BC73-2673-2DD7-0D34221EF3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A1F93-75BE-C25A-FB96-93E320C01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B076E-8932-92E4-CDC7-10A86491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D0144-6596-851E-470B-E057D1CD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40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48A4C-2B3F-1495-9BCA-520EB1B57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4B02E-4F62-DC7C-B4CA-7E14197E9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BE05-677A-3A79-86DC-DD9C6D21F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72089-FD2C-480D-9A68-C7F392415A1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4B0E6-8D8D-551F-E72B-F0ACC0893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770DE-D177-EC75-2A61-274D2C167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1CC7D-FC96-4D02-B3BA-686091A4F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1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588AB5-97D4-B52F-04EB-BF600E3771B9}"/>
              </a:ext>
            </a:extLst>
          </p:cNvPr>
          <p:cNvSpPr txBox="1"/>
          <p:nvPr/>
        </p:nvSpPr>
        <p:spPr>
          <a:xfrm>
            <a:off x="543757" y="35597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LiberationSans-Bold"/>
              </a:rPr>
              <a:t>Chapter 2. How to Model</a:t>
            </a:r>
          </a:p>
          <a:p>
            <a:pPr algn="l"/>
            <a:r>
              <a:rPr lang="en-US" sz="1800" b="1" i="0" u="none" strike="noStrike" baseline="0" dirty="0">
                <a:latin typeface="LiberationSans-Bold"/>
              </a:rPr>
              <a:t>Microservices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52E7D-05FF-4BD4-CC02-C497DB2086FD}"/>
              </a:ext>
            </a:extLst>
          </p:cNvPr>
          <p:cNvSpPr txBox="1"/>
          <p:nvPr/>
        </p:nvSpPr>
        <p:spPr>
          <a:xfrm>
            <a:off x="543757" y="100230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where to start?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E58D7-CE86-2ED5-2AA5-8275E30E25A2}"/>
              </a:ext>
            </a:extLst>
          </p:cNvPr>
          <p:cNvSpPr txBox="1"/>
          <p:nvPr/>
        </p:nvSpPr>
        <p:spPr>
          <a:xfrm>
            <a:off x="543757" y="155630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foundational concepts such as</a:t>
            </a:r>
          </a:p>
          <a:p>
            <a:pPr algn="l"/>
            <a:r>
              <a:rPr lang="en-US" sz="1800" b="0" i="1" u="none" strike="noStrike" baseline="0" dirty="0">
                <a:latin typeface="LiberationSerif"/>
              </a:rPr>
              <a:t>information hiding</a:t>
            </a:r>
            <a:r>
              <a:rPr lang="en-US" sz="1800" b="0" i="0" u="none" strike="noStrike" baseline="0" dirty="0">
                <a:latin typeface="LiberationSerif"/>
              </a:rPr>
              <a:t>, </a:t>
            </a:r>
            <a:r>
              <a:rPr lang="en-US" sz="1800" b="0" i="1" u="none" strike="noStrike" baseline="0" dirty="0">
                <a:latin typeface="LiberationSerif"/>
              </a:rPr>
              <a:t>coupling</a:t>
            </a:r>
            <a:r>
              <a:rPr lang="en-US" sz="1800" b="0" i="0" u="none" strike="noStrike" baseline="0" dirty="0">
                <a:latin typeface="LiberationSerif"/>
              </a:rPr>
              <a:t>, and </a:t>
            </a:r>
            <a:r>
              <a:rPr lang="en-US" sz="1800" b="0" i="1" u="none" strike="noStrike" baseline="0" dirty="0">
                <a:latin typeface="LiberationSerif"/>
              </a:rPr>
              <a:t>cohesion</a:t>
            </a:r>
            <a:r>
              <a:rPr lang="en-US" sz="1800" b="0" i="0" u="none" strike="noStrike" baseline="0" dirty="0">
                <a:latin typeface="LiberationSerif"/>
              </a:rPr>
              <a:t> and understand how they’ll shift our</a:t>
            </a:r>
            <a:r>
              <a:rPr lang="en-US" dirty="0">
                <a:latin typeface="LiberationSerif"/>
              </a:rPr>
              <a:t> </a:t>
            </a:r>
            <a:r>
              <a:rPr lang="en-US" sz="1800" b="0" i="0" u="none" strike="noStrike" baseline="0" dirty="0">
                <a:latin typeface="LiberationSerif"/>
              </a:rPr>
              <a:t>thinking about drawing boundaries around our microservices.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8CC21-ED8D-E591-7790-10684C0F8A5F}"/>
              </a:ext>
            </a:extLst>
          </p:cNvPr>
          <p:cNvSpPr txBox="1"/>
          <p:nvPr/>
        </p:nvSpPr>
        <p:spPr>
          <a:xfrm>
            <a:off x="543757" y="294130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maximize the upsides and avoid some of the potential downsides.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209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2174577-9600-9105-54EE-F8363710C945}"/>
              </a:ext>
            </a:extLst>
          </p:cNvPr>
          <p:cNvSpPr txBox="1"/>
          <p:nvPr/>
        </p:nvSpPr>
        <p:spPr>
          <a:xfrm>
            <a:off x="526002" y="60100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A BRIEF NOTE ON TEMPORAL 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2D635-7F15-F9AA-24DD-B22351A184DA}"/>
              </a:ext>
            </a:extLst>
          </p:cNvPr>
          <p:cNvSpPr txBox="1"/>
          <p:nvPr/>
        </p:nvSpPr>
        <p:spPr>
          <a:xfrm>
            <a:off x="526002" y="97033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situation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in which concepts are bundled together purely because they happen at the same time.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21B647-109E-D551-8DA1-1E690EFB3224}"/>
              </a:ext>
            </a:extLst>
          </p:cNvPr>
          <p:cNvSpPr txBox="1"/>
          <p:nvPr/>
        </p:nvSpPr>
        <p:spPr>
          <a:xfrm>
            <a:off x="526002" y="226300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situation in which one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needs another microservice to do something at the same time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for the operation to complete.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6C8994-F0BB-0283-1FAF-4B105045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02" y="3832662"/>
            <a:ext cx="5686425" cy="1733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7AC9C1-D503-D9E4-A763-38F5393CACEB}"/>
              </a:ext>
            </a:extLst>
          </p:cNvPr>
          <p:cNvSpPr txBox="1"/>
          <p:nvPr/>
        </p:nvSpPr>
        <p:spPr>
          <a:xfrm>
            <a:off x="526002" y="593382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avoid temporal coupling is to use some form of asynchronous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communication, such as a message broker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779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B6CCF9-DC47-96E7-F5A5-6B6122F6BDDC}"/>
              </a:ext>
            </a:extLst>
          </p:cNvPr>
          <p:cNvSpPr txBox="1"/>
          <p:nvPr/>
        </p:nvSpPr>
        <p:spPr>
          <a:xfrm>
            <a:off x="534879" y="4234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Pass-Through 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17C8D-2435-0DC4-63D7-8E32C64928F1}"/>
              </a:ext>
            </a:extLst>
          </p:cNvPr>
          <p:cNvSpPr txBox="1"/>
          <p:nvPr/>
        </p:nvSpPr>
        <p:spPr>
          <a:xfrm>
            <a:off x="534879" y="792786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one microservice passes data to another microservice purely because the data is needed by some other microservice further downstream.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75B593-97E4-D6AE-4F52-FFFBADB7E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9" y="2085448"/>
            <a:ext cx="5715000" cy="2609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F9F7DE-96AB-0054-0B67-F1330F05205E}"/>
              </a:ext>
            </a:extLst>
          </p:cNvPr>
          <p:cNvSpPr txBox="1"/>
          <p:nvPr/>
        </p:nvSpPr>
        <p:spPr>
          <a:xfrm>
            <a:off x="534879" y="50646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 change to the required data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downstream can cause a more significant upstream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92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682F96-522B-2353-BDA0-702EE1BF35AA}"/>
              </a:ext>
            </a:extLst>
          </p:cNvPr>
          <p:cNvSpPr txBox="1"/>
          <p:nvPr/>
        </p:nvSpPr>
        <p:spPr>
          <a:xfrm>
            <a:off x="534879" y="4234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iberationSans-Bold"/>
              </a:rPr>
              <a:t>Solution 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3D922-2483-8144-2611-CF105EDCF0EB}"/>
              </a:ext>
            </a:extLst>
          </p:cNvPr>
          <p:cNvSpPr txBox="1"/>
          <p:nvPr/>
        </p:nvSpPr>
        <p:spPr>
          <a:xfrm>
            <a:off x="534879" y="79278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calling microservice to just bypass the intermediary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871F3E-6260-941B-E6E1-4123855A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879" y="1527063"/>
            <a:ext cx="571500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27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A3B731-1912-5F5B-6021-26258ED257A8}"/>
              </a:ext>
            </a:extLst>
          </p:cNvPr>
          <p:cNvSpPr txBox="1"/>
          <p:nvPr/>
        </p:nvSpPr>
        <p:spPr>
          <a:xfrm>
            <a:off x="534879" y="42345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latin typeface="LiberationSans-Bold"/>
              </a:rPr>
              <a:t>Solution 2A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D7F166-6B53-CE16-F1BD-49D9FB4C6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1439117"/>
            <a:ext cx="6465731" cy="3027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3FEBDC2-D1E5-298A-C477-44CF3F2EA704}"/>
              </a:ext>
            </a:extLst>
          </p:cNvPr>
          <p:cNvSpPr txBox="1"/>
          <p:nvPr/>
        </p:nvSpPr>
        <p:spPr>
          <a:xfrm>
            <a:off x="533399" y="7927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totally hide the requirement for a </a:t>
            </a:r>
            <a:r>
              <a:rPr lang="en-US" sz="1800" b="0" i="0" u="none" strike="noStrike" baseline="0" dirty="0">
                <a:latin typeface="UbuntuMono-Regular"/>
              </a:rPr>
              <a:t>Shipping Manifest </a:t>
            </a:r>
            <a:r>
              <a:rPr lang="en-US" sz="1800" b="0" i="0" u="none" strike="noStrike" baseline="0" dirty="0">
                <a:latin typeface="LiberationSerif"/>
              </a:rPr>
              <a:t>from</a:t>
            </a:r>
          </a:p>
          <a:p>
            <a:pPr algn="l"/>
            <a:r>
              <a:rPr lang="en-US" sz="1800" b="0" i="0" u="none" strike="noStrike" baseline="0" dirty="0">
                <a:latin typeface="UbuntuMono-Regular"/>
              </a:rPr>
              <a:t>Order Processor</a:t>
            </a:r>
            <a:r>
              <a:rPr lang="en-US" sz="1800" b="0" i="0" u="none" strike="noStrike" baseline="0" dirty="0">
                <a:latin typeface="LiberationSerif"/>
              </a:rPr>
              <a:t>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F3129-D4B6-2E4D-553E-B344B2DB4786}"/>
              </a:ext>
            </a:extLst>
          </p:cNvPr>
          <p:cNvSpPr txBox="1"/>
          <p:nvPr/>
        </p:nvSpPr>
        <p:spPr>
          <a:xfrm>
            <a:off x="534879" y="5113337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While this will help protect the </a:t>
            </a:r>
            <a:r>
              <a:rPr lang="en-US" sz="1800" b="0" i="0" u="none" strike="noStrike" baseline="0" dirty="0">
                <a:latin typeface="UbuntuMono-Regular"/>
              </a:rPr>
              <a:t>Warehouse </a:t>
            </a:r>
            <a:r>
              <a:rPr lang="en-US" sz="1800" b="0" i="0" u="none" strike="noStrike" baseline="0" dirty="0">
                <a:latin typeface="LiberationSerif"/>
              </a:rPr>
              <a:t>microservice from some changes to</a:t>
            </a:r>
          </a:p>
          <a:p>
            <a:pPr algn="l"/>
            <a:r>
              <a:rPr lang="en-US" sz="1800" b="0" i="0" u="none" strike="noStrike" baseline="0" dirty="0">
                <a:latin typeface="UbuntuMono-Regular"/>
              </a:rPr>
              <a:t>Shipping</a:t>
            </a:r>
            <a:r>
              <a:rPr lang="en-US" sz="1800" b="0" i="0" u="none" strike="noStrike" baseline="0" dirty="0">
                <a:latin typeface="LiberationSerif"/>
              </a:rPr>
              <a:t>, there are some things that would still require all parties to change.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3F65B0-3185-54AD-164C-60A33CF25408}"/>
              </a:ext>
            </a:extLst>
          </p:cNvPr>
          <p:cNvSpPr txBox="1"/>
          <p:nvPr/>
        </p:nvSpPr>
        <p:spPr>
          <a:xfrm>
            <a:off x="6097480" y="544334"/>
            <a:ext cx="6094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final approach that could help reduce the pass-through coupling would be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for the </a:t>
            </a:r>
            <a:r>
              <a:rPr lang="en-US" sz="1800" b="0" i="0" u="none" strike="noStrike" baseline="0" dirty="0">
                <a:latin typeface="UbuntuMono-Regular"/>
              </a:rPr>
              <a:t>Order Processor </a:t>
            </a:r>
            <a:r>
              <a:rPr lang="en-US" sz="1800" b="0" i="0" u="none" strike="noStrike" baseline="0" dirty="0">
                <a:latin typeface="LiberationSerif"/>
              </a:rPr>
              <a:t>to still send the </a:t>
            </a:r>
            <a:r>
              <a:rPr lang="en-US" sz="1800" b="0" i="0" u="none" strike="noStrike" baseline="0" dirty="0">
                <a:latin typeface="UbuntuMono-Regular"/>
              </a:rPr>
              <a:t>Shipping Manifest </a:t>
            </a:r>
            <a:r>
              <a:rPr lang="en-US" sz="1800" b="0" i="0" u="none" strike="noStrike" baseline="0" dirty="0">
                <a:latin typeface="LiberationSerif"/>
              </a:rPr>
              <a:t>to the </a:t>
            </a:r>
            <a:r>
              <a:rPr lang="en-US" sz="1800" b="0" i="0" u="none" strike="noStrike" baseline="0" dirty="0">
                <a:latin typeface="UbuntuMono-Regular"/>
              </a:rPr>
              <a:t>Shipping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microservice via the </a:t>
            </a:r>
            <a:r>
              <a:rPr lang="en-US" sz="1800" b="0" i="0" u="none" strike="noStrike" baseline="0" dirty="0">
                <a:latin typeface="UbuntuMono-Regular"/>
              </a:rPr>
              <a:t>Warehouse</a:t>
            </a:r>
            <a:r>
              <a:rPr lang="en-US" sz="1800" b="0" i="0" u="none" strike="noStrike" baseline="0" dirty="0">
                <a:latin typeface="LiberationSerif"/>
              </a:rPr>
              <a:t>, but to have the </a:t>
            </a:r>
            <a:r>
              <a:rPr lang="en-US" sz="1800" b="0" i="0" u="none" strike="noStrike" baseline="0" dirty="0">
                <a:latin typeface="UbuntuMono-Regular"/>
              </a:rPr>
              <a:t>Warehouse </a:t>
            </a:r>
            <a:r>
              <a:rPr lang="en-US" sz="1800" b="0" i="0" u="none" strike="noStrike" baseline="0" dirty="0">
                <a:latin typeface="LiberationSerif"/>
              </a:rPr>
              <a:t>be totally unaware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of the structure of the </a:t>
            </a:r>
            <a:r>
              <a:rPr lang="en-US" sz="1800" b="0" i="0" u="none" strike="noStrike" baseline="0" dirty="0">
                <a:latin typeface="UbuntuMono-Regular"/>
              </a:rPr>
              <a:t>Shipping Manifest </a:t>
            </a:r>
            <a:r>
              <a:rPr lang="en-US" sz="1800" b="0" i="0" u="none" strike="noStrike" baseline="0" dirty="0">
                <a:latin typeface="LiberationSerif"/>
              </a:rPr>
              <a:t>itself.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11BBE4-361A-4823-C053-AD7E957B5E3F}"/>
              </a:ext>
            </a:extLst>
          </p:cNvPr>
          <p:cNvSpPr txBox="1"/>
          <p:nvPr/>
        </p:nvSpPr>
        <p:spPr>
          <a:xfrm>
            <a:off x="6094521" y="17834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iberationSans-Bold"/>
              </a:rPr>
              <a:t>Solution 2B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2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A40812-DB0C-3DCB-9466-FD8B050759A4}"/>
              </a:ext>
            </a:extLst>
          </p:cNvPr>
          <p:cNvSpPr txBox="1"/>
          <p:nvPr/>
        </p:nvSpPr>
        <p:spPr>
          <a:xfrm>
            <a:off x="437225" y="3879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Common 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BEBFA-833B-D24A-20C9-8CC348C09CB6}"/>
              </a:ext>
            </a:extLst>
          </p:cNvPr>
          <p:cNvSpPr txBox="1"/>
          <p:nvPr/>
        </p:nvSpPr>
        <p:spPr>
          <a:xfrm>
            <a:off x="437225" y="75727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"/>
              </a:rPr>
              <a:t>when two or more microservices make use of a common set of data </a:t>
            </a:r>
            <a:r>
              <a:rPr lang="en-US" sz="1800" b="0" i="0" u="none" strike="noStrike" baseline="0" dirty="0">
                <a:latin typeface="LiberationSerif"/>
              </a:rPr>
              <a:t>i.e., database, shared memory, or shared file system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D03D0-E69B-26EC-70B6-BE28E482C845}"/>
              </a:ext>
            </a:extLst>
          </p:cNvPr>
          <p:cNvSpPr txBox="1"/>
          <p:nvPr/>
        </p:nvSpPr>
        <p:spPr>
          <a:xfrm>
            <a:off x="437225" y="177293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changes to the structure of the data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can impact multiple microservices at once.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039970-B832-B3F8-8504-B8E06085E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745" y="757275"/>
            <a:ext cx="3165259" cy="2352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F22AF9-D008-609F-8EC9-6CDD931A1070}"/>
              </a:ext>
            </a:extLst>
          </p:cNvPr>
          <p:cNvSpPr txBox="1"/>
          <p:nvPr/>
        </p:nvSpPr>
        <p:spPr>
          <a:xfrm>
            <a:off x="437225" y="2782669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latin typeface="LiberationSerif"/>
              </a:rPr>
              <a:t>Ok</a:t>
            </a:r>
            <a:r>
              <a:rPr lang="en-US" dirty="0">
                <a:latin typeface="LiberationSerif"/>
              </a:rPr>
              <a:t> - </a:t>
            </a:r>
            <a:r>
              <a:rPr lang="en-US" sz="1800" b="0" i="0" u="none" strike="noStrike" baseline="0" dirty="0">
                <a:latin typeface="LiberationSerif"/>
              </a:rPr>
              <a:t>static reference data doesn’t tend to change often, and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because this data is read-only—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D979E-3BB7-D307-81FA-F261C7C8F841}"/>
              </a:ext>
            </a:extLst>
          </p:cNvPr>
          <p:cNvSpPr txBox="1"/>
          <p:nvPr/>
        </p:nvSpPr>
        <p:spPr>
          <a:xfrm>
            <a:off x="437225" y="379240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LiberationSerif"/>
              </a:rPr>
              <a:t>Problematic</a:t>
            </a:r>
            <a:r>
              <a:rPr lang="en-US" sz="1800" b="0" i="0" u="none" strike="noStrike" baseline="0" dirty="0">
                <a:latin typeface="LiberationSerif"/>
              </a:rPr>
              <a:t> - structure of the common data changes more frequently, or if multiple microservices are reading and writing to the same data.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2DB91C-42A4-23F6-BCA4-A813C58AD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45" y="3792400"/>
            <a:ext cx="4902694" cy="28143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E2CC1-252D-8DAB-A9AC-AABC8D256E2D}"/>
              </a:ext>
            </a:extLst>
          </p:cNvPr>
          <p:cNvSpPr txBox="1"/>
          <p:nvPr/>
        </p:nvSpPr>
        <p:spPr>
          <a:xfrm>
            <a:off x="437225" y="490336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Conceptually, we have both the </a:t>
            </a:r>
            <a:r>
              <a:rPr lang="en-US" sz="1800" b="0" i="0" u="none" strike="noStrike" baseline="0" dirty="0">
                <a:latin typeface="UbuntuMono-Regular"/>
              </a:rPr>
              <a:t>Order Processor </a:t>
            </a:r>
            <a:r>
              <a:rPr lang="en-US" sz="1800" b="0" i="0" u="none" strike="noStrike" baseline="0" dirty="0">
                <a:latin typeface="LiberationSerif"/>
              </a:rPr>
              <a:t>and </a:t>
            </a:r>
            <a:r>
              <a:rPr lang="en-US" sz="1800" b="0" i="0" u="none" strike="noStrike" baseline="0" dirty="0">
                <a:latin typeface="UbuntuMono-Regular"/>
              </a:rPr>
              <a:t>Warehouse </a:t>
            </a:r>
            <a:r>
              <a:rPr lang="en-US" sz="1800" b="0" i="0" u="none" strike="noStrike" baseline="0" dirty="0">
                <a:latin typeface="LiberationSerif"/>
              </a:rPr>
              <a:t>microservices managing different aspects of the life cycle of an order.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40506A-1BA0-3283-F252-75921CF8CCA1}"/>
              </a:ext>
            </a:extLst>
          </p:cNvPr>
          <p:cNvSpPr txBox="1"/>
          <p:nvPr/>
        </p:nvSpPr>
        <p:spPr>
          <a:xfrm>
            <a:off x="437225" y="6008392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can I be sure that I am not changing the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order data in such a way that it breaks </a:t>
            </a:r>
            <a:r>
              <a:rPr lang="en-US" sz="1800" b="0" i="0" u="none" strike="noStrike" baseline="0" dirty="0">
                <a:latin typeface="UbuntuMono-Regular"/>
              </a:rPr>
              <a:t>Warehouse</a:t>
            </a:r>
            <a:r>
              <a:rPr lang="en-US" sz="1800" b="0" i="0" u="none" strike="noStrike" baseline="0" dirty="0">
                <a:latin typeface="LiberationSerif"/>
              </a:rPr>
              <a:t>’s view of the world, or vice versa?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404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802CBD-7A17-F3E6-5D4D-F24E05A7F42E}"/>
              </a:ext>
            </a:extLst>
          </p:cNvPr>
          <p:cNvSpPr txBox="1"/>
          <p:nvPr/>
        </p:nvSpPr>
        <p:spPr>
          <a:xfrm>
            <a:off x="437225" y="3879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Solution 1 – Finite State Machine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DD4D87-16A0-E14F-7F5D-68D0EFE6C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5" y="757275"/>
            <a:ext cx="5931506" cy="1652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AEF55F-7878-7EC6-2872-E469FC54CD0F}"/>
              </a:ext>
            </a:extLst>
          </p:cNvPr>
          <p:cNvSpPr txBox="1"/>
          <p:nvPr/>
        </p:nvSpPr>
        <p:spPr>
          <a:xfrm>
            <a:off x="437225" y="27792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"/>
              </a:rPr>
              <a:t>a single microservice manages the order state</a:t>
            </a:r>
            <a:endParaRPr lang="en-US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26A6EE-FE87-1DB1-76A0-E7DF1516D730}"/>
              </a:ext>
            </a:extLst>
          </p:cNvPr>
          <p:cNvSpPr txBox="1"/>
          <p:nvPr/>
        </p:nvSpPr>
        <p:spPr>
          <a:xfrm>
            <a:off x="437225" y="3517960"/>
            <a:ext cx="609452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737373"/>
                </a:solidFill>
                <a:latin typeface="LiberationSans-Bold"/>
              </a:rPr>
              <a:t>TIP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Make sure you see a request that is sent to a microservice as something that the downstream microservice can reject if it is invalid.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19B705-D752-22BD-B1A5-25548AEF0DCE}"/>
              </a:ext>
            </a:extLst>
          </p:cNvPr>
          <p:cNvSpPr txBox="1"/>
          <p:nvPr/>
        </p:nvSpPr>
        <p:spPr>
          <a:xfrm>
            <a:off x="6097480" y="1585715"/>
            <a:ext cx="609452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solidFill>
                  <a:srgbClr val="C77171"/>
                </a:solidFill>
                <a:latin typeface="LiberationSans-Bold"/>
              </a:rPr>
              <a:t>WARNING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If you see a microservice that just looks like a thin wrapper around database CRUD operations,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that is a sign that you may have weak cohesion and tighter coupling, as logic that should be in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that service to manage the data is instead spread elsewhere in your system.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5D339A-C7FD-5D75-DD9C-7ADB38673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78" y="3946262"/>
            <a:ext cx="3488923" cy="27795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8B6FEEC-2F1C-2F6B-3486-5CD4F1EFEA1C}"/>
              </a:ext>
            </a:extLst>
          </p:cNvPr>
          <p:cNvSpPr txBox="1"/>
          <p:nvPr/>
        </p:nvSpPr>
        <p:spPr>
          <a:xfrm>
            <a:off x="437225" y="517995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iberationSerif"/>
              </a:rPr>
              <a:t>Common coupling also </a:t>
            </a:r>
            <a:r>
              <a:rPr lang="en-US" sz="1800" b="0" i="0" u="none" strike="noStrike" baseline="0" dirty="0">
                <a:latin typeface="LiberationSerif"/>
              </a:rPr>
              <a:t>potential sources of resource contention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CD562D-5765-54B3-C5C7-43CAC519EB33}"/>
              </a:ext>
            </a:extLst>
          </p:cNvPr>
          <p:cNvSpPr txBox="1"/>
          <p:nvPr/>
        </p:nvSpPr>
        <p:spPr>
          <a:xfrm>
            <a:off x="437225" y="582372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I’ve seen more than one database brought to its knees by an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expensive SQL query—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374913-12D1-E57A-ACA4-E557B8F7AF23}"/>
              </a:ext>
            </a:extLst>
          </p:cNvPr>
          <p:cNvSpPr txBox="1"/>
          <p:nvPr/>
        </p:nvSpPr>
        <p:spPr>
          <a:xfrm>
            <a:off x="437225" y="647005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common coupling is </a:t>
            </a:r>
            <a:r>
              <a:rPr lang="en-US" sz="1800" b="0" i="1" u="none" strike="noStrike" baseline="0" dirty="0">
                <a:latin typeface="LiberationSerif-Italic"/>
              </a:rPr>
              <a:t>sometimes </a:t>
            </a:r>
            <a:r>
              <a:rPr lang="en-US" sz="1800" b="0" i="0" u="none" strike="noStrike" baseline="0" dirty="0">
                <a:latin typeface="LiberationSerif"/>
              </a:rPr>
              <a:t>OK, but often it’s not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42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41D0A74-12AB-593B-074F-73C53930EE2C}"/>
              </a:ext>
            </a:extLst>
          </p:cNvPr>
          <p:cNvSpPr txBox="1"/>
          <p:nvPr/>
        </p:nvSpPr>
        <p:spPr>
          <a:xfrm>
            <a:off x="543757" y="40569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Content 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B1631-6E1A-04F0-C2A7-020F64558B66}"/>
              </a:ext>
            </a:extLst>
          </p:cNvPr>
          <p:cNvSpPr txBox="1"/>
          <p:nvPr/>
        </p:nvSpPr>
        <p:spPr>
          <a:xfrm>
            <a:off x="543757" y="775030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an upstream service reaches into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 internals of a downstream service and changes its internal state.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B88E62-C5F8-2FE7-B867-F4A00ABE6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77" y="2067692"/>
            <a:ext cx="4072500" cy="34480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7D65E4-1616-783C-0EF9-53155D30BC46}"/>
              </a:ext>
            </a:extLst>
          </p:cNvPr>
          <p:cNvSpPr txBox="1"/>
          <p:nvPr/>
        </p:nvSpPr>
        <p:spPr>
          <a:xfrm>
            <a:off x="543757" y="20676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The easy fix here is to have the </a:t>
            </a:r>
            <a:r>
              <a:rPr lang="en-US" sz="1800" b="0" i="0" u="none" strike="noStrike" baseline="0" dirty="0">
                <a:latin typeface="UbuntuMono-Regular"/>
              </a:rPr>
              <a:t>Warehouse </a:t>
            </a:r>
            <a:r>
              <a:rPr lang="en-US" sz="1800" b="0" i="0" u="none" strike="noStrike" baseline="0" dirty="0">
                <a:latin typeface="LiberationSerif"/>
              </a:rPr>
              <a:t>send requests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 </a:t>
            </a:r>
            <a:r>
              <a:rPr lang="en-US" sz="1800" b="0" i="0" u="none" strike="noStrike" baseline="0" dirty="0">
                <a:latin typeface="UbuntuMono-Regular"/>
              </a:rPr>
              <a:t>Order </a:t>
            </a:r>
            <a:r>
              <a:rPr lang="en-US" sz="1800" b="0" i="0" u="none" strike="noStrike" baseline="0" dirty="0">
                <a:latin typeface="LiberationSerif"/>
              </a:rPr>
              <a:t>service itself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6A15B-50D7-AFC8-20AD-34F45E27C07B}"/>
              </a:ext>
            </a:extLst>
          </p:cNvPr>
          <p:cNvSpPr txBox="1"/>
          <p:nvPr/>
        </p:nvSpPr>
        <p:spPr>
          <a:xfrm>
            <a:off x="543757" y="308335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people refer to it as </a:t>
            </a:r>
            <a:r>
              <a:rPr lang="en-US" sz="1800" b="0" i="1" u="none" strike="noStrike" baseline="0" dirty="0">
                <a:latin typeface="LiberationSerif-Italic"/>
              </a:rPr>
              <a:t>pathological</a:t>
            </a:r>
          </a:p>
          <a:p>
            <a:pPr algn="l"/>
            <a:r>
              <a:rPr lang="en-US" sz="1800" b="0" i="1" u="none" strike="noStrike" baseline="0" dirty="0">
                <a:latin typeface="LiberationSerif-Italic"/>
              </a:rPr>
              <a:t>coupling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3DD455-53C2-B8F0-D49C-CDE727899369}"/>
              </a:ext>
            </a:extLst>
          </p:cNvPr>
          <p:cNvSpPr txBox="1"/>
          <p:nvPr/>
        </p:nvSpPr>
        <p:spPr>
          <a:xfrm>
            <a:off x="543757" y="409901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In short, avoid content coupling.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1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06A7652-7851-1D9C-7DD1-3AFE3CAC2610}"/>
              </a:ext>
            </a:extLst>
          </p:cNvPr>
          <p:cNvSpPr txBox="1"/>
          <p:nvPr/>
        </p:nvSpPr>
        <p:spPr>
          <a:xfrm>
            <a:off x="392837" y="30804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Introducing MusicCorp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899405-B04F-34A4-6097-B9E922551BAE}"/>
              </a:ext>
            </a:extLst>
          </p:cNvPr>
          <p:cNvSpPr txBox="1"/>
          <p:nvPr/>
        </p:nvSpPr>
        <p:spPr>
          <a:xfrm>
            <a:off x="392837" y="6773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until recently just a brick-and-mortar retailer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DA9C6-CAB5-5F13-11B6-7A2D0E8C27BB}"/>
              </a:ext>
            </a:extLst>
          </p:cNvPr>
          <p:cNvSpPr txBox="1"/>
          <p:nvPr/>
        </p:nvSpPr>
        <p:spPr>
          <a:xfrm>
            <a:off x="392837" y="141604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focused more and more of its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efforts online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F5D45-7B3C-7B4E-A63E-4D76833D5936}"/>
              </a:ext>
            </a:extLst>
          </p:cNvPr>
          <p:cNvSpPr txBox="1"/>
          <p:nvPr/>
        </p:nvSpPr>
        <p:spPr>
          <a:xfrm>
            <a:off x="392837" y="2431703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decided that its best chance of taking over the world is to make sure it can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make changes as easily as possible. Microservices for the win!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92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315A5D-67DB-2F2F-191F-7649D7F2233C}"/>
              </a:ext>
            </a:extLst>
          </p:cNvPr>
          <p:cNvSpPr txBox="1"/>
          <p:nvPr/>
        </p:nvSpPr>
        <p:spPr>
          <a:xfrm>
            <a:off x="295183" y="4145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What Makes a Good Microservice Boundary?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B2C65D-34CD-C9E9-E0E4-A82CC5AE5BF3}"/>
              </a:ext>
            </a:extLst>
          </p:cNvPr>
          <p:cNvSpPr txBox="1"/>
          <p:nvPr/>
        </p:nvSpPr>
        <p:spPr>
          <a:xfrm>
            <a:off x="295183" y="783908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let’s put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the brakes on and talk a bit about the most important underlying idea we need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keep in mind.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12CACF-8C64-B51B-19F9-8CE078FC8D10}"/>
              </a:ext>
            </a:extLst>
          </p:cNvPr>
          <p:cNvSpPr txBox="1"/>
          <p:nvPr/>
        </p:nvSpPr>
        <p:spPr>
          <a:xfrm>
            <a:off x="295183" y="2353569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able to be changed and deployed,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and their functionality released to our users, in an independent fashion.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B38266-4A22-684A-23F2-8A815B75DD3D}"/>
              </a:ext>
            </a:extLst>
          </p:cNvPr>
          <p:cNvSpPr txBox="1"/>
          <p:nvPr/>
        </p:nvSpPr>
        <p:spPr>
          <a:xfrm>
            <a:off x="295183" y="358110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In essence, microservices are just another form of modular decomposition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5B8D1-0B14-4CB9-FAC2-5D72EB819095}"/>
              </a:ext>
            </a:extLst>
          </p:cNvPr>
          <p:cNvSpPr txBox="1"/>
          <p:nvPr/>
        </p:nvSpPr>
        <p:spPr>
          <a:xfrm>
            <a:off x="295183" y="4531636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we can rely on a lot of prior art in the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space of modular software and structured programming to help guide us in terms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of working out how to define our boundaries.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BEDE78-3C86-62EE-98D7-0E8B37158D18}"/>
              </a:ext>
            </a:extLst>
          </p:cNvPr>
          <p:cNvSpPr txBox="1"/>
          <p:nvPr/>
        </p:nvSpPr>
        <p:spPr>
          <a:xfrm>
            <a:off x="295183" y="60361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LiberationSerif"/>
              </a:rPr>
              <a:t>information hiding</a:t>
            </a:r>
            <a:r>
              <a:rPr lang="en-US" sz="1800" b="0" u="none" strike="noStrike" baseline="0" dirty="0">
                <a:latin typeface="LiberationSerif"/>
              </a:rPr>
              <a:t>,</a:t>
            </a:r>
            <a:r>
              <a:rPr lang="en-US" sz="1800" b="0" i="1" u="none" strike="noStrike" baseline="0" dirty="0">
                <a:latin typeface="LiberationSerif"/>
              </a:rPr>
              <a:t> cohesion</a:t>
            </a:r>
            <a:r>
              <a:rPr lang="en-US" sz="1800" b="0" u="none" strike="noStrike" baseline="0" dirty="0">
                <a:latin typeface="LiberationSerif"/>
              </a:rPr>
              <a:t>,</a:t>
            </a:r>
            <a:r>
              <a:rPr lang="en-US" sz="1800" b="0" i="1" u="none" strike="noStrike" baseline="0" dirty="0">
                <a:latin typeface="LiberationSerif"/>
              </a:rPr>
              <a:t> </a:t>
            </a:r>
            <a:r>
              <a:rPr lang="en-US" sz="1800" b="0" u="none" strike="noStrike" baseline="0" dirty="0">
                <a:latin typeface="LiberationSerif"/>
              </a:rPr>
              <a:t>and</a:t>
            </a:r>
            <a:r>
              <a:rPr lang="en-US" sz="1800" b="0" i="1" u="none" strike="noStrike" baseline="0" dirty="0">
                <a:latin typeface="LiberationSerif"/>
              </a:rPr>
              <a:t> coupling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52421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8E4E39-03C5-4EE3-6E18-AE90C237D3A0}"/>
              </a:ext>
            </a:extLst>
          </p:cNvPr>
          <p:cNvSpPr txBox="1"/>
          <p:nvPr/>
        </p:nvSpPr>
        <p:spPr>
          <a:xfrm>
            <a:off x="570390" y="57437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Information Hiding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E1809-9E2B-A336-1CDB-7ECF33B3B6FA}"/>
              </a:ext>
            </a:extLst>
          </p:cNvPr>
          <p:cNvSpPr txBox="1"/>
          <p:nvPr/>
        </p:nvSpPr>
        <p:spPr>
          <a:xfrm>
            <a:off x="570390" y="94370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developed by David Parnas to look at the most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effective way to define module boundaries.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E4A7A9-F5B7-14F2-8F82-1527B96B57F8}"/>
              </a:ext>
            </a:extLst>
          </p:cNvPr>
          <p:cNvSpPr txBox="1"/>
          <p:nvPr/>
        </p:nvSpPr>
        <p:spPr>
          <a:xfrm>
            <a:off x="570390" y="184689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desire to hide as many details as possible behind a module (or, in our case, microservice) boundary.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21DBF8-D131-DECD-9DF5-A51FB5644B51}"/>
              </a:ext>
            </a:extLst>
          </p:cNvPr>
          <p:cNvSpPr txBox="1"/>
          <p:nvPr/>
        </p:nvSpPr>
        <p:spPr>
          <a:xfrm>
            <a:off x="570390" y="28625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benefits that modules should theoretically give us;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988792-66A7-A798-F23C-3D27A2CCD617}"/>
              </a:ext>
            </a:extLst>
          </p:cNvPr>
          <p:cNvSpPr txBox="1"/>
          <p:nvPr/>
        </p:nvSpPr>
        <p:spPr>
          <a:xfrm>
            <a:off x="570390" y="36261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latin typeface="LiberationSerif-Italic"/>
              </a:rPr>
              <a:t>Improved development time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89F98E-196B-30EC-AF92-248CEA1BEC75}"/>
              </a:ext>
            </a:extLst>
          </p:cNvPr>
          <p:cNvSpPr txBox="1"/>
          <p:nvPr/>
        </p:nvSpPr>
        <p:spPr>
          <a:xfrm>
            <a:off x="570390" y="436477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latin typeface="LiberationSerif-Italic"/>
              </a:rPr>
              <a:t>Comprehensibility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F6B98-3772-EEB3-73A5-A43DB40FA1BE}"/>
              </a:ext>
            </a:extLst>
          </p:cNvPr>
          <p:cNvSpPr txBox="1"/>
          <p:nvPr/>
        </p:nvSpPr>
        <p:spPr>
          <a:xfrm>
            <a:off x="570390" y="521591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none" strike="noStrike" baseline="0" dirty="0">
                <a:latin typeface="LiberationSerif-Italic"/>
              </a:rPr>
              <a:t>Flexibility</a:t>
            </a:r>
            <a:endParaRPr 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42A9F1-2CCC-8016-6C1B-43416FB294F2}"/>
              </a:ext>
            </a:extLst>
          </p:cNvPr>
          <p:cNvSpPr txBox="1"/>
          <p:nvPr/>
        </p:nvSpPr>
        <p:spPr>
          <a:xfrm>
            <a:off x="3617650" y="362611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"/>
              </a:rPr>
              <a:t>More work to be done in parallel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302BBA-924C-936C-6C28-A387FA78231E}"/>
              </a:ext>
            </a:extLst>
          </p:cNvPr>
          <p:cNvSpPr txBox="1"/>
          <p:nvPr/>
        </p:nvSpPr>
        <p:spPr>
          <a:xfrm>
            <a:off x="3617650" y="436477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LiberationSerif"/>
              </a:rPr>
              <a:t>looked at in isolation and understood in isolation</a:t>
            </a:r>
            <a:endParaRPr lang="en-US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BA3A73-6298-6854-3FB5-E5ACC63B060A}"/>
              </a:ext>
            </a:extLst>
          </p:cNvPr>
          <p:cNvSpPr txBox="1"/>
          <p:nvPr/>
        </p:nvSpPr>
        <p:spPr>
          <a:xfrm>
            <a:off x="3617650" y="5103438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"/>
              </a:rPr>
              <a:t>changes to be made to the functionality of the system without requiring other modules to change</a:t>
            </a:r>
            <a:endParaRPr lang="en-US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19FC3-FC92-F116-E416-6335C4ADCBA3}"/>
              </a:ext>
            </a:extLst>
          </p:cNvPr>
          <p:cNvSpPr txBox="1"/>
          <p:nvPr/>
        </p:nvSpPr>
        <p:spPr>
          <a:xfrm>
            <a:off x="3617650" y="586224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LiberationSerif"/>
              </a:rPr>
              <a:t>deliver new functionality by combining modules</a:t>
            </a:r>
            <a:endParaRPr lang="en-US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541E04-1426-7ACB-7BDE-BC037CD27A98}"/>
              </a:ext>
            </a:extLst>
          </p:cNvPr>
          <p:cNvSpPr txBox="1"/>
          <p:nvPr/>
        </p:nvSpPr>
        <p:spPr>
          <a:xfrm>
            <a:off x="6097480" y="435875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1" u="none" strike="noStrike" baseline="0" dirty="0">
                <a:latin typeface="LiberationSerif-Italic"/>
              </a:rPr>
              <a:t>The connections between modules are the assumptions which the modules make about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69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1367942-1C82-2928-1B38-4F9E89AD5FD8}"/>
              </a:ext>
            </a:extLst>
          </p:cNvPr>
          <p:cNvSpPr txBox="1"/>
          <p:nvPr/>
        </p:nvSpPr>
        <p:spPr>
          <a:xfrm>
            <a:off x="481613" y="37018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Cohesion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17E03-DAB5-6259-9D11-4D4852A31D03}"/>
              </a:ext>
            </a:extLst>
          </p:cNvPr>
          <p:cNvSpPr txBox="1"/>
          <p:nvPr/>
        </p:nvSpPr>
        <p:spPr>
          <a:xfrm>
            <a:off x="481613" y="7395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“the code that changes together, stays together.”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5A28D0-F378-F84D-F8BD-50F445AFB8A1}"/>
              </a:ext>
            </a:extLst>
          </p:cNvPr>
          <p:cNvSpPr txBox="1"/>
          <p:nvPr/>
        </p:nvSpPr>
        <p:spPr>
          <a:xfrm>
            <a:off x="481613" y="147818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ease of making changes in business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functionality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C895C-0851-529F-3A28-C52BE2C994F2}"/>
              </a:ext>
            </a:extLst>
          </p:cNvPr>
          <p:cNvSpPr txBox="1"/>
          <p:nvPr/>
        </p:nvSpPr>
        <p:spPr>
          <a:xfrm>
            <a:off x="481613" y="249384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We want related behavior to sit together, and unrelated behavior to sit elsewhere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9164AE-3797-1C4A-3426-4EEA536D8A2F}"/>
              </a:ext>
            </a:extLst>
          </p:cNvPr>
          <p:cNvSpPr txBox="1"/>
          <p:nvPr/>
        </p:nvSpPr>
        <p:spPr>
          <a:xfrm>
            <a:off x="481613" y="350951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we want to be able to change it in</a:t>
            </a:r>
          </a:p>
          <a:p>
            <a:pPr algn="l"/>
            <a:r>
              <a:rPr lang="en-US" sz="1800" b="0" i="1" u="none" strike="noStrike" baseline="0" dirty="0">
                <a:latin typeface="LiberationSerif"/>
              </a:rPr>
              <a:t>one place </a:t>
            </a:r>
            <a:r>
              <a:rPr lang="en-US" sz="1800" b="0" u="none" strike="noStrike" baseline="0" dirty="0">
                <a:latin typeface="LiberationSerif"/>
              </a:rPr>
              <a:t>and release that change… </a:t>
            </a:r>
            <a:r>
              <a:rPr lang="en-US" sz="1800" b="0" i="1" u="none" strike="noStrike" baseline="0" dirty="0">
                <a:latin typeface="LiberationSerif"/>
              </a:rPr>
              <a:t>ASAP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4F8FD4-0A83-DA7F-D38A-67131BF4609C}"/>
              </a:ext>
            </a:extLst>
          </p:cNvPr>
          <p:cNvSpPr txBox="1"/>
          <p:nvPr/>
        </p:nvSpPr>
        <p:spPr>
          <a:xfrm>
            <a:off x="481613" y="4525173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If the related </a:t>
            </a:r>
            <a:r>
              <a:rPr lang="en-US" sz="1800" b="0" i="1" u="none" strike="noStrike" baseline="0" dirty="0">
                <a:latin typeface="LiberationSerif"/>
              </a:rPr>
              <a:t>functionality is spread across the system</a:t>
            </a:r>
            <a:r>
              <a:rPr lang="en-US" sz="1800" b="0" i="0" u="none" strike="noStrike" baseline="0" dirty="0">
                <a:latin typeface="LiberationSerif"/>
              </a:rPr>
              <a:t>, we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say that </a:t>
            </a:r>
            <a:r>
              <a:rPr lang="en-US" sz="1800" b="0" i="1" u="none" strike="noStrike" baseline="0" dirty="0">
                <a:latin typeface="LiberationSerif"/>
              </a:rPr>
              <a:t>cohesion is weak</a:t>
            </a: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B57E44-5C9D-E9D4-230A-F3D0D377488E}"/>
              </a:ext>
            </a:extLst>
          </p:cNvPr>
          <p:cNvSpPr txBox="1"/>
          <p:nvPr/>
        </p:nvSpPr>
        <p:spPr>
          <a:xfrm>
            <a:off x="481613" y="5540836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whereas for our </a:t>
            </a:r>
            <a:r>
              <a:rPr lang="en-US" sz="1800" b="0" i="1" u="none" strike="noStrike" baseline="0" dirty="0">
                <a:latin typeface="LiberationSerif"/>
              </a:rPr>
              <a:t>microservice architectures </a:t>
            </a:r>
            <a:r>
              <a:rPr lang="en-US" sz="1800" b="0" i="0" u="none" strike="noStrike" baseline="0" dirty="0">
                <a:latin typeface="LiberationSerif"/>
              </a:rPr>
              <a:t>we’re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aiming for </a:t>
            </a:r>
            <a:r>
              <a:rPr lang="en-US" sz="1800" b="0" i="1" u="none" strike="noStrike" baseline="0" dirty="0">
                <a:latin typeface="LiberationSerif"/>
              </a:rPr>
              <a:t>strong cohesion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02054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2CC12F-7CA3-96E8-D803-20DBA2F27FCD}"/>
              </a:ext>
            </a:extLst>
          </p:cNvPr>
          <p:cNvSpPr txBox="1"/>
          <p:nvPr/>
        </p:nvSpPr>
        <p:spPr>
          <a:xfrm>
            <a:off x="499369" y="52110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CE015-CD7E-7864-3146-27C1BBB663C6}"/>
              </a:ext>
            </a:extLst>
          </p:cNvPr>
          <p:cNvSpPr txBox="1"/>
          <p:nvPr/>
        </p:nvSpPr>
        <p:spPr>
          <a:xfrm>
            <a:off x="499369" y="89044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loosely coupled, a change to one service should not require a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change to another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6A233D-DD80-D423-ACCD-ACFF91F2C97D}"/>
              </a:ext>
            </a:extLst>
          </p:cNvPr>
          <p:cNvSpPr txBox="1"/>
          <p:nvPr/>
        </p:nvSpPr>
        <p:spPr>
          <a:xfrm>
            <a:off x="548196" y="1906104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The whole point of a microservice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278B6F-460B-4400-A7A5-9298A290D674}"/>
              </a:ext>
            </a:extLst>
          </p:cNvPr>
          <p:cNvSpPr txBox="1"/>
          <p:nvPr/>
        </p:nvSpPr>
        <p:spPr>
          <a:xfrm>
            <a:off x="548196" y="264476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What sorts of things cause tight coupling?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281ED1-02E2-C135-1B32-15A0BE5F5ADC}"/>
              </a:ext>
            </a:extLst>
          </p:cNvPr>
          <p:cNvSpPr txBox="1"/>
          <p:nvPr/>
        </p:nvSpPr>
        <p:spPr>
          <a:xfrm>
            <a:off x="548196" y="3383432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A loosely coupled service knows as little as it needs to about the services with which it collaborates.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8B584-5AD5-EB49-E543-CB0E1F732C06}"/>
              </a:ext>
            </a:extLst>
          </p:cNvPr>
          <p:cNvSpPr txBox="1"/>
          <p:nvPr/>
        </p:nvSpPr>
        <p:spPr>
          <a:xfrm>
            <a:off x="548196" y="4399095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chatty communication can lead to tight coupling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53ACB-C2E4-B8DD-C397-64747AC2F222}"/>
              </a:ext>
            </a:extLst>
          </p:cNvPr>
          <p:cNvSpPr txBox="1"/>
          <p:nvPr/>
        </p:nvSpPr>
        <p:spPr>
          <a:xfrm>
            <a:off x="548196" y="51377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Coupling, though, comes in many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95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A5016-13C3-D680-36DA-EAD58FF564E7}"/>
              </a:ext>
            </a:extLst>
          </p:cNvPr>
          <p:cNvSpPr txBox="1"/>
          <p:nvPr/>
        </p:nvSpPr>
        <p:spPr>
          <a:xfrm>
            <a:off x="526002" y="476720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The Interplay of Coupling and Cohesion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68FE6-8D22-EDF6-D15B-30670C29D62A}"/>
              </a:ext>
            </a:extLst>
          </p:cNvPr>
          <p:cNvSpPr txBox="1"/>
          <p:nvPr/>
        </p:nvSpPr>
        <p:spPr>
          <a:xfrm>
            <a:off x="526002" y="84605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coupling and cohesion are obviously related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301C9-F247-26AB-E930-FA3431F9A5DE}"/>
              </a:ext>
            </a:extLst>
          </p:cNvPr>
          <p:cNvSpPr txBox="1"/>
          <p:nvPr/>
        </p:nvSpPr>
        <p:spPr>
          <a:xfrm>
            <a:off x="526002" y="1762270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Larry Constantine, sums this up neatly:</a:t>
            </a:r>
          </a:p>
          <a:p>
            <a:pPr algn="l"/>
            <a:r>
              <a:rPr lang="en-US" sz="1800" b="0" i="1" u="none" strike="noStrike" baseline="0" dirty="0">
                <a:latin typeface="LiberationSerif-Italic"/>
              </a:rPr>
              <a:t>A structure is stable if cohesion is strong, and coupling is low.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A79E3-141D-6C4C-B9A7-A850872FE8D7}"/>
              </a:ext>
            </a:extLst>
          </p:cNvPr>
          <p:cNvSpPr txBox="1"/>
          <p:nvPr/>
        </p:nvSpPr>
        <p:spPr>
          <a:xfrm>
            <a:off x="526002" y="139293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erif"/>
              </a:rPr>
              <a:t>Constantine’s law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E638CD-5039-DEFC-970E-9767644E6A21}"/>
              </a:ext>
            </a:extLst>
          </p:cNvPr>
          <p:cNvSpPr txBox="1"/>
          <p:nvPr/>
        </p:nvSpPr>
        <p:spPr>
          <a:xfrm>
            <a:off x="526002" y="2777933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we need some degree of stability in the boundaries themselves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96FC46-BF58-FBD6-F59A-858F28849C11}"/>
              </a:ext>
            </a:extLst>
          </p:cNvPr>
          <p:cNvSpPr txBox="1"/>
          <p:nvPr/>
        </p:nvSpPr>
        <p:spPr>
          <a:xfrm>
            <a:off x="526002" y="3516597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both concepts describe the relationship between things.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A66689-4F41-3D16-ED0A-9E81F8A453B6}"/>
              </a:ext>
            </a:extLst>
          </p:cNvPr>
          <p:cNvSpPr txBox="1"/>
          <p:nvPr/>
        </p:nvSpPr>
        <p:spPr>
          <a:xfrm>
            <a:off x="526002" y="425526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Cohesion applies to the relationship between things </a:t>
            </a:r>
            <a:r>
              <a:rPr lang="en-US" sz="1800" b="0" i="1" u="none" strike="noStrike" baseline="0" dirty="0">
                <a:latin typeface="LiberationSerif-Italic"/>
              </a:rPr>
              <a:t>inside </a:t>
            </a:r>
            <a:r>
              <a:rPr lang="en-US" sz="1800" b="0" i="0" u="none" strike="noStrike" baseline="0" dirty="0">
                <a:latin typeface="LiberationSerif"/>
              </a:rPr>
              <a:t>a boundary (a microservice in our context)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BFDE6D-B987-A48F-370D-B425161986AE}"/>
              </a:ext>
            </a:extLst>
          </p:cNvPr>
          <p:cNvSpPr txBox="1"/>
          <p:nvPr/>
        </p:nvSpPr>
        <p:spPr>
          <a:xfrm>
            <a:off x="526002" y="513766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Coupling describes the relationship between things </a:t>
            </a:r>
            <a:r>
              <a:rPr lang="en-US" sz="1800" b="0" i="1" u="none" strike="noStrike" baseline="0" dirty="0">
                <a:latin typeface="LiberationSerif-Italic"/>
              </a:rPr>
              <a:t>across </a:t>
            </a:r>
            <a:r>
              <a:rPr lang="en-US" sz="1800" b="0" i="0" u="none" strike="noStrike" baseline="0" dirty="0">
                <a:latin typeface="LiberationSerif"/>
              </a:rPr>
              <a:t>a boundary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A28C11-0407-3029-439B-37CF01351D2A}"/>
              </a:ext>
            </a:extLst>
          </p:cNvPr>
          <p:cNvSpPr txBox="1"/>
          <p:nvPr/>
        </p:nvSpPr>
        <p:spPr>
          <a:xfrm>
            <a:off x="526002" y="6020062"/>
            <a:ext cx="624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coupling and cohesion are just one way to articulate the various trade-offs we make around where we group code, and why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1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E00965-7ADF-D1C5-B684-DF450DA0E3C3}"/>
              </a:ext>
            </a:extLst>
          </p:cNvPr>
          <p:cNvSpPr txBox="1"/>
          <p:nvPr/>
        </p:nvSpPr>
        <p:spPr>
          <a:xfrm>
            <a:off x="437225" y="414576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8F0012"/>
                </a:solidFill>
                <a:latin typeface="LiberationSans-Bold"/>
              </a:rPr>
              <a:t>Types of 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86399F-1348-5B79-8FF8-593E079CF32C}"/>
              </a:ext>
            </a:extLst>
          </p:cNvPr>
          <p:cNvSpPr txBox="1"/>
          <p:nvPr/>
        </p:nvSpPr>
        <p:spPr>
          <a:xfrm>
            <a:off x="437225" y="783908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Ultimately, some coupling in our system will be unavoidable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39BE83-2115-10F8-6585-A0580352037A}"/>
              </a:ext>
            </a:extLst>
          </p:cNvPr>
          <p:cNvSpPr txBox="1"/>
          <p:nvPr/>
        </p:nvSpPr>
        <p:spPr>
          <a:xfrm>
            <a:off x="437225" y="404672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In </a:t>
            </a:r>
            <a:r>
              <a:rPr lang="en-US" sz="1800" b="0" i="0" u="none" strike="noStrike" baseline="0" dirty="0">
                <a:solidFill>
                  <a:srgbClr val="8F0012"/>
                </a:solidFill>
                <a:latin typeface="LiberationSerif"/>
              </a:rPr>
              <a:t>Figure 2-1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we see a brief overview of the different types of coupling, organized from low (desirable) to high (undesirable).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2A274B-2729-4987-86FD-E82C5BCEA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5" y="5058429"/>
            <a:ext cx="5715000" cy="1038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0259014-BFB0-0B5B-F84B-3F76971616C8}"/>
              </a:ext>
            </a:extLst>
          </p:cNvPr>
          <p:cNvSpPr txBox="1"/>
          <p:nvPr/>
        </p:nvSpPr>
        <p:spPr>
          <a:xfrm>
            <a:off x="437225" y="1518614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Much of our work in computing involves building on the work that came before.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DB6D78-638A-D104-DA61-E1FD570EFCFA}"/>
              </a:ext>
            </a:extLst>
          </p:cNvPr>
          <p:cNvSpPr txBox="1"/>
          <p:nvPr/>
        </p:nvSpPr>
        <p:spPr>
          <a:xfrm>
            <a:off x="437225" y="331003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LiberationSerif"/>
              </a:rPr>
              <a:t>support your local library!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EDC0F7-71A1-6988-E373-15DAA1E85FCA}"/>
              </a:ext>
            </a:extLst>
          </p:cNvPr>
          <p:cNvSpPr txBox="1"/>
          <p:nvPr/>
        </p:nvSpPr>
        <p:spPr>
          <a:xfrm>
            <a:off x="437225" y="2530319"/>
            <a:ext cx="666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LiberationSerif"/>
              </a:rPr>
              <a:t>Larry Constantine; his book with Edward Yourdon,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iberationSerif-Italic"/>
              </a:rPr>
              <a:t>Structured Design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D5C994-F8E3-47EC-64E8-03CC29137791}"/>
              </a:ext>
            </a:extLst>
          </p:cNvPr>
          <p:cNvSpPr txBox="1"/>
          <p:nvPr/>
        </p:nvSpPr>
        <p:spPr>
          <a:xfrm>
            <a:off x="437225" y="2919189"/>
            <a:ext cx="6664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Meilir Page-Jones’s </a:t>
            </a:r>
            <a:r>
              <a:rPr lang="en-US" sz="1800" b="0" i="1" u="none" strike="noStrike" baseline="0" dirty="0">
                <a:latin typeface="LiberationSerif-Italic"/>
              </a:rPr>
              <a:t>The Practical Guide to Structured Systems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58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5309C0-CE84-E3F6-5CB2-ECEBE6658C2F}"/>
              </a:ext>
            </a:extLst>
          </p:cNvPr>
          <p:cNvSpPr txBox="1"/>
          <p:nvPr/>
        </p:nvSpPr>
        <p:spPr>
          <a:xfrm>
            <a:off x="526002" y="55661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LiberationSans-Bold"/>
              </a:rPr>
              <a:t>Domain Coupling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71D83E-825A-AD6F-1FB5-737BCEB1D1C8}"/>
              </a:ext>
            </a:extLst>
          </p:cNvPr>
          <p:cNvSpPr txBox="1"/>
          <p:nvPr/>
        </p:nvSpPr>
        <p:spPr>
          <a:xfrm>
            <a:off x="526002" y="925951"/>
            <a:ext cx="6094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one microservice needs to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interact with another microservice, because the first microservice needs to make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use of the functionality that the other microservice provides.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D9AAC-788B-E3B8-9B7B-F92BBA141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522" y="2495612"/>
            <a:ext cx="3613499" cy="31316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B4563D6-CA15-0F0E-8F04-4441FCFBC1B2}"/>
              </a:ext>
            </a:extLst>
          </p:cNvPr>
          <p:cNvSpPr txBox="1"/>
          <p:nvPr/>
        </p:nvSpPr>
        <p:spPr>
          <a:xfrm>
            <a:off x="524522" y="249561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In a microservice architecture, this type of interaction is largely unavoidable. 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A</a:t>
            </a:r>
            <a:r>
              <a:rPr lang="en-US" dirty="0">
                <a:latin typeface="LiberationSerif"/>
              </a:rPr>
              <a:t> </a:t>
            </a:r>
            <a:r>
              <a:rPr lang="en-US" sz="1800" b="0" i="0" u="none" strike="noStrike" baseline="0" dirty="0">
                <a:latin typeface="LiberationSerif"/>
              </a:rPr>
              <a:t>microservice-based system relies on multiple microservices collaborating for it to do its work.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D774E0-04B2-0B78-6F19-7576E7860765}"/>
              </a:ext>
            </a:extLst>
          </p:cNvPr>
          <p:cNvSpPr txBox="1"/>
          <p:nvPr/>
        </p:nvSpPr>
        <p:spPr>
          <a:xfrm>
            <a:off x="524522" y="4061461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it might imply a microservice</a:t>
            </a:r>
          </a:p>
          <a:p>
            <a:pPr algn="l"/>
            <a:r>
              <a:rPr lang="en-US" sz="1800" b="0" i="0" u="none" strike="noStrike" baseline="0" dirty="0">
                <a:latin typeface="LiberationSerif"/>
              </a:rPr>
              <a:t>that is doing too much.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A8B978-A506-E83F-BAAE-3AC0D633510A}"/>
              </a:ext>
            </a:extLst>
          </p:cNvPr>
          <p:cNvSpPr txBox="1"/>
          <p:nvPr/>
        </p:nvSpPr>
        <p:spPr>
          <a:xfrm>
            <a:off x="524522" y="5071407"/>
            <a:ext cx="6094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LiberationSerif"/>
              </a:rPr>
              <a:t>Just remember the importance of information hiding. Share only what you absolutely must and send only the absolute minimum amount of data that you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328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1213</Words>
  <Application>Microsoft Office PowerPoint</Application>
  <PresentationFormat>Widescreen</PresentationFormat>
  <Paragraphs>135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LiberationSans-Bold</vt:lpstr>
      <vt:lpstr>LiberationSerif</vt:lpstr>
      <vt:lpstr>LiberationSerif-Italic</vt:lpstr>
      <vt:lpstr>UbuntuMono-Regular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Addison Boyer</dc:creator>
  <cp:lastModifiedBy>Addison Boyer</cp:lastModifiedBy>
  <cp:revision>2</cp:revision>
  <dcterms:created xsi:type="dcterms:W3CDTF">2025-01-27T12:16:17Z</dcterms:created>
  <dcterms:modified xsi:type="dcterms:W3CDTF">2025-01-28T22:16:57Z</dcterms:modified>
</cp:coreProperties>
</file>