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5DDD9-0929-EF9C-8DD4-83BF8C72F2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5483BD-3DAD-3439-7552-6DD1F166E4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9FFD7F-43B8-B97C-3C67-AE7AD0F07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72089-FD2C-480D-9A68-C7F392415A10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37B94D-0DDF-3351-9D00-CE2E789A4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41E1C1-5AA7-BEF6-2B8E-289A3BE92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1CC7D-FC96-4D02-B3BA-686091A4F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297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C6E52-7548-CDDF-0DB8-B507936BF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F24B71-9ADE-FD80-DC53-1535F8B39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7954A6-6A63-C275-553D-6D860B504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72089-FD2C-480D-9A68-C7F392415A10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72ED45-21C8-D629-C323-0AF8858A6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DA470F-F661-1D4C-A5F4-828C3AE8D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1CC7D-FC96-4D02-B3BA-686091A4F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594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4FAACF-CD05-BD70-F016-421536084D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6B582A-8937-D551-75C7-E40138C8DC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38378E-C08D-BCBA-DB93-EE508B5A2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72089-FD2C-480D-9A68-C7F392415A10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3EF86B-794D-E146-E107-01FEBBB2F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A68276-4D8F-85C3-FDC8-4E837A4A7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1CC7D-FC96-4D02-B3BA-686091A4F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029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CB7D7-4BFF-1CAD-8347-6A3929733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EA6149-DB63-AE52-680B-CBC2DC2DCA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440A60-E00C-33F8-316E-CB974089F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72089-FD2C-480D-9A68-C7F392415A10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983B5F-3A64-152A-8F3E-D8766A653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9CCD6-568F-1504-997E-FEFF5A4C6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1CC7D-FC96-4D02-B3BA-686091A4F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436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A1841-55CC-FEEE-A1F0-9C9F704BE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6F735F-5695-C761-A1DE-B01A88385F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05E390-95F1-B235-92E8-4A9D663E6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72089-FD2C-480D-9A68-C7F392415A10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E160A6-6F4E-D1FC-8BD2-B6A3AD790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440DBB-BE42-639F-2DC6-2E1590FCF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1CC7D-FC96-4D02-B3BA-686091A4F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863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26017-BAC8-D7B9-6B66-45093E361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112EF3-2DDB-1A44-CE00-F3032EB5FC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37344D-AA29-903A-C64C-AECF1374DD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00B8B8-BCA8-A6FD-04F9-045022FA6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72089-FD2C-480D-9A68-C7F392415A10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CEE223-E6B3-49B2-346B-79B563F7A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BAEFA2-E461-AA85-C579-179155C3D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1CC7D-FC96-4D02-B3BA-686091A4F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989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92ECF-C8BC-C88A-DAEF-E07AA3B45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A9C9B2-332C-A61A-4982-688AF9CB61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19EA85-3A9D-8CE9-B850-BA8BA5C7E9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F4B9C4-A858-BA32-8173-D90E535B62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DAD962-4006-169B-AA83-20495D9A17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076B60-0F78-B905-2BF7-2EC707F4B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72089-FD2C-480D-9A68-C7F392415A10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46FBDD-3387-FE38-3E46-1F253236D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ACE5F3-468B-8255-2ABC-37B6D5D6D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1CC7D-FC96-4D02-B3BA-686091A4F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965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C4BEC-CAA8-0211-C00E-CB372EE83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D76084-D42B-B16A-11A9-B15AC18FC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72089-FD2C-480D-9A68-C7F392415A10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D9CAB3-3244-2854-996B-246402E9E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4B17ED-106B-9CFC-2391-C63D7D452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1CC7D-FC96-4D02-B3BA-686091A4F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625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A65DA6-1139-1DA7-8E62-E87D4B86B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72089-FD2C-480D-9A68-C7F392415A10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BF868D-0953-E008-672F-AB9F84B30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9C6404-5A07-3E08-693A-50F9A3FD8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1CC7D-FC96-4D02-B3BA-686091A4F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744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F1DE8-52BD-CD10-4B59-351D23669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437E9D-2C41-EA5E-D9FE-FEE7542BFB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86221D-375E-029C-0202-6BED22AAF1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5E7F9B-E01A-3EEF-BADD-7AF2671D8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72089-FD2C-480D-9A68-C7F392415A10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914291-2CE0-C2DD-144B-3A649CA74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9B19A5-7873-2956-40F9-EA01428C4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1CC7D-FC96-4D02-B3BA-686091A4F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804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7A490-E130-57B4-3323-5BED94621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0261F9-89D2-E600-91D3-4752AC4050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92A4C3-BC73-2673-2DD7-0D34221EF3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0A1F93-75BE-C25A-FB96-93E320C01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72089-FD2C-480D-9A68-C7F392415A10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B076E-8932-92E4-CDC7-10A86491F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D0144-6596-851E-470B-E057D1CD9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1CC7D-FC96-4D02-B3BA-686091A4F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403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948A4C-2B3F-1495-9BCA-520EB1B57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44B02E-4F62-DC7C-B4CA-7E14197E90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DBE05-677A-3A79-86DC-DD9C6D21F9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572089-FD2C-480D-9A68-C7F392415A10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24B0E6-8D8D-551F-E72B-F0ACC08937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A770DE-D177-EC75-2A61-274D2C167F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D1CC7D-FC96-4D02-B3BA-686091A4F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616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E588AB5-97D4-B52F-04EB-BF600E3771B9}"/>
              </a:ext>
            </a:extLst>
          </p:cNvPr>
          <p:cNvSpPr txBox="1"/>
          <p:nvPr/>
        </p:nvSpPr>
        <p:spPr>
          <a:xfrm>
            <a:off x="543757" y="355977"/>
            <a:ext cx="60945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1" i="0" u="none" strike="noStrike" baseline="0" dirty="0">
                <a:latin typeface="LiberationSans-Bold"/>
              </a:rPr>
              <a:t>Chapter 2. How to Model</a:t>
            </a:r>
          </a:p>
          <a:p>
            <a:pPr algn="l"/>
            <a:r>
              <a:rPr lang="en-US" sz="1800" b="1" i="0" u="none" strike="noStrike" baseline="0" dirty="0">
                <a:latin typeface="LiberationSans-Bold"/>
              </a:rPr>
              <a:t>Microservices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D52E7D-05FF-4BD4-CC02-C497DB2086FD}"/>
              </a:ext>
            </a:extLst>
          </p:cNvPr>
          <p:cNvSpPr txBox="1"/>
          <p:nvPr/>
        </p:nvSpPr>
        <p:spPr>
          <a:xfrm>
            <a:off x="543757" y="1002308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baseline="0" dirty="0">
                <a:latin typeface="LiberationSerif"/>
              </a:rPr>
              <a:t>where to start?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91E58D7-CE86-2ED5-2AA5-8275E30E25A2}"/>
              </a:ext>
            </a:extLst>
          </p:cNvPr>
          <p:cNvSpPr txBox="1"/>
          <p:nvPr/>
        </p:nvSpPr>
        <p:spPr>
          <a:xfrm>
            <a:off x="543757" y="1556306"/>
            <a:ext cx="609452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LiberationSerif"/>
              </a:rPr>
              <a:t>foundational concepts such as</a:t>
            </a:r>
          </a:p>
          <a:p>
            <a:pPr algn="l"/>
            <a:r>
              <a:rPr lang="en-US" sz="1800" b="0" i="1" u="none" strike="noStrike" baseline="0" dirty="0">
                <a:latin typeface="LiberationSerif"/>
              </a:rPr>
              <a:t>information hiding</a:t>
            </a:r>
            <a:r>
              <a:rPr lang="en-US" sz="1800" b="0" i="0" u="none" strike="noStrike" baseline="0" dirty="0">
                <a:latin typeface="LiberationSerif"/>
              </a:rPr>
              <a:t>, </a:t>
            </a:r>
            <a:r>
              <a:rPr lang="en-US" sz="1800" b="0" i="1" u="none" strike="noStrike" baseline="0" dirty="0">
                <a:latin typeface="LiberationSerif"/>
              </a:rPr>
              <a:t>coupling</a:t>
            </a:r>
            <a:r>
              <a:rPr lang="en-US" sz="1800" b="0" i="0" u="none" strike="noStrike" baseline="0" dirty="0">
                <a:latin typeface="LiberationSerif"/>
              </a:rPr>
              <a:t>, and </a:t>
            </a:r>
            <a:r>
              <a:rPr lang="en-US" sz="1800" b="0" i="1" u="none" strike="noStrike" baseline="0" dirty="0">
                <a:latin typeface="LiberationSerif"/>
              </a:rPr>
              <a:t>cohesion</a:t>
            </a:r>
            <a:r>
              <a:rPr lang="en-US" sz="1800" b="0" i="0" u="none" strike="noStrike" baseline="0" dirty="0">
                <a:latin typeface="LiberationSerif"/>
              </a:rPr>
              <a:t> and understand how they’ll shift our</a:t>
            </a:r>
            <a:r>
              <a:rPr lang="en-US" dirty="0">
                <a:latin typeface="LiberationSerif"/>
              </a:rPr>
              <a:t> </a:t>
            </a:r>
            <a:r>
              <a:rPr lang="en-US" sz="1800" b="0" i="0" u="none" strike="noStrike" baseline="0" dirty="0">
                <a:latin typeface="LiberationSerif"/>
              </a:rPr>
              <a:t>thinking about drawing boundaries around our microservices.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618CC21-ED8D-E591-7790-10684C0F8A5F}"/>
              </a:ext>
            </a:extLst>
          </p:cNvPr>
          <p:cNvSpPr txBox="1"/>
          <p:nvPr/>
        </p:nvSpPr>
        <p:spPr>
          <a:xfrm>
            <a:off x="543757" y="2941301"/>
            <a:ext cx="60945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baseline="0" dirty="0">
                <a:latin typeface="LiberationSerif"/>
              </a:rPr>
              <a:t>maximize the upsides and avoid some of the potential downsides.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2098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2174577-9600-9105-54EE-F8363710C945}"/>
              </a:ext>
            </a:extLst>
          </p:cNvPr>
          <p:cNvSpPr txBox="1"/>
          <p:nvPr/>
        </p:nvSpPr>
        <p:spPr>
          <a:xfrm>
            <a:off x="526002" y="601007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u="none" strike="noStrike" baseline="0" dirty="0">
                <a:latin typeface="LiberationSans-Bold"/>
              </a:rPr>
              <a:t>A BRIEF NOTE ON TEMPORAL COUPLING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A2D635-7F15-F9AA-24DD-B22351A184DA}"/>
              </a:ext>
            </a:extLst>
          </p:cNvPr>
          <p:cNvSpPr txBox="1"/>
          <p:nvPr/>
        </p:nvSpPr>
        <p:spPr>
          <a:xfrm>
            <a:off x="526002" y="970339"/>
            <a:ext cx="609452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LiberationSerif"/>
              </a:rPr>
              <a:t>situation</a:t>
            </a:r>
          </a:p>
          <a:p>
            <a:pPr algn="l"/>
            <a:r>
              <a:rPr lang="en-US" sz="1800" b="0" i="0" u="none" strike="noStrike" baseline="0" dirty="0">
                <a:latin typeface="LiberationSerif"/>
              </a:rPr>
              <a:t>in which concepts are bundled together purely because they happen at the same time.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21B647-109E-D551-8DA1-1E690EFB3224}"/>
              </a:ext>
            </a:extLst>
          </p:cNvPr>
          <p:cNvSpPr txBox="1"/>
          <p:nvPr/>
        </p:nvSpPr>
        <p:spPr>
          <a:xfrm>
            <a:off x="526002" y="2263001"/>
            <a:ext cx="609452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LiberationSerif"/>
              </a:rPr>
              <a:t>situation in which one</a:t>
            </a:r>
          </a:p>
          <a:p>
            <a:pPr algn="l"/>
            <a:r>
              <a:rPr lang="en-US" sz="1800" b="0" i="0" u="none" strike="noStrike" baseline="0" dirty="0">
                <a:latin typeface="LiberationSerif"/>
              </a:rPr>
              <a:t>microservice needs another microservice to do something at the same time</a:t>
            </a:r>
          </a:p>
          <a:p>
            <a:pPr algn="l"/>
            <a:r>
              <a:rPr lang="en-US" sz="1800" b="0" i="0" u="none" strike="noStrike" baseline="0" dirty="0">
                <a:latin typeface="LiberationSerif"/>
              </a:rPr>
              <a:t>for the operation to complete.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46C8994-F0BB-0283-1FAF-4B10504536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002" y="3832662"/>
            <a:ext cx="5686425" cy="173355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07AC9C1-D503-D9E4-A763-38F5393CACEB}"/>
              </a:ext>
            </a:extLst>
          </p:cNvPr>
          <p:cNvSpPr txBox="1"/>
          <p:nvPr/>
        </p:nvSpPr>
        <p:spPr>
          <a:xfrm>
            <a:off x="526002" y="5933827"/>
            <a:ext cx="60945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LiberationSerif"/>
              </a:rPr>
              <a:t>avoid temporal coupling is to use some form of asynchronous</a:t>
            </a:r>
          </a:p>
          <a:p>
            <a:pPr algn="l"/>
            <a:r>
              <a:rPr lang="en-US" sz="1800" b="0" i="0" u="none" strike="noStrike" baseline="0" dirty="0">
                <a:latin typeface="LiberationSerif"/>
              </a:rPr>
              <a:t>communication, such as a message broker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779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06A7652-7851-1D9C-7DD1-3AFE3CAC2610}"/>
              </a:ext>
            </a:extLst>
          </p:cNvPr>
          <p:cNvSpPr txBox="1"/>
          <p:nvPr/>
        </p:nvSpPr>
        <p:spPr>
          <a:xfrm>
            <a:off x="392837" y="308044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u="none" strike="noStrike" baseline="0" dirty="0">
                <a:solidFill>
                  <a:srgbClr val="8F0012"/>
                </a:solidFill>
                <a:latin typeface="LiberationSans-Bold"/>
              </a:rPr>
              <a:t>Introducing MusicCorp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899405-B04F-34A4-6097-B9E922551BAE}"/>
              </a:ext>
            </a:extLst>
          </p:cNvPr>
          <p:cNvSpPr txBox="1"/>
          <p:nvPr/>
        </p:nvSpPr>
        <p:spPr>
          <a:xfrm>
            <a:off x="392837" y="677376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baseline="0" dirty="0">
                <a:latin typeface="LiberationSerif"/>
              </a:rPr>
              <a:t>until recently just a brick-and-mortar retailer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9DA9C6-CAB5-5F13-11B6-7A2D0E8C27BB}"/>
              </a:ext>
            </a:extLst>
          </p:cNvPr>
          <p:cNvSpPr txBox="1"/>
          <p:nvPr/>
        </p:nvSpPr>
        <p:spPr>
          <a:xfrm>
            <a:off x="392837" y="1416040"/>
            <a:ext cx="60945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LiberationSerif"/>
              </a:rPr>
              <a:t>focused more and more of its</a:t>
            </a:r>
          </a:p>
          <a:p>
            <a:pPr algn="l"/>
            <a:r>
              <a:rPr lang="en-US" sz="1800" b="0" i="0" u="none" strike="noStrike" baseline="0" dirty="0">
                <a:latin typeface="LiberationSerif"/>
              </a:rPr>
              <a:t>efforts online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DAF5D45-7B3C-7B4E-A63E-4D76833D5936}"/>
              </a:ext>
            </a:extLst>
          </p:cNvPr>
          <p:cNvSpPr txBox="1"/>
          <p:nvPr/>
        </p:nvSpPr>
        <p:spPr>
          <a:xfrm>
            <a:off x="392837" y="2431703"/>
            <a:ext cx="609452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LiberationSerif"/>
              </a:rPr>
              <a:t>decided that its best chance of taking over the world is to make sure it can</a:t>
            </a:r>
          </a:p>
          <a:p>
            <a:pPr algn="l"/>
            <a:r>
              <a:rPr lang="en-US" sz="1800" b="0" i="0" u="none" strike="noStrike" baseline="0" dirty="0">
                <a:latin typeface="LiberationSerif"/>
              </a:rPr>
              <a:t>make changes as easily as possible. Microservices for the win!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921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9315A5D-67DB-2F2F-191F-7649D7F2233C}"/>
              </a:ext>
            </a:extLst>
          </p:cNvPr>
          <p:cNvSpPr txBox="1"/>
          <p:nvPr/>
        </p:nvSpPr>
        <p:spPr>
          <a:xfrm>
            <a:off x="295183" y="414576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u="none" strike="noStrike" baseline="0" dirty="0">
                <a:solidFill>
                  <a:srgbClr val="8F0012"/>
                </a:solidFill>
                <a:latin typeface="LiberationSans-Bold"/>
              </a:rPr>
              <a:t>What Makes a Good Microservice Boundary?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B2C65D-34CD-C9E9-E0E4-A82CC5AE5BF3}"/>
              </a:ext>
            </a:extLst>
          </p:cNvPr>
          <p:cNvSpPr txBox="1"/>
          <p:nvPr/>
        </p:nvSpPr>
        <p:spPr>
          <a:xfrm>
            <a:off x="295183" y="783908"/>
            <a:ext cx="609452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LiberationSerif"/>
              </a:rPr>
              <a:t>let’s put</a:t>
            </a:r>
          </a:p>
          <a:p>
            <a:pPr algn="l"/>
            <a:r>
              <a:rPr lang="en-US" sz="1800" b="0" i="0" u="none" strike="noStrike" baseline="0" dirty="0">
                <a:latin typeface="LiberationSerif"/>
              </a:rPr>
              <a:t>the brakes on and talk a bit about the most important underlying idea we need to</a:t>
            </a:r>
          </a:p>
          <a:p>
            <a:pPr algn="l"/>
            <a:r>
              <a:rPr lang="en-US" sz="1800" b="0" i="0" u="none" strike="noStrike" baseline="0" dirty="0">
                <a:latin typeface="LiberationSerif"/>
              </a:rPr>
              <a:t>keep in mind.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12CACF-8C64-B51B-19F9-8CE078FC8D10}"/>
              </a:ext>
            </a:extLst>
          </p:cNvPr>
          <p:cNvSpPr txBox="1"/>
          <p:nvPr/>
        </p:nvSpPr>
        <p:spPr>
          <a:xfrm>
            <a:off x="295183" y="2353569"/>
            <a:ext cx="609452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LiberationSerif"/>
              </a:rPr>
              <a:t>able to be changed and deployed,</a:t>
            </a:r>
          </a:p>
          <a:p>
            <a:pPr algn="l"/>
            <a:r>
              <a:rPr lang="en-US" sz="1800" b="0" i="0" u="none" strike="noStrike" baseline="0" dirty="0">
                <a:latin typeface="LiberationSerif"/>
              </a:rPr>
              <a:t>and their functionality released to our users, in an independent fashion.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B38266-4A22-684A-23F2-8A815B75DD3D}"/>
              </a:ext>
            </a:extLst>
          </p:cNvPr>
          <p:cNvSpPr txBox="1"/>
          <p:nvPr/>
        </p:nvSpPr>
        <p:spPr>
          <a:xfrm>
            <a:off x="295183" y="3581102"/>
            <a:ext cx="60945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baseline="0" dirty="0">
                <a:latin typeface="LiberationSerif"/>
              </a:rPr>
              <a:t>In essence, microservices are just another form of modular decomposition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0C5B8D1-0B14-4CB9-FAC2-5D72EB819095}"/>
              </a:ext>
            </a:extLst>
          </p:cNvPr>
          <p:cNvSpPr txBox="1"/>
          <p:nvPr/>
        </p:nvSpPr>
        <p:spPr>
          <a:xfrm>
            <a:off x="295183" y="4531636"/>
            <a:ext cx="609452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LiberationSerif"/>
              </a:rPr>
              <a:t>we can rely on a lot of prior art in the</a:t>
            </a:r>
          </a:p>
          <a:p>
            <a:pPr algn="l"/>
            <a:r>
              <a:rPr lang="en-US" sz="1800" b="0" i="0" u="none" strike="noStrike" baseline="0" dirty="0">
                <a:latin typeface="LiberationSerif"/>
              </a:rPr>
              <a:t>space of modular software and structured programming to help guide us in terms</a:t>
            </a:r>
          </a:p>
          <a:p>
            <a:pPr algn="l"/>
            <a:r>
              <a:rPr lang="en-US" sz="1800" b="0" i="0" u="none" strike="noStrike" baseline="0" dirty="0">
                <a:latin typeface="LiberationSerif"/>
              </a:rPr>
              <a:t>of working out how to define our boundaries.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9BEDE78-3C86-62EE-98D7-0E8B37158D18}"/>
              </a:ext>
            </a:extLst>
          </p:cNvPr>
          <p:cNvSpPr txBox="1"/>
          <p:nvPr/>
        </p:nvSpPr>
        <p:spPr>
          <a:xfrm>
            <a:off x="295183" y="6036168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1" u="none" strike="noStrike" baseline="0" dirty="0">
                <a:latin typeface="LiberationSerif"/>
              </a:rPr>
              <a:t>information hiding</a:t>
            </a:r>
            <a:r>
              <a:rPr lang="en-US" sz="1800" b="0" u="none" strike="noStrike" baseline="0" dirty="0">
                <a:latin typeface="LiberationSerif"/>
              </a:rPr>
              <a:t>,</a:t>
            </a:r>
            <a:r>
              <a:rPr lang="en-US" sz="1800" b="0" i="1" u="none" strike="noStrike" baseline="0" dirty="0">
                <a:latin typeface="LiberationSerif"/>
              </a:rPr>
              <a:t> cohesion</a:t>
            </a:r>
            <a:r>
              <a:rPr lang="en-US" sz="1800" b="0" u="none" strike="noStrike" baseline="0" dirty="0">
                <a:latin typeface="LiberationSerif"/>
              </a:rPr>
              <a:t>,</a:t>
            </a:r>
            <a:r>
              <a:rPr lang="en-US" sz="1800" b="0" i="1" u="none" strike="noStrike" baseline="0" dirty="0">
                <a:latin typeface="LiberationSerif"/>
              </a:rPr>
              <a:t> </a:t>
            </a:r>
            <a:r>
              <a:rPr lang="en-US" sz="1800" b="0" u="none" strike="noStrike" baseline="0" dirty="0">
                <a:latin typeface="LiberationSerif"/>
              </a:rPr>
              <a:t>and</a:t>
            </a:r>
            <a:r>
              <a:rPr lang="en-US" sz="1800" b="0" i="1" u="none" strike="noStrike" baseline="0" dirty="0">
                <a:latin typeface="LiberationSerif"/>
              </a:rPr>
              <a:t> coupling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852421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E8E4E39-03C5-4EE3-6E18-AE90C237D3A0}"/>
              </a:ext>
            </a:extLst>
          </p:cNvPr>
          <p:cNvSpPr txBox="1"/>
          <p:nvPr/>
        </p:nvSpPr>
        <p:spPr>
          <a:xfrm>
            <a:off x="570390" y="574375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u="none" strike="noStrike" baseline="0" dirty="0">
                <a:latin typeface="LiberationSans-Bold"/>
              </a:rPr>
              <a:t>Information Hiding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DE1809-9E2B-A336-1CDB-7ECF33B3B6FA}"/>
              </a:ext>
            </a:extLst>
          </p:cNvPr>
          <p:cNvSpPr txBox="1"/>
          <p:nvPr/>
        </p:nvSpPr>
        <p:spPr>
          <a:xfrm>
            <a:off x="570390" y="943707"/>
            <a:ext cx="60945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LiberationSerif"/>
              </a:rPr>
              <a:t>developed by David Parnas to look at the most</a:t>
            </a:r>
          </a:p>
          <a:p>
            <a:pPr algn="l"/>
            <a:r>
              <a:rPr lang="en-US" sz="1800" b="0" i="0" u="none" strike="noStrike" baseline="0" dirty="0">
                <a:latin typeface="LiberationSerif"/>
              </a:rPr>
              <a:t>effective way to define module boundaries.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E4A7A9-F5B7-14F2-8F82-1527B96B57F8}"/>
              </a:ext>
            </a:extLst>
          </p:cNvPr>
          <p:cNvSpPr txBox="1"/>
          <p:nvPr/>
        </p:nvSpPr>
        <p:spPr>
          <a:xfrm>
            <a:off x="570390" y="1846896"/>
            <a:ext cx="60945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LiberationSerif"/>
              </a:rPr>
              <a:t>desire to hide as many details as possible behind a module (or, in our case, microservice) boundary.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21DBF8-D131-DECD-9DF5-A51FB5644B51}"/>
              </a:ext>
            </a:extLst>
          </p:cNvPr>
          <p:cNvSpPr txBox="1"/>
          <p:nvPr/>
        </p:nvSpPr>
        <p:spPr>
          <a:xfrm>
            <a:off x="570390" y="2862559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LiberationSerif"/>
              </a:rPr>
              <a:t>benefits that modules should theoretically give us;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988792-66A7-A798-F23C-3D27A2CCD617}"/>
              </a:ext>
            </a:extLst>
          </p:cNvPr>
          <p:cNvSpPr txBox="1"/>
          <p:nvPr/>
        </p:nvSpPr>
        <p:spPr>
          <a:xfrm>
            <a:off x="570390" y="3626110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u="none" strike="noStrike" baseline="0" dirty="0">
                <a:latin typeface="LiberationSerif-Italic"/>
              </a:rPr>
              <a:t>Improved development time</a:t>
            </a:r>
            <a:endParaRPr lang="en-US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E89F98E-196B-30EC-AF92-248CEA1BEC75}"/>
              </a:ext>
            </a:extLst>
          </p:cNvPr>
          <p:cNvSpPr txBox="1"/>
          <p:nvPr/>
        </p:nvSpPr>
        <p:spPr>
          <a:xfrm>
            <a:off x="570390" y="4364774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u="none" strike="noStrike" baseline="0" dirty="0">
                <a:latin typeface="LiberationSerif-Italic"/>
              </a:rPr>
              <a:t>Comprehensibility</a:t>
            </a:r>
            <a:endParaRPr lang="en-US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29F6B98-3772-EEB3-73A5-A43DB40FA1BE}"/>
              </a:ext>
            </a:extLst>
          </p:cNvPr>
          <p:cNvSpPr txBox="1"/>
          <p:nvPr/>
        </p:nvSpPr>
        <p:spPr>
          <a:xfrm>
            <a:off x="570390" y="5215912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u="none" strike="noStrike" baseline="0" dirty="0">
                <a:latin typeface="LiberationSerif-Italic"/>
              </a:rPr>
              <a:t>Flexibility</a:t>
            </a:r>
            <a:endParaRPr lang="en-US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742A9F1-2CCC-8016-6C1B-43416FB294F2}"/>
              </a:ext>
            </a:extLst>
          </p:cNvPr>
          <p:cNvSpPr txBox="1"/>
          <p:nvPr/>
        </p:nvSpPr>
        <p:spPr>
          <a:xfrm>
            <a:off x="3617650" y="3626110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1" u="none" strike="noStrike" baseline="0" dirty="0">
                <a:latin typeface="LiberationSerif"/>
              </a:rPr>
              <a:t>More work to be done in parallel</a:t>
            </a:r>
            <a:endParaRPr lang="en-US" i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8302BBA-924C-936C-6C28-A387FA78231E}"/>
              </a:ext>
            </a:extLst>
          </p:cNvPr>
          <p:cNvSpPr txBox="1"/>
          <p:nvPr/>
        </p:nvSpPr>
        <p:spPr>
          <a:xfrm>
            <a:off x="3617650" y="4364774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1" u="none" strike="noStrike" baseline="0" dirty="0">
                <a:latin typeface="LiberationSerif"/>
              </a:rPr>
              <a:t>looked at in isolation and understood in isolation</a:t>
            </a:r>
            <a:endParaRPr lang="en-US" i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3BA3A73-6298-6854-3FB5-E5ACC63B060A}"/>
              </a:ext>
            </a:extLst>
          </p:cNvPr>
          <p:cNvSpPr txBox="1"/>
          <p:nvPr/>
        </p:nvSpPr>
        <p:spPr>
          <a:xfrm>
            <a:off x="3617650" y="5103438"/>
            <a:ext cx="60945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1" u="none" strike="noStrike" baseline="0" dirty="0">
                <a:latin typeface="LiberationSerif"/>
              </a:rPr>
              <a:t>changes to be made to the functionality of the system without requiring other modules to change</a:t>
            </a:r>
            <a:endParaRPr lang="en-US" i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C919FC3-FC92-F116-E416-6335C4ADCBA3}"/>
              </a:ext>
            </a:extLst>
          </p:cNvPr>
          <p:cNvSpPr txBox="1"/>
          <p:nvPr/>
        </p:nvSpPr>
        <p:spPr>
          <a:xfrm>
            <a:off x="3617650" y="5862243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1" u="none" strike="noStrike" baseline="0" dirty="0">
                <a:latin typeface="LiberationSerif"/>
              </a:rPr>
              <a:t>deliver new functionality by combining modules</a:t>
            </a:r>
            <a:endParaRPr lang="en-US" i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9541E04-1426-7ACB-7BDE-BC037CD27A98}"/>
              </a:ext>
            </a:extLst>
          </p:cNvPr>
          <p:cNvSpPr txBox="1"/>
          <p:nvPr/>
        </p:nvSpPr>
        <p:spPr>
          <a:xfrm>
            <a:off x="6097480" y="435875"/>
            <a:ext cx="60945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1" u="none" strike="noStrike" baseline="0" dirty="0">
                <a:latin typeface="LiberationSerif-Italic"/>
              </a:rPr>
              <a:t>The connections between modules are the assumptions which the modules make about each other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169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1367942-1C82-2928-1B38-4F9E89AD5FD8}"/>
              </a:ext>
            </a:extLst>
          </p:cNvPr>
          <p:cNvSpPr txBox="1"/>
          <p:nvPr/>
        </p:nvSpPr>
        <p:spPr>
          <a:xfrm>
            <a:off x="481613" y="370188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u="none" strike="noStrike" baseline="0" dirty="0">
                <a:latin typeface="LiberationSans-Bold"/>
              </a:rPr>
              <a:t>Cohesion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517E03-DAB5-6259-9D11-4D4852A31D03}"/>
              </a:ext>
            </a:extLst>
          </p:cNvPr>
          <p:cNvSpPr txBox="1"/>
          <p:nvPr/>
        </p:nvSpPr>
        <p:spPr>
          <a:xfrm>
            <a:off x="481613" y="739520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baseline="0" dirty="0">
                <a:latin typeface="LiberationSerif"/>
              </a:rPr>
              <a:t>“the code that changes together, stays together.”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5A28D0-F378-F84D-F8BD-50F445AFB8A1}"/>
              </a:ext>
            </a:extLst>
          </p:cNvPr>
          <p:cNvSpPr txBox="1"/>
          <p:nvPr/>
        </p:nvSpPr>
        <p:spPr>
          <a:xfrm>
            <a:off x="481613" y="1478184"/>
            <a:ext cx="60945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LiberationSerif"/>
              </a:rPr>
              <a:t>ease of making changes in business</a:t>
            </a:r>
          </a:p>
          <a:p>
            <a:pPr algn="l"/>
            <a:r>
              <a:rPr lang="en-US" sz="1800" b="0" i="0" u="none" strike="noStrike" baseline="0" dirty="0">
                <a:latin typeface="LiberationSerif"/>
              </a:rPr>
              <a:t>functionality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2C895C-0851-529F-3A28-C52BE2C994F2}"/>
              </a:ext>
            </a:extLst>
          </p:cNvPr>
          <p:cNvSpPr txBox="1"/>
          <p:nvPr/>
        </p:nvSpPr>
        <p:spPr>
          <a:xfrm>
            <a:off x="481613" y="2493847"/>
            <a:ext cx="60945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baseline="0" dirty="0">
                <a:latin typeface="LiberationSerif"/>
              </a:rPr>
              <a:t>We want related behavior to sit together, and unrelated behavior to sit elsewhere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9164AE-3797-1C4A-3426-4EEA536D8A2F}"/>
              </a:ext>
            </a:extLst>
          </p:cNvPr>
          <p:cNvSpPr txBox="1"/>
          <p:nvPr/>
        </p:nvSpPr>
        <p:spPr>
          <a:xfrm>
            <a:off x="481613" y="3509510"/>
            <a:ext cx="60945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LiberationSerif"/>
              </a:rPr>
              <a:t>we want to be able to change it in</a:t>
            </a:r>
          </a:p>
          <a:p>
            <a:pPr algn="l"/>
            <a:r>
              <a:rPr lang="en-US" sz="1800" b="0" i="1" u="none" strike="noStrike" baseline="0" dirty="0">
                <a:latin typeface="LiberationSerif"/>
              </a:rPr>
              <a:t>one place </a:t>
            </a:r>
            <a:r>
              <a:rPr lang="en-US" sz="1800" b="0" u="none" strike="noStrike" baseline="0" dirty="0">
                <a:latin typeface="LiberationSerif"/>
              </a:rPr>
              <a:t>and release that change… </a:t>
            </a:r>
            <a:r>
              <a:rPr lang="en-US" sz="1800" b="0" i="1" u="none" strike="noStrike" baseline="0" dirty="0">
                <a:latin typeface="LiberationSerif"/>
              </a:rPr>
              <a:t>ASAP</a:t>
            </a:r>
            <a:endParaRPr lang="en-US" i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4F8FD4-0A83-DA7F-D38A-67131BF4609C}"/>
              </a:ext>
            </a:extLst>
          </p:cNvPr>
          <p:cNvSpPr txBox="1"/>
          <p:nvPr/>
        </p:nvSpPr>
        <p:spPr>
          <a:xfrm>
            <a:off x="481613" y="4525173"/>
            <a:ext cx="60945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LiberationSerif"/>
              </a:rPr>
              <a:t>If the related </a:t>
            </a:r>
            <a:r>
              <a:rPr lang="en-US" sz="1800" b="0" i="1" u="none" strike="noStrike" baseline="0" dirty="0">
                <a:latin typeface="LiberationSerif"/>
              </a:rPr>
              <a:t>functionality is spread across the system</a:t>
            </a:r>
            <a:r>
              <a:rPr lang="en-US" sz="1800" b="0" i="0" u="none" strike="noStrike" baseline="0" dirty="0">
                <a:latin typeface="LiberationSerif"/>
              </a:rPr>
              <a:t>, we</a:t>
            </a:r>
          </a:p>
          <a:p>
            <a:pPr algn="l"/>
            <a:r>
              <a:rPr lang="en-US" sz="1800" b="0" i="0" u="none" strike="noStrike" baseline="0" dirty="0">
                <a:latin typeface="LiberationSerif"/>
              </a:rPr>
              <a:t>say that </a:t>
            </a:r>
            <a:r>
              <a:rPr lang="en-US" sz="1800" b="0" i="1" u="none" strike="noStrike" baseline="0" dirty="0">
                <a:latin typeface="LiberationSerif"/>
              </a:rPr>
              <a:t>cohesion is weak</a:t>
            </a:r>
            <a:endParaRPr lang="en-US" i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AB57E44-5C9D-E9D4-230A-F3D0D377488E}"/>
              </a:ext>
            </a:extLst>
          </p:cNvPr>
          <p:cNvSpPr txBox="1"/>
          <p:nvPr/>
        </p:nvSpPr>
        <p:spPr>
          <a:xfrm>
            <a:off x="481613" y="5540836"/>
            <a:ext cx="60945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LiberationSerif"/>
              </a:rPr>
              <a:t>whereas for our </a:t>
            </a:r>
            <a:r>
              <a:rPr lang="en-US" sz="1800" b="0" i="1" u="none" strike="noStrike" baseline="0" dirty="0">
                <a:latin typeface="LiberationSerif"/>
              </a:rPr>
              <a:t>microservice architectures </a:t>
            </a:r>
            <a:r>
              <a:rPr lang="en-US" sz="1800" b="0" i="0" u="none" strike="noStrike" baseline="0" dirty="0">
                <a:latin typeface="LiberationSerif"/>
              </a:rPr>
              <a:t>we’re</a:t>
            </a:r>
          </a:p>
          <a:p>
            <a:pPr algn="l"/>
            <a:r>
              <a:rPr lang="en-US" sz="1800" b="0" i="0" u="none" strike="noStrike" baseline="0" dirty="0">
                <a:latin typeface="LiberationSerif"/>
              </a:rPr>
              <a:t>aiming for </a:t>
            </a:r>
            <a:r>
              <a:rPr lang="en-US" sz="1800" b="0" i="1" u="none" strike="noStrike" baseline="0" dirty="0">
                <a:latin typeface="LiberationSerif"/>
              </a:rPr>
              <a:t>strong cohesion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702054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82CC12F-7CA3-96E8-D803-20DBA2F27FCD}"/>
              </a:ext>
            </a:extLst>
          </p:cNvPr>
          <p:cNvSpPr txBox="1"/>
          <p:nvPr/>
        </p:nvSpPr>
        <p:spPr>
          <a:xfrm>
            <a:off x="499369" y="521109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u="none" strike="noStrike" baseline="0" dirty="0">
                <a:latin typeface="LiberationSans-Bold"/>
              </a:rPr>
              <a:t>Coupling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BCE015-CD7E-7864-3146-27C1BBB663C6}"/>
              </a:ext>
            </a:extLst>
          </p:cNvPr>
          <p:cNvSpPr txBox="1"/>
          <p:nvPr/>
        </p:nvSpPr>
        <p:spPr>
          <a:xfrm>
            <a:off x="499369" y="890441"/>
            <a:ext cx="60945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LiberationSerif"/>
              </a:rPr>
              <a:t>loosely coupled, a change to one service should not require a</a:t>
            </a:r>
          </a:p>
          <a:p>
            <a:pPr algn="l"/>
            <a:r>
              <a:rPr lang="en-US" sz="1800" b="0" i="0" u="none" strike="noStrike" baseline="0" dirty="0">
                <a:latin typeface="LiberationSerif"/>
              </a:rPr>
              <a:t>change to another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6A233D-DD80-D423-ACCD-ACFF91F2C97D}"/>
              </a:ext>
            </a:extLst>
          </p:cNvPr>
          <p:cNvSpPr txBox="1"/>
          <p:nvPr/>
        </p:nvSpPr>
        <p:spPr>
          <a:xfrm>
            <a:off x="548196" y="1906104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baseline="0" dirty="0">
                <a:latin typeface="LiberationSerif"/>
              </a:rPr>
              <a:t>The whole point of a microservice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278B6F-460B-4400-A7A5-9298A290D674}"/>
              </a:ext>
            </a:extLst>
          </p:cNvPr>
          <p:cNvSpPr txBox="1"/>
          <p:nvPr/>
        </p:nvSpPr>
        <p:spPr>
          <a:xfrm>
            <a:off x="548196" y="2644768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baseline="0" dirty="0">
                <a:latin typeface="LiberationSerif"/>
              </a:rPr>
              <a:t>What sorts of things cause tight coupling?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7281ED1-02E2-C135-1B32-15A0BE5F5ADC}"/>
              </a:ext>
            </a:extLst>
          </p:cNvPr>
          <p:cNvSpPr txBox="1"/>
          <p:nvPr/>
        </p:nvSpPr>
        <p:spPr>
          <a:xfrm>
            <a:off x="548196" y="3383432"/>
            <a:ext cx="60945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LiberationSerif"/>
              </a:rPr>
              <a:t>A loosely coupled service knows as little as it needs to about the services with which it collaborates.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718B584-5AD5-EB49-E543-CB0E1F732C06}"/>
              </a:ext>
            </a:extLst>
          </p:cNvPr>
          <p:cNvSpPr txBox="1"/>
          <p:nvPr/>
        </p:nvSpPr>
        <p:spPr>
          <a:xfrm>
            <a:off x="548196" y="4399095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baseline="0" dirty="0">
                <a:latin typeface="LiberationSerif"/>
              </a:rPr>
              <a:t>chatty communication can lead to tight coupling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F653ACB-C2E4-B8DD-C397-64747AC2F222}"/>
              </a:ext>
            </a:extLst>
          </p:cNvPr>
          <p:cNvSpPr txBox="1"/>
          <p:nvPr/>
        </p:nvSpPr>
        <p:spPr>
          <a:xfrm>
            <a:off x="548196" y="5137759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baseline="0" dirty="0">
                <a:latin typeface="LiberationSerif"/>
              </a:rPr>
              <a:t>Coupling, though, comes in many forms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951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DAA5016-13C3-D680-36DA-EAD58FF564E7}"/>
              </a:ext>
            </a:extLst>
          </p:cNvPr>
          <p:cNvSpPr txBox="1"/>
          <p:nvPr/>
        </p:nvSpPr>
        <p:spPr>
          <a:xfrm>
            <a:off x="526002" y="476720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u="none" strike="noStrike" baseline="0" dirty="0">
                <a:latin typeface="LiberationSans-Bold"/>
              </a:rPr>
              <a:t>The Interplay of Coupling and Cohesion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968FE6-8D22-EDF6-D15B-30670C29D62A}"/>
              </a:ext>
            </a:extLst>
          </p:cNvPr>
          <p:cNvSpPr txBox="1"/>
          <p:nvPr/>
        </p:nvSpPr>
        <p:spPr>
          <a:xfrm>
            <a:off x="526002" y="846052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LiberationSerif"/>
              </a:rPr>
              <a:t>coupling and cohesion are obviously related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C301C9-F247-26AB-E930-FA3431F9A5DE}"/>
              </a:ext>
            </a:extLst>
          </p:cNvPr>
          <p:cNvSpPr txBox="1"/>
          <p:nvPr/>
        </p:nvSpPr>
        <p:spPr>
          <a:xfrm>
            <a:off x="526002" y="1762270"/>
            <a:ext cx="60945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LiberationSerif"/>
              </a:rPr>
              <a:t>Larry Constantine, sums this up neatly:</a:t>
            </a:r>
          </a:p>
          <a:p>
            <a:pPr algn="l"/>
            <a:r>
              <a:rPr lang="en-US" sz="1800" b="0" i="1" u="none" strike="noStrike" baseline="0" dirty="0">
                <a:latin typeface="LiberationSerif-Italic"/>
              </a:rPr>
              <a:t>A structure is stable if cohesion is strong, and coupling is low.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7A79E3-141D-6C4C-B9A7-A850872FE8D7}"/>
              </a:ext>
            </a:extLst>
          </p:cNvPr>
          <p:cNvSpPr txBox="1"/>
          <p:nvPr/>
        </p:nvSpPr>
        <p:spPr>
          <a:xfrm>
            <a:off x="526002" y="1392938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u="none" strike="noStrike" baseline="0" dirty="0">
                <a:latin typeface="LiberationSerif"/>
              </a:rPr>
              <a:t>Constantine’s law</a:t>
            </a:r>
            <a:endParaRPr lang="en-US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5E638CD-5039-DEFC-970E-9767644E6A21}"/>
              </a:ext>
            </a:extLst>
          </p:cNvPr>
          <p:cNvSpPr txBox="1"/>
          <p:nvPr/>
        </p:nvSpPr>
        <p:spPr>
          <a:xfrm>
            <a:off x="526002" y="2777933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LiberationSerif"/>
              </a:rPr>
              <a:t>we need some degree of stability in the boundaries themselves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796FC46-BF58-FBD6-F59A-858F28849C11}"/>
              </a:ext>
            </a:extLst>
          </p:cNvPr>
          <p:cNvSpPr txBox="1"/>
          <p:nvPr/>
        </p:nvSpPr>
        <p:spPr>
          <a:xfrm>
            <a:off x="526002" y="3516597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baseline="0" dirty="0">
                <a:latin typeface="LiberationSerif"/>
              </a:rPr>
              <a:t>both concepts describe the relationship between things.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A66689-4F41-3D16-ED0A-9E81F8A453B6}"/>
              </a:ext>
            </a:extLst>
          </p:cNvPr>
          <p:cNvSpPr txBox="1"/>
          <p:nvPr/>
        </p:nvSpPr>
        <p:spPr>
          <a:xfrm>
            <a:off x="526002" y="4255261"/>
            <a:ext cx="60945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LiberationSerif"/>
              </a:rPr>
              <a:t>Cohesion applies to the relationship between things </a:t>
            </a:r>
            <a:r>
              <a:rPr lang="en-US" sz="1800" b="0" i="1" u="none" strike="noStrike" baseline="0" dirty="0">
                <a:latin typeface="LiberationSerif-Italic"/>
              </a:rPr>
              <a:t>inside </a:t>
            </a:r>
            <a:r>
              <a:rPr lang="en-US" sz="1800" b="0" i="0" u="none" strike="noStrike" baseline="0" dirty="0">
                <a:latin typeface="LiberationSerif"/>
              </a:rPr>
              <a:t>a boundary (a microservice in our context)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7BFDE6D-B987-A48F-370D-B425161986AE}"/>
              </a:ext>
            </a:extLst>
          </p:cNvPr>
          <p:cNvSpPr txBox="1"/>
          <p:nvPr/>
        </p:nvSpPr>
        <p:spPr>
          <a:xfrm>
            <a:off x="526002" y="5137661"/>
            <a:ext cx="60945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LiberationSerif"/>
              </a:rPr>
              <a:t>Coupling describes the relationship between things </a:t>
            </a:r>
            <a:r>
              <a:rPr lang="en-US" sz="1800" b="0" i="1" u="none" strike="noStrike" baseline="0" dirty="0">
                <a:latin typeface="LiberationSerif-Italic"/>
              </a:rPr>
              <a:t>across </a:t>
            </a:r>
            <a:r>
              <a:rPr lang="en-US" sz="1800" b="0" i="0" u="none" strike="noStrike" baseline="0" dirty="0">
                <a:latin typeface="LiberationSerif"/>
              </a:rPr>
              <a:t>a boundary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DA28C11-0407-3029-439B-37CF01351D2A}"/>
              </a:ext>
            </a:extLst>
          </p:cNvPr>
          <p:cNvSpPr txBox="1"/>
          <p:nvPr/>
        </p:nvSpPr>
        <p:spPr>
          <a:xfrm>
            <a:off x="526002" y="6020062"/>
            <a:ext cx="62476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LiberationSerif"/>
              </a:rPr>
              <a:t>coupling and cohesion are just one way to articulate the various trade-offs we make around where we group code, and why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019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2E00965-7ADF-D1C5-B684-DF450DA0E3C3}"/>
              </a:ext>
            </a:extLst>
          </p:cNvPr>
          <p:cNvSpPr txBox="1"/>
          <p:nvPr/>
        </p:nvSpPr>
        <p:spPr>
          <a:xfrm>
            <a:off x="437225" y="414576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u="none" strike="noStrike" baseline="0" dirty="0">
                <a:solidFill>
                  <a:srgbClr val="8F0012"/>
                </a:solidFill>
                <a:latin typeface="LiberationSans-Bold"/>
              </a:rPr>
              <a:t>Types of Coupling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86399F-1348-5B79-8FF8-593E079CF32C}"/>
              </a:ext>
            </a:extLst>
          </p:cNvPr>
          <p:cNvSpPr txBox="1"/>
          <p:nvPr/>
        </p:nvSpPr>
        <p:spPr>
          <a:xfrm>
            <a:off x="437225" y="783908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baseline="0" dirty="0">
                <a:latin typeface="LiberationSerif"/>
              </a:rPr>
              <a:t>Ultimately, some coupling in our system will be unavoidable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39BE83-2115-10F8-6585-A0580352037A}"/>
              </a:ext>
            </a:extLst>
          </p:cNvPr>
          <p:cNvSpPr txBox="1"/>
          <p:nvPr/>
        </p:nvSpPr>
        <p:spPr>
          <a:xfrm>
            <a:off x="437225" y="4046724"/>
            <a:ext cx="60945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LiberationSerif"/>
              </a:rPr>
              <a:t>In </a:t>
            </a:r>
            <a:r>
              <a:rPr lang="en-US" sz="1800" b="0" i="0" u="none" strike="noStrike" baseline="0" dirty="0">
                <a:solidFill>
                  <a:srgbClr val="8F0012"/>
                </a:solidFill>
                <a:latin typeface="LiberationSerif"/>
              </a:rPr>
              <a:t>Figure 2-1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LiberationSerif"/>
              </a:rPr>
              <a:t>we see a brief overview of the different types of coupling, organized from low (desirable) to high (undesirable).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22A274B-2729-4987-86FD-E82C5BCEAA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225" y="5058429"/>
            <a:ext cx="5715000" cy="103822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0259014-BFB0-0B5B-F84B-3F76971616C8}"/>
              </a:ext>
            </a:extLst>
          </p:cNvPr>
          <p:cNvSpPr txBox="1"/>
          <p:nvPr/>
        </p:nvSpPr>
        <p:spPr>
          <a:xfrm>
            <a:off x="437225" y="1518614"/>
            <a:ext cx="60945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LiberationSerif"/>
              </a:rPr>
              <a:t>Much of our work in computing involves building on the work that came before.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7DB6D78-638A-D104-DA61-E1FD570EFCFA}"/>
              </a:ext>
            </a:extLst>
          </p:cNvPr>
          <p:cNvSpPr txBox="1"/>
          <p:nvPr/>
        </p:nvSpPr>
        <p:spPr>
          <a:xfrm>
            <a:off x="437225" y="3310039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baseline="0" dirty="0">
                <a:latin typeface="LiberationSerif"/>
              </a:rPr>
              <a:t>support your local library!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2EDC0F7-71A1-6988-E373-15DAA1E85FCA}"/>
              </a:ext>
            </a:extLst>
          </p:cNvPr>
          <p:cNvSpPr txBox="1"/>
          <p:nvPr/>
        </p:nvSpPr>
        <p:spPr>
          <a:xfrm>
            <a:off x="437225" y="2530319"/>
            <a:ext cx="66649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LiberationSerif"/>
              </a:rPr>
              <a:t>Larry Constantine; his book with Edward Yourdon, </a:t>
            </a:r>
            <a:r>
              <a:rPr lang="en-US" sz="1800" b="0" i="1" u="none" strike="noStrike" baseline="0" dirty="0">
                <a:solidFill>
                  <a:srgbClr val="000000"/>
                </a:solidFill>
                <a:latin typeface="LiberationSerif-Italic"/>
              </a:rPr>
              <a:t>Structured Design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5D5C994-F8E3-47EC-64E8-03CC29137791}"/>
              </a:ext>
            </a:extLst>
          </p:cNvPr>
          <p:cNvSpPr txBox="1"/>
          <p:nvPr/>
        </p:nvSpPr>
        <p:spPr>
          <a:xfrm>
            <a:off x="437225" y="2919189"/>
            <a:ext cx="66649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LiberationSerif"/>
              </a:rPr>
              <a:t>Meilir Page-Jones’s </a:t>
            </a:r>
            <a:r>
              <a:rPr lang="en-US" sz="1800" b="0" i="1" u="none" strike="noStrike" baseline="0" dirty="0">
                <a:latin typeface="LiberationSerif-Italic"/>
              </a:rPr>
              <a:t>The Practical Guide to Structured Systems 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5812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25309C0-CE84-E3F6-5CB2-ECEBE6658C2F}"/>
              </a:ext>
            </a:extLst>
          </p:cNvPr>
          <p:cNvSpPr txBox="1"/>
          <p:nvPr/>
        </p:nvSpPr>
        <p:spPr>
          <a:xfrm>
            <a:off x="526002" y="556619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u="none" strike="noStrike" baseline="0" dirty="0">
                <a:latin typeface="LiberationSans-Bold"/>
              </a:rPr>
              <a:t>Domain Coupling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71D83E-825A-AD6F-1FB5-737BCEB1D1C8}"/>
              </a:ext>
            </a:extLst>
          </p:cNvPr>
          <p:cNvSpPr txBox="1"/>
          <p:nvPr/>
        </p:nvSpPr>
        <p:spPr>
          <a:xfrm>
            <a:off x="526002" y="925951"/>
            <a:ext cx="609452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LiberationSerif"/>
              </a:rPr>
              <a:t>one microservice needs to</a:t>
            </a:r>
          </a:p>
          <a:p>
            <a:pPr algn="l"/>
            <a:r>
              <a:rPr lang="en-US" sz="1800" b="0" i="0" u="none" strike="noStrike" baseline="0" dirty="0">
                <a:latin typeface="LiberationSerif"/>
              </a:rPr>
              <a:t>interact with another microservice, because the first microservice needs to make</a:t>
            </a:r>
          </a:p>
          <a:p>
            <a:pPr algn="l"/>
            <a:r>
              <a:rPr lang="en-US" sz="1800" b="0" i="0" u="none" strike="noStrike" baseline="0" dirty="0">
                <a:latin typeface="LiberationSerif"/>
              </a:rPr>
              <a:t>use of the functionality that the other microservice provides.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2CD9AAC-788B-E3B8-9B7B-F92BBA1413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0522" y="2495612"/>
            <a:ext cx="3613499" cy="313169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B4563D6-CA15-0F0E-8F04-4441FCFBC1B2}"/>
              </a:ext>
            </a:extLst>
          </p:cNvPr>
          <p:cNvSpPr txBox="1"/>
          <p:nvPr/>
        </p:nvSpPr>
        <p:spPr>
          <a:xfrm>
            <a:off x="524522" y="2495612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LiberationSerif"/>
              </a:rPr>
              <a:t>In a microservice architecture, this type of interaction is largely unavoidable. </a:t>
            </a:r>
          </a:p>
          <a:p>
            <a:pPr algn="l"/>
            <a:r>
              <a:rPr lang="en-US" sz="1800" b="0" i="0" u="none" strike="noStrike" baseline="0" dirty="0">
                <a:latin typeface="LiberationSerif"/>
              </a:rPr>
              <a:t>A</a:t>
            </a:r>
            <a:r>
              <a:rPr lang="en-US" dirty="0">
                <a:latin typeface="LiberationSerif"/>
              </a:rPr>
              <a:t> </a:t>
            </a:r>
            <a:r>
              <a:rPr lang="en-US" sz="1800" b="0" i="0" u="none" strike="noStrike" baseline="0" dirty="0">
                <a:latin typeface="LiberationSerif"/>
              </a:rPr>
              <a:t>microservice-based system relies on multiple microservices collaborating for it to do its work.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D774E0-04B2-0B78-6F19-7576E7860765}"/>
              </a:ext>
            </a:extLst>
          </p:cNvPr>
          <p:cNvSpPr txBox="1"/>
          <p:nvPr/>
        </p:nvSpPr>
        <p:spPr>
          <a:xfrm>
            <a:off x="524522" y="4061461"/>
            <a:ext cx="60945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LiberationSerif"/>
              </a:rPr>
              <a:t>it might imply a microservice</a:t>
            </a:r>
          </a:p>
          <a:p>
            <a:pPr algn="l"/>
            <a:r>
              <a:rPr lang="en-US" sz="1800" b="0" i="0" u="none" strike="noStrike" baseline="0" dirty="0">
                <a:latin typeface="LiberationSerif"/>
              </a:rPr>
              <a:t>that is doing too much.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2A8B978-A506-E83F-BAAE-3AC0D633510A}"/>
              </a:ext>
            </a:extLst>
          </p:cNvPr>
          <p:cNvSpPr txBox="1"/>
          <p:nvPr/>
        </p:nvSpPr>
        <p:spPr>
          <a:xfrm>
            <a:off x="524522" y="5071407"/>
            <a:ext cx="609452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LiberationSerif"/>
              </a:rPr>
              <a:t>Just remember the importance of information hiding. Share only what you absolutely must and send only the absolute minimum amount of data that you need.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328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769</Words>
  <Application>Microsoft Office PowerPoint</Application>
  <PresentationFormat>Widescreen</PresentationFormat>
  <Paragraphs>89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LiberationSans-Bold</vt:lpstr>
      <vt:lpstr>LiberationSerif</vt:lpstr>
      <vt:lpstr>LiberationSerif-Italic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Addison Boyer</dc:creator>
  <cp:lastModifiedBy>Addison Boyer</cp:lastModifiedBy>
  <cp:revision>1</cp:revision>
  <dcterms:created xsi:type="dcterms:W3CDTF">2025-01-27T12:16:17Z</dcterms:created>
  <dcterms:modified xsi:type="dcterms:W3CDTF">2025-01-27T13:09:30Z</dcterms:modified>
</cp:coreProperties>
</file>