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12192000" cy="6858000"/>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8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DA0A0-F16C-38B2-FB63-66969CF2AD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EF55E0-A5C9-C525-11D8-8D30F215F3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82C671-658C-1241-2777-3897D85B6FBA}"/>
              </a:ext>
            </a:extLst>
          </p:cNvPr>
          <p:cNvSpPr>
            <a:spLocks noGrp="1"/>
          </p:cNvSpPr>
          <p:nvPr>
            <p:ph type="dt" sz="half" idx="10"/>
          </p:nvPr>
        </p:nvSpPr>
        <p:spPr/>
        <p:txBody>
          <a:bodyPr/>
          <a:lstStyle/>
          <a:p>
            <a:fld id="{93CB506F-A171-4F09-8628-68C07BADFDC1}" type="datetimeFigureOut">
              <a:rPr lang="en-US" smtClean="0"/>
              <a:t>4/8/2025</a:t>
            </a:fld>
            <a:endParaRPr lang="en-US"/>
          </a:p>
        </p:txBody>
      </p:sp>
      <p:sp>
        <p:nvSpPr>
          <p:cNvPr id="5" name="Footer Placeholder 4">
            <a:extLst>
              <a:ext uri="{FF2B5EF4-FFF2-40B4-BE49-F238E27FC236}">
                <a16:creationId xmlns:a16="http://schemas.microsoft.com/office/drawing/2014/main" id="{67A7D444-F9BA-5E08-AEDF-ABFD547AAA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5436B9-6890-90B9-0590-F9127260785C}"/>
              </a:ext>
            </a:extLst>
          </p:cNvPr>
          <p:cNvSpPr>
            <a:spLocks noGrp="1"/>
          </p:cNvSpPr>
          <p:nvPr>
            <p:ph type="sldNum" sz="quarter" idx="12"/>
          </p:nvPr>
        </p:nvSpPr>
        <p:spPr/>
        <p:txBody>
          <a:bodyPr/>
          <a:lstStyle/>
          <a:p>
            <a:fld id="{0DB0DAA6-6120-48F8-853A-EB348E7A1E84}" type="slidenum">
              <a:rPr lang="en-US" smtClean="0"/>
              <a:t>‹#›</a:t>
            </a:fld>
            <a:endParaRPr lang="en-US"/>
          </a:p>
        </p:txBody>
      </p:sp>
    </p:spTree>
    <p:extLst>
      <p:ext uri="{BB962C8B-B14F-4D97-AF65-F5344CB8AC3E}">
        <p14:creationId xmlns:p14="http://schemas.microsoft.com/office/powerpoint/2010/main" val="3273591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7187D-787D-5439-1146-D8CEE1310D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813C2B-69BE-1577-538E-500CC058B2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4A3660-D6C9-B2B0-278E-468FD7FA5687}"/>
              </a:ext>
            </a:extLst>
          </p:cNvPr>
          <p:cNvSpPr>
            <a:spLocks noGrp="1"/>
          </p:cNvSpPr>
          <p:nvPr>
            <p:ph type="dt" sz="half" idx="10"/>
          </p:nvPr>
        </p:nvSpPr>
        <p:spPr/>
        <p:txBody>
          <a:bodyPr/>
          <a:lstStyle/>
          <a:p>
            <a:fld id="{93CB506F-A171-4F09-8628-68C07BADFDC1}" type="datetimeFigureOut">
              <a:rPr lang="en-US" smtClean="0"/>
              <a:t>4/8/2025</a:t>
            </a:fld>
            <a:endParaRPr lang="en-US"/>
          </a:p>
        </p:txBody>
      </p:sp>
      <p:sp>
        <p:nvSpPr>
          <p:cNvPr id="5" name="Footer Placeholder 4">
            <a:extLst>
              <a:ext uri="{FF2B5EF4-FFF2-40B4-BE49-F238E27FC236}">
                <a16:creationId xmlns:a16="http://schemas.microsoft.com/office/drawing/2014/main" id="{BE6FC92D-09FE-6D8F-A48B-4B50741242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C3754C-595B-DA4E-6365-7F54EE00CDF6}"/>
              </a:ext>
            </a:extLst>
          </p:cNvPr>
          <p:cNvSpPr>
            <a:spLocks noGrp="1"/>
          </p:cNvSpPr>
          <p:nvPr>
            <p:ph type="sldNum" sz="quarter" idx="12"/>
          </p:nvPr>
        </p:nvSpPr>
        <p:spPr/>
        <p:txBody>
          <a:bodyPr/>
          <a:lstStyle/>
          <a:p>
            <a:fld id="{0DB0DAA6-6120-48F8-853A-EB348E7A1E84}" type="slidenum">
              <a:rPr lang="en-US" smtClean="0"/>
              <a:t>‹#›</a:t>
            </a:fld>
            <a:endParaRPr lang="en-US"/>
          </a:p>
        </p:txBody>
      </p:sp>
    </p:spTree>
    <p:extLst>
      <p:ext uri="{BB962C8B-B14F-4D97-AF65-F5344CB8AC3E}">
        <p14:creationId xmlns:p14="http://schemas.microsoft.com/office/powerpoint/2010/main" val="1529396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8EE0CB-53E7-E3AD-486B-6DB713181D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DAE655-6F34-B040-FC42-5371142AF2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CE8915-5FD7-DCFB-E217-1648DEA0FF26}"/>
              </a:ext>
            </a:extLst>
          </p:cNvPr>
          <p:cNvSpPr>
            <a:spLocks noGrp="1"/>
          </p:cNvSpPr>
          <p:nvPr>
            <p:ph type="dt" sz="half" idx="10"/>
          </p:nvPr>
        </p:nvSpPr>
        <p:spPr/>
        <p:txBody>
          <a:bodyPr/>
          <a:lstStyle/>
          <a:p>
            <a:fld id="{93CB506F-A171-4F09-8628-68C07BADFDC1}" type="datetimeFigureOut">
              <a:rPr lang="en-US" smtClean="0"/>
              <a:t>4/8/2025</a:t>
            </a:fld>
            <a:endParaRPr lang="en-US"/>
          </a:p>
        </p:txBody>
      </p:sp>
      <p:sp>
        <p:nvSpPr>
          <p:cNvPr id="5" name="Footer Placeholder 4">
            <a:extLst>
              <a:ext uri="{FF2B5EF4-FFF2-40B4-BE49-F238E27FC236}">
                <a16:creationId xmlns:a16="http://schemas.microsoft.com/office/drawing/2014/main" id="{56D8E313-EEE3-E77B-6E0F-A0A8F73DAA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D95F1-D724-C732-EDBD-A1ECDBA61D2F}"/>
              </a:ext>
            </a:extLst>
          </p:cNvPr>
          <p:cNvSpPr>
            <a:spLocks noGrp="1"/>
          </p:cNvSpPr>
          <p:nvPr>
            <p:ph type="sldNum" sz="quarter" idx="12"/>
          </p:nvPr>
        </p:nvSpPr>
        <p:spPr/>
        <p:txBody>
          <a:bodyPr/>
          <a:lstStyle/>
          <a:p>
            <a:fld id="{0DB0DAA6-6120-48F8-853A-EB348E7A1E84}" type="slidenum">
              <a:rPr lang="en-US" smtClean="0"/>
              <a:t>‹#›</a:t>
            </a:fld>
            <a:endParaRPr lang="en-US"/>
          </a:p>
        </p:txBody>
      </p:sp>
    </p:spTree>
    <p:extLst>
      <p:ext uri="{BB962C8B-B14F-4D97-AF65-F5344CB8AC3E}">
        <p14:creationId xmlns:p14="http://schemas.microsoft.com/office/powerpoint/2010/main" val="1655281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7828A-1282-0EF8-589D-D244825370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0A31BD-CC64-04CC-4CFE-175EC0C244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BD8050-99F6-2131-0792-F2F152035953}"/>
              </a:ext>
            </a:extLst>
          </p:cNvPr>
          <p:cNvSpPr>
            <a:spLocks noGrp="1"/>
          </p:cNvSpPr>
          <p:nvPr>
            <p:ph type="dt" sz="half" idx="10"/>
          </p:nvPr>
        </p:nvSpPr>
        <p:spPr/>
        <p:txBody>
          <a:bodyPr/>
          <a:lstStyle/>
          <a:p>
            <a:fld id="{93CB506F-A171-4F09-8628-68C07BADFDC1}" type="datetimeFigureOut">
              <a:rPr lang="en-US" smtClean="0"/>
              <a:t>4/8/2025</a:t>
            </a:fld>
            <a:endParaRPr lang="en-US"/>
          </a:p>
        </p:txBody>
      </p:sp>
      <p:sp>
        <p:nvSpPr>
          <p:cNvPr id="5" name="Footer Placeholder 4">
            <a:extLst>
              <a:ext uri="{FF2B5EF4-FFF2-40B4-BE49-F238E27FC236}">
                <a16:creationId xmlns:a16="http://schemas.microsoft.com/office/drawing/2014/main" id="{1CC903B2-1F74-F6C3-A06D-67155F8909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44E07A-0863-84F6-58D9-6C3C05D445FE}"/>
              </a:ext>
            </a:extLst>
          </p:cNvPr>
          <p:cNvSpPr>
            <a:spLocks noGrp="1"/>
          </p:cNvSpPr>
          <p:nvPr>
            <p:ph type="sldNum" sz="quarter" idx="12"/>
          </p:nvPr>
        </p:nvSpPr>
        <p:spPr/>
        <p:txBody>
          <a:bodyPr/>
          <a:lstStyle/>
          <a:p>
            <a:fld id="{0DB0DAA6-6120-48F8-853A-EB348E7A1E84}" type="slidenum">
              <a:rPr lang="en-US" smtClean="0"/>
              <a:t>‹#›</a:t>
            </a:fld>
            <a:endParaRPr lang="en-US"/>
          </a:p>
        </p:txBody>
      </p:sp>
    </p:spTree>
    <p:extLst>
      <p:ext uri="{BB962C8B-B14F-4D97-AF65-F5344CB8AC3E}">
        <p14:creationId xmlns:p14="http://schemas.microsoft.com/office/powerpoint/2010/main" val="3035763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A38C3-63A7-75AE-FE15-E1C50DC655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8CCEF8-24AC-6A3F-E710-FB1C80F13F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C9963C-DA5C-129F-06CE-B296990706B8}"/>
              </a:ext>
            </a:extLst>
          </p:cNvPr>
          <p:cNvSpPr>
            <a:spLocks noGrp="1"/>
          </p:cNvSpPr>
          <p:nvPr>
            <p:ph type="dt" sz="half" idx="10"/>
          </p:nvPr>
        </p:nvSpPr>
        <p:spPr/>
        <p:txBody>
          <a:bodyPr/>
          <a:lstStyle/>
          <a:p>
            <a:fld id="{93CB506F-A171-4F09-8628-68C07BADFDC1}" type="datetimeFigureOut">
              <a:rPr lang="en-US" smtClean="0"/>
              <a:t>4/8/2025</a:t>
            </a:fld>
            <a:endParaRPr lang="en-US"/>
          </a:p>
        </p:txBody>
      </p:sp>
      <p:sp>
        <p:nvSpPr>
          <p:cNvPr id="5" name="Footer Placeholder 4">
            <a:extLst>
              <a:ext uri="{FF2B5EF4-FFF2-40B4-BE49-F238E27FC236}">
                <a16:creationId xmlns:a16="http://schemas.microsoft.com/office/drawing/2014/main" id="{B284589E-6742-9328-8657-7AB1032BCA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D7B96F-E581-9BA8-D7C9-18DD5CF901AE}"/>
              </a:ext>
            </a:extLst>
          </p:cNvPr>
          <p:cNvSpPr>
            <a:spLocks noGrp="1"/>
          </p:cNvSpPr>
          <p:nvPr>
            <p:ph type="sldNum" sz="quarter" idx="12"/>
          </p:nvPr>
        </p:nvSpPr>
        <p:spPr/>
        <p:txBody>
          <a:bodyPr/>
          <a:lstStyle/>
          <a:p>
            <a:fld id="{0DB0DAA6-6120-48F8-853A-EB348E7A1E84}" type="slidenum">
              <a:rPr lang="en-US" smtClean="0"/>
              <a:t>‹#›</a:t>
            </a:fld>
            <a:endParaRPr lang="en-US"/>
          </a:p>
        </p:txBody>
      </p:sp>
    </p:spTree>
    <p:extLst>
      <p:ext uri="{BB962C8B-B14F-4D97-AF65-F5344CB8AC3E}">
        <p14:creationId xmlns:p14="http://schemas.microsoft.com/office/powerpoint/2010/main" val="2826174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2F674-AA91-37D8-18B5-9DD9C41CEB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3BDC02-63D4-6D65-18DE-D3A65BE588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8DA0A6-653C-B60D-29B6-D68D79546C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8F1D42-6A5B-19E2-7486-42CE5200DB66}"/>
              </a:ext>
            </a:extLst>
          </p:cNvPr>
          <p:cNvSpPr>
            <a:spLocks noGrp="1"/>
          </p:cNvSpPr>
          <p:nvPr>
            <p:ph type="dt" sz="half" idx="10"/>
          </p:nvPr>
        </p:nvSpPr>
        <p:spPr/>
        <p:txBody>
          <a:bodyPr/>
          <a:lstStyle/>
          <a:p>
            <a:fld id="{93CB506F-A171-4F09-8628-68C07BADFDC1}" type="datetimeFigureOut">
              <a:rPr lang="en-US" smtClean="0"/>
              <a:t>4/8/2025</a:t>
            </a:fld>
            <a:endParaRPr lang="en-US"/>
          </a:p>
        </p:txBody>
      </p:sp>
      <p:sp>
        <p:nvSpPr>
          <p:cNvPr id="6" name="Footer Placeholder 5">
            <a:extLst>
              <a:ext uri="{FF2B5EF4-FFF2-40B4-BE49-F238E27FC236}">
                <a16:creationId xmlns:a16="http://schemas.microsoft.com/office/drawing/2014/main" id="{E7E9F1A4-E6F6-888F-B809-DFF2F2CF80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C192B7-DA4A-D80B-168E-81EE19B4892E}"/>
              </a:ext>
            </a:extLst>
          </p:cNvPr>
          <p:cNvSpPr>
            <a:spLocks noGrp="1"/>
          </p:cNvSpPr>
          <p:nvPr>
            <p:ph type="sldNum" sz="quarter" idx="12"/>
          </p:nvPr>
        </p:nvSpPr>
        <p:spPr/>
        <p:txBody>
          <a:bodyPr/>
          <a:lstStyle/>
          <a:p>
            <a:fld id="{0DB0DAA6-6120-48F8-853A-EB348E7A1E84}" type="slidenum">
              <a:rPr lang="en-US" smtClean="0"/>
              <a:t>‹#›</a:t>
            </a:fld>
            <a:endParaRPr lang="en-US"/>
          </a:p>
        </p:txBody>
      </p:sp>
    </p:spTree>
    <p:extLst>
      <p:ext uri="{BB962C8B-B14F-4D97-AF65-F5344CB8AC3E}">
        <p14:creationId xmlns:p14="http://schemas.microsoft.com/office/powerpoint/2010/main" val="248207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2576C-5D3A-3D4B-3DE5-9FA70180C0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A43BA7-18A4-7F49-D300-FF63383A99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D4C78E-645E-5454-97DC-D52E45704E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6BEB98-76B2-6D59-24F0-9F6ECCBF4B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E0A945-33B6-9749-3D95-632B74B060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0777C5-FE3A-CFFD-1226-1128BBF7DCDA}"/>
              </a:ext>
            </a:extLst>
          </p:cNvPr>
          <p:cNvSpPr>
            <a:spLocks noGrp="1"/>
          </p:cNvSpPr>
          <p:nvPr>
            <p:ph type="dt" sz="half" idx="10"/>
          </p:nvPr>
        </p:nvSpPr>
        <p:spPr/>
        <p:txBody>
          <a:bodyPr/>
          <a:lstStyle/>
          <a:p>
            <a:fld id="{93CB506F-A171-4F09-8628-68C07BADFDC1}" type="datetimeFigureOut">
              <a:rPr lang="en-US" smtClean="0"/>
              <a:t>4/8/2025</a:t>
            </a:fld>
            <a:endParaRPr lang="en-US"/>
          </a:p>
        </p:txBody>
      </p:sp>
      <p:sp>
        <p:nvSpPr>
          <p:cNvPr id="8" name="Footer Placeholder 7">
            <a:extLst>
              <a:ext uri="{FF2B5EF4-FFF2-40B4-BE49-F238E27FC236}">
                <a16:creationId xmlns:a16="http://schemas.microsoft.com/office/drawing/2014/main" id="{457CB1EB-1216-4004-1283-DCA746A1A5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841FA6-B065-8E39-E3EB-EDE4C16084BF}"/>
              </a:ext>
            </a:extLst>
          </p:cNvPr>
          <p:cNvSpPr>
            <a:spLocks noGrp="1"/>
          </p:cNvSpPr>
          <p:nvPr>
            <p:ph type="sldNum" sz="quarter" idx="12"/>
          </p:nvPr>
        </p:nvSpPr>
        <p:spPr/>
        <p:txBody>
          <a:bodyPr/>
          <a:lstStyle/>
          <a:p>
            <a:fld id="{0DB0DAA6-6120-48F8-853A-EB348E7A1E84}" type="slidenum">
              <a:rPr lang="en-US" smtClean="0"/>
              <a:t>‹#›</a:t>
            </a:fld>
            <a:endParaRPr lang="en-US"/>
          </a:p>
        </p:txBody>
      </p:sp>
    </p:spTree>
    <p:extLst>
      <p:ext uri="{BB962C8B-B14F-4D97-AF65-F5344CB8AC3E}">
        <p14:creationId xmlns:p14="http://schemas.microsoft.com/office/powerpoint/2010/main" val="3171099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EA8CA-B08C-F7A3-B2B1-A0F7DBCD58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18CDAC-CEB3-F006-1B4B-47255DBD8C83}"/>
              </a:ext>
            </a:extLst>
          </p:cNvPr>
          <p:cNvSpPr>
            <a:spLocks noGrp="1"/>
          </p:cNvSpPr>
          <p:nvPr>
            <p:ph type="dt" sz="half" idx="10"/>
          </p:nvPr>
        </p:nvSpPr>
        <p:spPr/>
        <p:txBody>
          <a:bodyPr/>
          <a:lstStyle/>
          <a:p>
            <a:fld id="{93CB506F-A171-4F09-8628-68C07BADFDC1}" type="datetimeFigureOut">
              <a:rPr lang="en-US" smtClean="0"/>
              <a:t>4/8/2025</a:t>
            </a:fld>
            <a:endParaRPr lang="en-US"/>
          </a:p>
        </p:txBody>
      </p:sp>
      <p:sp>
        <p:nvSpPr>
          <p:cNvPr id="4" name="Footer Placeholder 3">
            <a:extLst>
              <a:ext uri="{FF2B5EF4-FFF2-40B4-BE49-F238E27FC236}">
                <a16:creationId xmlns:a16="http://schemas.microsoft.com/office/drawing/2014/main" id="{B0370CFC-850E-A446-E1D6-503435E6A5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EEC7F2-4DB1-FA3C-5794-6BF8B5C8327C}"/>
              </a:ext>
            </a:extLst>
          </p:cNvPr>
          <p:cNvSpPr>
            <a:spLocks noGrp="1"/>
          </p:cNvSpPr>
          <p:nvPr>
            <p:ph type="sldNum" sz="quarter" idx="12"/>
          </p:nvPr>
        </p:nvSpPr>
        <p:spPr/>
        <p:txBody>
          <a:bodyPr/>
          <a:lstStyle/>
          <a:p>
            <a:fld id="{0DB0DAA6-6120-48F8-853A-EB348E7A1E84}" type="slidenum">
              <a:rPr lang="en-US" smtClean="0"/>
              <a:t>‹#›</a:t>
            </a:fld>
            <a:endParaRPr lang="en-US"/>
          </a:p>
        </p:txBody>
      </p:sp>
    </p:spTree>
    <p:extLst>
      <p:ext uri="{BB962C8B-B14F-4D97-AF65-F5344CB8AC3E}">
        <p14:creationId xmlns:p14="http://schemas.microsoft.com/office/powerpoint/2010/main" val="10568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D53DDA-019E-06F4-4064-4E36159ADA8F}"/>
              </a:ext>
            </a:extLst>
          </p:cNvPr>
          <p:cNvSpPr>
            <a:spLocks noGrp="1"/>
          </p:cNvSpPr>
          <p:nvPr>
            <p:ph type="dt" sz="half" idx="10"/>
          </p:nvPr>
        </p:nvSpPr>
        <p:spPr/>
        <p:txBody>
          <a:bodyPr/>
          <a:lstStyle/>
          <a:p>
            <a:fld id="{93CB506F-A171-4F09-8628-68C07BADFDC1}" type="datetimeFigureOut">
              <a:rPr lang="en-US" smtClean="0"/>
              <a:t>4/8/2025</a:t>
            </a:fld>
            <a:endParaRPr lang="en-US"/>
          </a:p>
        </p:txBody>
      </p:sp>
      <p:sp>
        <p:nvSpPr>
          <p:cNvPr id="3" name="Footer Placeholder 2">
            <a:extLst>
              <a:ext uri="{FF2B5EF4-FFF2-40B4-BE49-F238E27FC236}">
                <a16:creationId xmlns:a16="http://schemas.microsoft.com/office/drawing/2014/main" id="{8B7D7160-7C31-C8A7-6EBD-BDAF7A7D62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46CBD3-B5EE-A6E6-6ABD-AD102A1015B5}"/>
              </a:ext>
            </a:extLst>
          </p:cNvPr>
          <p:cNvSpPr>
            <a:spLocks noGrp="1"/>
          </p:cNvSpPr>
          <p:nvPr>
            <p:ph type="sldNum" sz="quarter" idx="12"/>
          </p:nvPr>
        </p:nvSpPr>
        <p:spPr/>
        <p:txBody>
          <a:bodyPr/>
          <a:lstStyle/>
          <a:p>
            <a:fld id="{0DB0DAA6-6120-48F8-853A-EB348E7A1E84}" type="slidenum">
              <a:rPr lang="en-US" smtClean="0"/>
              <a:t>‹#›</a:t>
            </a:fld>
            <a:endParaRPr lang="en-US"/>
          </a:p>
        </p:txBody>
      </p:sp>
    </p:spTree>
    <p:extLst>
      <p:ext uri="{BB962C8B-B14F-4D97-AF65-F5344CB8AC3E}">
        <p14:creationId xmlns:p14="http://schemas.microsoft.com/office/powerpoint/2010/main" val="834186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30FF0-E108-2BA9-91C4-79C5A5CC56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84D4F2-5E97-8230-D167-89459E487A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FF8103-2F2F-A1DB-DA41-769453700B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A276E6-6551-846F-03E3-649087FF7A41}"/>
              </a:ext>
            </a:extLst>
          </p:cNvPr>
          <p:cNvSpPr>
            <a:spLocks noGrp="1"/>
          </p:cNvSpPr>
          <p:nvPr>
            <p:ph type="dt" sz="half" idx="10"/>
          </p:nvPr>
        </p:nvSpPr>
        <p:spPr/>
        <p:txBody>
          <a:bodyPr/>
          <a:lstStyle/>
          <a:p>
            <a:fld id="{93CB506F-A171-4F09-8628-68C07BADFDC1}" type="datetimeFigureOut">
              <a:rPr lang="en-US" smtClean="0"/>
              <a:t>4/8/2025</a:t>
            </a:fld>
            <a:endParaRPr lang="en-US"/>
          </a:p>
        </p:txBody>
      </p:sp>
      <p:sp>
        <p:nvSpPr>
          <p:cNvPr id="6" name="Footer Placeholder 5">
            <a:extLst>
              <a:ext uri="{FF2B5EF4-FFF2-40B4-BE49-F238E27FC236}">
                <a16:creationId xmlns:a16="http://schemas.microsoft.com/office/drawing/2014/main" id="{5040F349-B3E5-7FE0-4B40-1A38C9D8C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B24CC9-F724-1D85-8AFD-0AD91358FDF9}"/>
              </a:ext>
            </a:extLst>
          </p:cNvPr>
          <p:cNvSpPr>
            <a:spLocks noGrp="1"/>
          </p:cNvSpPr>
          <p:nvPr>
            <p:ph type="sldNum" sz="quarter" idx="12"/>
          </p:nvPr>
        </p:nvSpPr>
        <p:spPr/>
        <p:txBody>
          <a:bodyPr/>
          <a:lstStyle/>
          <a:p>
            <a:fld id="{0DB0DAA6-6120-48F8-853A-EB348E7A1E84}" type="slidenum">
              <a:rPr lang="en-US" smtClean="0"/>
              <a:t>‹#›</a:t>
            </a:fld>
            <a:endParaRPr lang="en-US"/>
          </a:p>
        </p:txBody>
      </p:sp>
    </p:spTree>
    <p:extLst>
      <p:ext uri="{BB962C8B-B14F-4D97-AF65-F5344CB8AC3E}">
        <p14:creationId xmlns:p14="http://schemas.microsoft.com/office/powerpoint/2010/main" val="3895890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BBD5E-729F-A616-2C11-7C6D40AA00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0A7E3F-01D5-2BEA-337A-E3D85CCC23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283189-6ACD-AA5B-F3DA-029498B03A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D0A270-2539-7ED1-9F8E-B1821B94CCA0}"/>
              </a:ext>
            </a:extLst>
          </p:cNvPr>
          <p:cNvSpPr>
            <a:spLocks noGrp="1"/>
          </p:cNvSpPr>
          <p:nvPr>
            <p:ph type="dt" sz="half" idx="10"/>
          </p:nvPr>
        </p:nvSpPr>
        <p:spPr/>
        <p:txBody>
          <a:bodyPr/>
          <a:lstStyle/>
          <a:p>
            <a:fld id="{93CB506F-A171-4F09-8628-68C07BADFDC1}" type="datetimeFigureOut">
              <a:rPr lang="en-US" smtClean="0"/>
              <a:t>4/8/2025</a:t>
            </a:fld>
            <a:endParaRPr lang="en-US"/>
          </a:p>
        </p:txBody>
      </p:sp>
      <p:sp>
        <p:nvSpPr>
          <p:cNvPr id="6" name="Footer Placeholder 5">
            <a:extLst>
              <a:ext uri="{FF2B5EF4-FFF2-40B4-BE49-F238E27FC236}">
                <a16:creationId xmlns:a16="http://schemas.microsoft.com/office/drawing/2014/main" id="{68AC0D0D-A6D2-1F92-CB16-550338F1DD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CCEB23-4AAF-9A18-E33D-220648A9B969}"/>
              </a:ext>
            </a:extLst>
          </p:cNvPr>
          <p:cNvSpPr>
            <a:spLocks noGrp="1"/>
          </p:cNvSpPr>
          <p:nvPr>
            <p:ph type="sldNum" sz="quarter" idx="12"/>
          </p:nvPr>
        </p:nvSpPr>
        <p:spPr/>
        <p:txBody>
          <a:bodyPr/>
          <a:lstStyle/>
          <a:p>
            <a:fld id="{0DB0DAA6-6120-48F8-853A-EB348E7A1E84}" type="slidenum">
              <a:rPr lang="en-US" smtClean="0"/>
              <a:t>‹#›</a:t>
            </a:fld>
            <a:endParaRPr lang="en-US"/>
          </a:p>
        </p:txBody>
      </p:sp>
    </p:spTree>
    <p:extLst>
      <p:ext uri="{BB962C8B-B14F-4D97-AF65-F5344CB8AC3E}">
        <p14:creationId xmlns:p14="http://schemas.microsoft.com/office/powerpoint/2010/main" val="40779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F49907-B4DA-7C84-6669-9601731119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63E757-0AFB-F3C7-D8EB-D7BD189FFA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C9624-2CA5-C6C4-4787-F79706FE7A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CB506F-A171-4F09-8628-68C07BADFDC1}" type="datetimeFigureOut">
              <a:rPr lang="en-US" smtClean="0"/>
              <a:t>4/8/2025</a:t>
            </a:fld>
            <a:endParaRPr lang="en-US"/>
          </a:p>
        </p:txBody>
      </p:sp>
      <p:sp>
        <p:nvSpPr>
          <p:cNvPr id="5" name="Footer Placeholder 4">
            <a:extLst>
              <a:ext uri="{FF2B5EF4-FFF2-40B4-BE49-F238E27FC236}">
                <a16:creationId xmlns:a16="http://schemas.microsoft.com/office/drawing/2014/main" id="{61786978-7E9A-E0BF-F8FA-B9EF762872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7628DE-BBB5-483C-4256-F014B0BCA5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0DAA6-6120-48F8-853A-EB348E7A1E84}" type="slidenum">
              <a:rPr lang="en-US" smtClean="0"/>
              <a:t>‹#›</a:t>
            </a:fld>
            <a:endParaRPr lang="en-US"/>
          </a:p>
        </p:txBody>
      </p:sp>
    </p:spTree>
    <p:extLst>
      <p:ext uri="{BB962C8B-B14F-4D97-AF65-F5344CB8AC3E}">
        <p14:creationId xmlns:p14="http://schemas.microsoft.com/office/powerpoint/2010/main" val="4096661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CD25C5-4157-38F6-0810-E796C3883815}"/>
              </a:ext>
            </a:extLst>
          </p:cNvPr>
          <p:cNvSpPr txBox="1"/>
          <p:nvPr/>
        </p:nvSpPr>
        <p:spPr>
          <a:xfrm>
            <a:off x="411332" y="421235"/>
            <a:ext cx="6096000" cy="369332"/>
          </a:xfrm>
          <a:prstGeom prst="rect">
            <a:avLst/>
          </a:prstGeom>
          <a:noFill/>
        </p:spPr>
        <p:txBody>
          <a:bodyPr wrap="square">
            <a:spAutoFit/>
          </a:bodyPr>
          <a:lstStyle/>
          <a:p>
            <a:r>
              <a:rPr lang="en-US" sz="1800" b="1" i="0" u="none" strike="noStrike" baseline="0" dirty="0">
                <a:latin typeface="LiberationSans-Bold"/>
              </a:rPr>
              <a:t>Chapter 11. Security</a:t>
            </a:r>
            <a:endParaRPr lang="en-US" dirty="0"/>
          </a:p>
        </p:txBody>
      </p:sp>
      <p:sp>
        <p:nvSpPr>
          <p:cNvPr id="7" name="TextBox 6">
            <a:extLst>
              <a:ext uri="{FF2B5EF4-FFF2-40B4-BE49-F238E27FC236}">
                <a16:creationId xmlns:a16="http://schemas.microsoft.com/office/drawing/2014/main" id="{106DD868-4BC3-F824-D1A1-49D933D65B1D}"/>
              </a:ext>
            </a:extLst>
          </p:cNvPr>
          <p:cNvSpPr txBox="1"/>
          <p:nvPr/>
        </p:nvSpPr>
        <p:spPr>
          <a:xfrm>
            <a:off x="412812" y="790567"/>
            <a:ext cx="6094520" cy="923330"/>
          </a:xfrm>
          <a:prstGeom prst="rect">
            <a:avLst/>
          </a:prstGeom>
          <a:noFill/>
        </p:spPr>
        <p:txBody>
          <a:bodyPr wrap="square">
            <a:spAutoFit/>
          </a:bodyPr>
          <a:lstStyle/>
          <a:p>
            <a:pPr algn="l"/>
            <a:r>
              <a:rPr lang="en-US" sz="1800" b="0" i="0" u="none" strike="noStrike" baseline="0" dirty="0">
                <a:latin typeface="LiberationSerif"/>
              </a:rPr>
              <a:t>highlight those aspects of security that I consider worthwhile</a:t>
            </a:r>
          </a:p>
          <a:p>
            <a:pPr algn="l"/>
            <a:r>
              <a:rPr lang="en-US" sz="1800" b="0" i="0" u="none" strike="noStrike" baseline="0" dirty="0">
                <a:latin typeface="LiberationSerif"/>
              </a:rPr>
              <a:t>for a general developer, architect, or operations person working on a microservice architecture to understand</a:t>
            </a:r>
            <a:endParaRPr lang="en-US" dirty="0"/>
          </a:p>
        </p:txBody>
      </p:sp>
      <p:sp>
        <p:nvSpPr>
          <p:cNvPr id="9" name="TextBox 8">
            <a:extLst>
              <a:ext uri="{FF2B5EF4-FFF2-40B4-BE49-F238E27FC236}">
                <a16:creationId xmlns:a16="http://schemas.microsoft.com/office/drawing/2014/main" id="{729CA832-762E-2880-C084-C768D4BE1CA6}"/>
              </a:ext>
            </a:extLst>
          </p:cNvPr>
          <p:cNvSpPr txBox="1"/>
          <p:nvPr/>
        </p:nvSpPr>
        <p:spPr>
          <a:xfrm>
            <a:off x="412812" y="1713897"/>
            <a:ext cx="6094520" cy="646331"/>
          </a:xfrm>
          <a:prstGeom prst="rect">
            <a:avLst/>
          </a:prstGeom>
          <a:noFill/>
        </p:spPr>
        <p:txBody>
          <a:bodyPr wrap="square">
            <a:spAutoFit/>
          </a:bodyPr>
          <a:lstStyle/>
          <a:p>
            <a:r>
              <a:rPr lang="en-US" sz="1800" b="0" i="0" u="none" strike="noStrike" baseline="0" dirty="0">
                <a:latin typeface="LiberationSerif"/>
              </a:rPr>
              <a:t>it’s still important for you to have some grounding in these topics (even if you do have dedicated security experts).</a:t>
            </a:r>
            <a:endParaRPr lang="en-US" dirty="0"/>
          </a:p>
        </p:txBody>
      </p:sp>
      <p:sp>
        <p:nvSpPr>
          <p:cNvPr id="11" name="TextBox 10">
            <a:extLst>
              <a:ext uri="{FF2B5EF4-FFF2-40B4-BE49-F238E27FC236}">
                <a16:creationId xmlns:a16="http://schemas.microsoft.com/office/drawing/2014/main" id="{BC2349B2-0AD6-0A6A-54BF-92637D6D9950}"/>
              </a:ext>
            </a:extLst>
          </p:cNvPr>
          <p:cNvSpPr txBox="1"/>
          <p:nvPr/>
        </p:nvSpPr>
        <p:spPr>
          <a:xfrm>
            <a:off x="411332" y="2360228"/>
            <a:ext cx="6094520" cy="923330"/>
          </a:xfrm>
          <a:prstGeom prst="rect">
            <a:avLst/>
          </a:prstGeom>
          <a:noFill/>
        </p:spPr>
        <p:txBody>
          <a:bodyPr wrap="square">
            <a:spAutoFit/>
          </a:bodyPr>
          <a:lstStyle/>
          <a:p>
            <a:r>
              <a:rPr lang="en-US" sz="1800" b="0" i="0" u="none" strike="noStrike" baseline="0" dirty="0">
                <a:latin typeface="LiberationSerif"/>
              </a:rPr>
              <a:t>our surface area of attack is much greater (compare monolith to distributed systems).  More data flowing over networks, more machines, etc…</a:t>
            </a:r>
            <a:endParaRPr lang="en-US" dirty="0"/>
          </a:p>
        </p:txBody>
      </p:sp>
      <p:sp>
        <p:nvSpPr>
          <p:cNvPr id="13" name="TextBox 12">
            <a:extLst>
              <a:ext uri="{FF2B5EF4-FFF2-40B4-BE49-F238E27FC236}">
                <a16:creationId xmlns:a16="http://schemas.microsoft.com/office/drawing/2014/main" id="{2711D281-899D-5891-47B4-85737E9EA97D}"/>
              </a:ext>
            </a:extLst>
          </p:cNvPr>
          <p:cNvSpPr txBox="1"/>
          <p:nvPr/>
        </p:nvSpPr>
        <p:spPr>
          <a:xfrm>
            <a:off x="411332" y="3283558"/>
            <a:ext cx="6094520" cy="1754326"/>
          </a:xfrm>
          <a:prstGeom prst="rect">
            <a:avLst/>
          </a:prstGeom>
          <a:noFill/>
        </p:spPr>
        <p:txBody>
          <a:bodyPr wrap="square">
            <a:spAutoFit/>
          </a:bodyPr>
          <a:lstStyle/>
          <a:p>
            <a:pPr algn="l"/>
            <a:r>
              <a:rPr lang="en-US" sz="1800" b="0" i="0" u="none" strike="noStrike" baseline="0" dirty="0">
                <a:latin typeface="LiberationSerif"/>
              </a:rPr>
              <a:t>microservices give us more opportunity to defend in depth and limit the scope of access, potentially</a:t>
            </a:r>
          </a:p>
          <a:p>
            <a:pPr algn="l"/>
            <a:r>
              <a:rPr lang="en-US" sz="1800" b="0" i="0" u="none" strike="noStrike" baseline="0" dirty="0">
                <a:latin typeface="LiberationSerif"/>
              </a:rPr>
              <a:t>increasing the projection of our system while also reducing the impact of an attack should it occur – interesting paradox that</a:t>
            </a:r>
            <a:r>
              <a:rPr lang="en-US" dirty="0">
                <a:latin typeface="LiberationSerif"/>
              </a:rPr>
              <a:t> microservices make our system both more secure and less secure (let’s dig into that).  All about balance*</a:t>
            </a:r>
            <a:endParaRPr lang="en-US" sz="1800" b="0" i="0" u="none" strike="noStrike" baseline="0" dirty="0">
              <a:latin typeface="LiberationSerif"/>
            </a:endParaRPr>
          </a:p>
        </p:txBody>
      </p:sp>
    </p:spTree>
    <p:extLst>
      <p:ext uri="{BB962C8B-B14F-4D97-AF65-F5344CB8AC3E}">
        <p14:creationId xmlns:p14="http://schemas.microsoft.com/office/powerpoint/2010/main" val="1046220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131102C-EE30-2C34-3F85-7D2ACCC7D5A5}"/>
              </a:ext>
            </a:extLst>
          </p:cNvPr>
          <p:cNvSpPr txBox="1"/>
          <p:nvPr/>
        </p:nvSpPr>
        <p:spPr>
          <a:xfrm>
            <a:off x="596246" y="522343"/>
            <a:ext cx="6094428" cy="369332"/>
          </a:xfrm>
          <a:prstGeom prst="rect">
            <a:avLst/>
          </a:prstGeom>
          <a:noFill/>
        </p:spPr>
        <p:txBody>
          <a:bodyPr wrap="square">
            <a:spAutoFit/>
          </a:bodyPr>
          <a:lstStyle/>
          <a:p>
            <a:r>
              <a:rPr lang="en-US" sz="1800" b="1" i="0" u="none" strike="noStrike" baseline="0" dirty="0">
                <a:latin typeface="LiberationSans-Bold"/>
              </a:rPr>
              <a:t>Protect</a:t>
            </a:r>
            <a:endParaRPr lang="en-US" dirty="0"/>
          </a:p>
        </p:txBody>
      </p:sp>
      <p:sp>
        <p:nvSpPr>
          <p:cNvPr id="7" name="TextBox 6">
            <a:extLst>
              <a:ext uri="{FF2B5EF4-FFF2-40B4-BE49-F238E27FC236}">
                <a16:creationId xmlns:a16="http://schemas.microsoft.com/office/drawing/2014/main" id="{8D982620-F3E2-B9AE-C93D-2FF2995ABC0B}"/>
              </a:ext>
            </a:extLst>
          </p:cNvPr>
          <p:cNvSpPr txBox="1"/>
          <p:nvPr/>
        </p:nvSpPr>
        <p:spPr>
          <a:xfrm>
            <a:off x="596246" y="1815005"/>
            <a:ext cx="6094428" cy="923330"/>
          </a:xfrm>
          <a:prstGeom prst="rect">
            <a:avLst/>
          </a:prstGeom>
          <a:noFill/>
        </p:spPr>
        <p:txBody>
          <a:bodyPr wrap="square">
            <a:spAutoFit/>
          </a:bodyPr>
          <a:lstStyle/>
          <a:p>
            <a:pPr algn="l"/>
            <a:r>
              <a:rPr lang="en-US" sz="1800" b="0" i="0" u="none" strike="noStrike" baseline="0" dirty="0">
                <a:latin typeface="LiberationSerif"/>
              </a:rPr>
              <a:t>We’ll spend most of this chapter focusing on</a:t>
            </a:r>
          </a:p>
          <a:p>
            <a:pPr algn="l"/>
            <a:r>
              <a:rPr lang="en-US" sz="1800" b="0" i="0" u="none" strike="noStrike" baseline="0" dirty="0">
                <a:latin typeface="LiberationSerif"/>
              </a:rPr>
              <a:t>various aspects of protection, primarily because this is the area where microservice architectures create the most challenges.</a:t>
            </a:r>
            <a:endParaRPr lang="en-US" dirty="0"/>
          </a:p>
        </p:txBody>
      </p:sp>
      <p:sp>
        <p:nvSpPr>
          <p:cNvPr id="9" name="TextBox 8">
            <a:extLst>
              <a:ext uri="{FF2B5EF4-FFF2-40B4-BE49-F238E27FC236}">
                <a16:creationId xmlns:a16="http://schemas.microsoft.com/office/drawing/2014/main" id="{45646023-78C6-1D76-8797-9DA20ADA52D1}"/>
              </a:ext>
            </a:extLst>
          </p:cNvPr>
          <p:cNvSpPr txBox="1"/>
          <p:nvPr/>
        </p:nvSpPr>
        <p:spPr>
          <a:xfrm>
            <a:off x="596246" y="891675"/>
            <a:ext cx="6094428" cy="923330"/>
          </a:xfrm>
          <a:prstGeom prst="rect">
            <a:avLst/>
          </a:prstGeom>
          <a:noFill/>
        </p:spPr>
        <p:txBody>
          <a:bodyPr wrap="square">
            <a:spAutoFit/>
          </a:bodyPr>
          <a:lstStyle/>
          <a:p>
            <a:pPr algn="l"/>
            <a:r>
              <a:rPr lang="en-US" sz="1800" b="0" i="0" u="none" strike="noStrike" baseline="0" dirty="0">
                <a:latin typeface="LiberationSerif"/>
              </a:rPr>
              <a:t>Once we’ve identified our most valuable—and most vulnerable—assets, we</a:t>
            </a:r>
          </a:p>
          <a:p>
            <a:pPr algn="l"/>
            <a:r>
              <a:rPr lang="en-US" sz="1800" b="0" i="0" u="none" strike="noStrike" baseline="0" dirty="0">
                <a:latin typeface="LiberationSerif"/>
              </a:rPr>
              <a:t>need to ensure that they are properly protected.</a:t>
            </a:r>
            <a:endParaRPr lang="en-US" dirty="0"/>
          </a:p>
        </p:txBody>
      </p:sp>
    </p:spTree>
    <p:extLst>
      <p:ext uri="{BB962C8B-B14F-4D97-AF65-F5344CB8AC3E}">
        <p14:creationId xmlns:p14="http://schemas.microsoft.com/office/powerpoint/2010/main" val="2753652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E4542F-0348-E1B4-7813-0C6283B9E42D}"/>
              </a:ext>
            </a:extLst>
          </p:cNvPr>
          <p:cNvSpPr txBox="1"/>
          <p:nvPr/>
        </p:nvSpPr>
        <p:spPr>
          <a:xfrm>
            <a:off x="558539" y="371516"/>
            <a:ext cx="6094428" cy="369332"/>
          </a:xfrm>
          <a:prstGeom prst="rect">
            <a:avLst/>
          </a:prstGeom>
          <a:noFill/>
        </p:spPr>
        <p:txBody>
          <a:bodyPr wrap="square">
            <a:spAutoFit/>
          </a:bodyPr>
          <a:lstStyle/>
          <a:p>
            <a:r>
              <a:rPr lang="en-US" sz="1800" b="1" i="0" u="none" strike="noStrike" baseline="0" dirty="0">
                <a:latin typeface="LiberationSans-Bold"/>
              </a:rPr>
              <a:t>Detect</a:t>
            </a:r>
            <a:endParaRPr lang="en-US" dirty="0"/>
          </a:p>
        </p:txBody>
      </p:sp>
      <p:sp>
        <p:nvSpPr>
          <p:cNvPr id="7" name="TextBox 6">
            <a:extLst>
              <a:ext uri="{FF2B5EF4-FFF2-40B4-BE49-F238E27FC236}">
                <a16:creationId xmlns:a16="http://schemas.microsoft.com/office/drawing/2014/main" id="{CCAF784F-C377-AB54-C7E2-C041F7FD5628}"/>
              </a:ext>
            </a:extLst>
          </p:cNvPr>
          <p:cNvSpPr txBox="1"/>
          <p:nvPr/>
        </p:nvSpPr>
        <p:spPr>
          <a:xfrm>
            <a:off x="558539" y="740848"/>
            <a:ext cx="6094428" cy="646331"/>
          </a:xfrm>
          <a:prstGeom prst="rect">
            <a:avLst/>
          </a:prstGeom>
          <a:noFill/>
        </p:spPr>
        <p:txBody>
          <a:bodyPr wrap="square">
            <a:spAutoFit/>
          </a:bodyPr>
          <a:lstStyle/>
          <a:p>
            <a:r>
              <a:rPr lang="en-US" sz="1800" b="0" i="0" u="none" strike="noStrike" baseline="0" dirty="0">
                <a:latin typeface="LiberationSerif"/>
              </a:rPr>
              <a:t>With a microservice architecture, detecting an incident can be more complex.</a:t>
            </a:r>
            <a:endParaRPr lang="en-US" dirty="0"/>
          </a:p>
        </p:txBody>
      </p:sp>
      <p:sp>
        <p:nvSpPr>
          <p:cNvPr id="9" name="TextBox 8">
            <a:extLst>
              <a:ext uri="{FF2B5EF4-FFF2-40B4-BE49-F238E27FC236}">
                <a16:creationId xmlns:a16="http://schemas.microsoft.com/office/drawing/2014/main" id="{84606965-45D2-D5D3-0CA1-D2AD3F8CF27D}"/>
              </a:ext>
            </a:extLst>
          </p:cNvPr>
          <p:cNvSpPr txBox="1"/>
          <p:nvPr/>
        </p:nvSpPr>
        <p:spPr>
          <a:xfrm>
            <a:off x="558539" y="1387179"/>
            <a:ext cx="6094428" cy="1200329"/>
          </a:xfrm>
          <a:prstGeom prst="rect">
            <a:avLst/>
          </a:prstGeom>
          <a:noFill/>
        </p:spPr>
        <p:txBody>
          <a:bodyPr wrap="square">
            <a:spAutoFit/>
          </a:bodyPr>
          <a:lstStyle/>
          <a:p>
            <a:pPr algn="l"/>
            <a:r>
              <a:rPr lang="en-US" sz="1800" b="0" i="0" u="none" strike="noStrike" baseline="0" dirty="0">
                <a:latin typeface="LiberationSerif"/>
              </a:rPr>
              <a:t>log aggregation, can help us gather information that will help us detect that something bad might be happening. In addition to those, there are special tools like intrusion detection systems that you might run to spot bad behavior</a:t>
            </a:r>
            <a:endParaRPr lang="en-US" dirty="0"/>
          </a:p>
        </p:txBody>
      </p:sp>
    </p:spTree>
    <p:extLst>
      <p:ext uri="{BB962C8B-B14F-4D97-AF65-F5344CB8AC3E}">
        <p14:creationId xmlns:p14="http://schemas.microsoft.com/office/powerpoint/2010/main" val="3764178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9389F4-4566-D53F-F7FD-ACAAD0DF42C1}"/>
              </a:ext>
            </a:extLst>
          </p:cNvPr>
          <p:cNvSpPr txBox="1"/>
          <p:nvPr/>
        </p:nvSpPr>
        <p:spPr>
          <a:xfrm>
            <a:off x="633953" y="569477"/>
            <a:ext cx="6094428" cy="369332"/>
          </a:xfrm>
          <a:prstGeom prst="rect">
            <a:avLst/>
          </a:prstGeom>
          <a:noFill/>
        </p:spPr>
        <p:txBody>
          <a:bodyPr wrap="square">
            <a:spAutoFit/>
          </a:bodyPr>
          <a:lstStyle/>
          <a:p>
            <a:r>
              <a:rPr lang="en-US" sz="1800" b="1" i="0" u="none" strike="noStrike" baseline="0" dirty="0">
                <a:latin typeface="LiberationSans-Bold"/>
              </a:rPr>
              <a:t>Respond</a:t>
            </a:r>
            <a:endParaRPr lang="en-US" dirty="0"/>
          </a:p>
        </p:txBody>
      </p:sp>
      <p:sp>
        <p:nvSpPr>
          <p:cNvPr id="7" name="TextBox 6">
            <a:extLst>
              <a:ext uri="{FF2B5EF4-FFF2-40B4-BE49-F238E27FC236}">
                <a16:creationId xmlns:a16="http://schemas.microsoft.com/office/drawing/2014/main" id="{023ED3DE-4C88-833E-2F53-1A0DF162F409}"/>
              </a:ext>
            </a:extLst>
          </p:cNvPr>
          <p:cNvSpPr txBox="1"/>
          <p:nvPr/>
        </p:nvSpPr>
        <p:spPr>
          <a:xfrm>
            <a:off x="633953" y="938809"/>
            <a:ext cx="6094428" cy="1477328"/>
          </a:xfrm>
          <a:prstGeom prst="rect">
            <a:avLst/>
          </a:prstGeom>
          <a:noFill/>
        </p:spPr>
        <p:txBody>
          <a:bodyPr wrap="square">
            <a:spAutoFit/>
          </a:bodyPr>
          <a:lstStyle/>
          <a:p>
            <a:pPr algn="l"/>
            <a:r>
              <a:rPr lang="en-US" sz="1800" b="0" i="0" u="none" strike="noStrike" baseline="0" dirty="0">
                <a:latin typeface="LiberationSerif"/>
              </a:rPr>
              <a:t>Working out an effective incident response approach is vital to limiting the damage caused by a breach (normally starts by identifying the scope, and the nature of the data that’s been exposed).  If involving (PII) then you also need to follow privacy incident response as well as security.</a:t>
            </a:r>
            <a:endParaRPr lang="en-US" dirty="0"/>
          </a:p>
        </p:txBody>
      </p:sp>
      <p:sp>
        <p:nvSpPr>
          <p:cNvPr id="9" name="TextBox 8">
            <a:extLst>
              <a:ext uri="{FF2B5EF4-FFF2-40B4-BE49-F238E27FC236}">
                <a16:creationId xmlns:a16="http://schemas.microsoft.com/office/drawing/2014/main" id="{BCA28248-E319-F225-6B1B-AB324C7EAA4F}"/>
              </a:ext>
            </a:extLst>
          </p:cNvPr>
          <p:cNvSpPr txBox="1"/>
          <p:nvPr/>
        </p:nvSpPr>
        <p:spPr>
          <a:xfrm>
            <a:off x="633953" y="2416137"/>
            <a:ext cx="6094428" cy="1200329"/>
          </a:xfrm>
          <a:prstGeom prst="rect">
            <a:avLst/>
          </a:prstGeom>
          <a:noFill/>
        </p:spPr>
        <p:txBody>
          <a:bodyPr wrap="square">
            <a:spAutoFit/>
          </a:bodyPr>
          <a:lstStyle/>
          <a:p>
            <a:pPr algn="l"/>
            <a:r>
              <a:rPr lang="en-US" sz="1800" b="0" i="0" u="none" strike="noStrike" baseline="0" dirty="0">
                <a:latin typeface="LiberationSerif"/>
              </a:rPr>
              <a:t>but also what you should do in terms of looking after the users of your software (not just what you have to do from a compliance or legal perspective).  </a:t>
            </a:r>
            <a:r>
              <a:rPr lang="en-US" dirty="0">
                <a:latin typeface="LiberationSerif"/>
              </a:rPr>
              <a:t>GDPR says that you have to report data breaches within 72 hours.</a:t>
            </a:r>
            <a:endParaRPr lang="en-US" dirty="0"/>
          </a:p>
        </p:txBody>
      </p:sp>
      <p:sp>
        <p:nvSpPr>
          <p:cNvPr id="11" name="TextBox 10">
            <a:extLst>
              <a:ext uri="{FF2B5EF4-FFF2-40B4-BE49-F238E27FC236}">
                <a16:creationId xmlns:a16="http://schemas.microsoft.com/office/drawing/2014/main" id="{565EF6C4-15FE-E70C-A1F4-B841D179EA29}"/>
              </a:ext>
            </a:extLst>
          </p:cNvPr>
          <p:cNvSpPr txBox="1"/>
          <p:nvPr/>
        </p:nvSpPr>
        <p:spPr>
          <a:xfrm>
            <a:off x="633953" y="3616466"/>
            <a:ext cx="6094428" cy="923330"/>
          </a:xfrm>
          <a:prstGeom prst="rect">
            <a:avLst/>
          </a:prstGeom>
          <a:noFill/>
        </p:spPr>
        <p:txBody>
          <a:bodyPr wrap="square">
            <a:spAutoFit/>
          </a:bodyPr>
          <a:lstStyle/>
          <a:p>
            <a:pPr algn="l"/>
            <a:r>
              <a:rPr lang="en-US" sz="1800" b="0" i="0" u="none" strike="noStrike" baseline="0" dirty="0">
                <a:latin typeface="LiberationSerif"/>
              </a:rPr>
              <a:t>Organizations that have a culture of blame and fear are likely going to fare badly in the wake of a major incident (important how you deal with it internally).</a:t>
            </a:r>
            <a:endParaRPr lang="en-US" dirty="0"/>
          </a:p>
        </p:txBody>
      </p:sp>
      <p:sp>
        <p:nvSpPr>
          <p:cNvPr id="13" name="TextBox 12">
            <a:extLst>
              <a:ext uri="{FF2B5EF4-FFF2-40B4-BE49-F238E27FC236}">
                <a16:creationId xmlns:a16="http://schemas.microsoft.com/office/drawing/2014/main" id="{2F07EDC3-ACAF-B9AD-30CB-D9309AB54D58}"/>
              </a:ext>
            </a:extLst>
          </p:cNvPr>
          <p:cNvSpPr txBox="1"/>
          <p:nvPr/>
        </p:nvSpPr>
        <p:spPr>
          <a:xfrm>
            <a:off x="633953" y="4539796"/>
            <a:ext cx="6094428" cy="923330"/>
          </a:xfrm>
          <a:prstGeom prst="rect">
            <a:avLst/>
          </a:prstGeom>
          <a:noFill/>
        </p:spPr>
        <p:txBody>
          <a:bodyPr wrap="square">
            <a:spAutoFit/>
          </a:bodyPr>
          <a:lstStyle/>
          <a:p>
            <a:pPr algn="l"/>
            <a:r>
              <a:rPr lang="en-US" sz="1800" b="0" i="0" u="none" strike="noStrike" baseline="0" dirty="0">
                <a:latin typeface="LiberationSerif"/>
              </a:rPr>
              <a:t>An organization that focuses on openness and safety will be best placed to learn the lessons that ensure that similar incidents are less likely to happen</a:t>
            </a:r>
            <a:endParaRPr lang="en-US" dirty="0"/>
          </a:p>
        </p:txBody>
      </p:sp>
    </p:spTree>
    <p:extLst>
      <p:ext uri="{BB962C8B-B14F-4D97-AF65-F5344CB8AC3E}">
        <p14:creationId xmlns:p14="http://schemas.microsoft.com/office/powerpoint/2010/main" val="2374770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9E0531-2C83-409F-79C4-4423C6731C9A}"/>
              </a:ext>
            </a:extLst>
          </p:cNvPr>
          <p:cNvSpPr txBox="1"/>
          <p:nvPr/>
        </p:nvSpPr>
        <p:spPr>
          <a:xfrm>
            <a:off x="558538" y="456356"/>
            <a:ext cx="6094428" cy="369332"/>
          </a:xfrm>
          <a:prstGeom prst="rect">
            <a:avLst/>
          </a:prstGeom>
          <a:noFill/>
        </p:spPr>
        <p:txBody>
          <a:bodyPr wrap="square">
            <a:spAutoFit/>
          </a:bodyPr>
          <a:lstStyle/>
          <a:p>
            <a:r>
              <a:rPr lang="en-US" sz="1800" b="1" i="0" u="none" strike="noStrike" baseline="0" dirty="0">
                <a:latin typeface="LiberationSans-Bold"/>
              </a:rPr>
              <a:t>Recover</a:t>
            </a:r>
            <a:endParaRPr lang="en-US" dirty="0"/>
          </a:p>
        </p:txBody>
      </p:sp>
      <p:sp>
        <p:nvSpPr>
          <p:cNvPr id="7" name="TextBox 6">
            <a:extLst>
              <a:ext uri="{FF2B5EF4-FFF2-40B4-BE49-F238E27FC236}">
                <a16:creationId xmlns:a16="http://schemas.microsoft.com/office/drawing/2014/main" id="{F705A920-FCAE-0AC6-78F8-572D181AED39}"/>
              </a:ext>
            </a:extLst>
          </p:cNvPr>
          <p:cNvSpPr txBox="1"/>
          <p:nvPr/>
        </p:nvSpPr>
        <p:spPr>
          <a:xfrm>
            <a:off x="558538" y="825688"/>
            <a:ext cx="6094428" cy="923330"/>
          </a:xfrm>
          <a:prstGeom prst="rect">
            <a:avLst/>
          </a:prstGeom>
          <a:noFill/>
        </p:spPr>
        <p:txBody>
          <a:bodyPr wrap="square">
            <a:spAutoFit/>
          </a:bodyPr>
          <a:lstStyle/>
          <a:p>
            <a:pPr algn="l"/>
            <a:r>
              <a:rPr lang="en-US" sz="1800" b="0" i="0" u="none" strike="noStrike" baseline="0" dirty="0">
                <a:latin typeface="LiberationSerif"/>
              </a:rPr>
              <a:t>our ability to get the system up and running again in the wake</a:t>
            </a:r>
          </a:p>
          <a:p>
            <a:pPr algn="l"/>
            <a:r>
              <a:rPr lang="en-US" sz="1800" b="0" i="0" u="none" strike="noStrike" baseline="0" dirty="0">
                <a:latin typeface="LiberationSerif"/>
              </a:rPr>
              <a:t>of an attack, and also our ability to implement what we have learned to ensure problems are less likely to happen again</a:t>
            </a:r>
            <a:endParaRPr lang="en-US" dirty="0"/>
          </a:p>
        </p:txBody>
      </p:sp>
      <p:sp>
        <p:nvSpPr>
          <p:cNvPr id="9" name="TextBox 8">
            <a:extLst>
              <a:ext uri="{FF2B5EF4-FFF2-40B4-BE49-F238E27FC236}">
                <a16:creationId xmlns:a16="http://schemas.microsoft.com/office/drawing/2014/main" id="{F090C760-2554-9CA0-715B-CDA8360FDD4C}"/>
              </a:ext>
            </a:extLst>
          </p:cNvPr>
          <p:cNvSpPr txBox="1"/>
          <p:nvPr/>
        </p:nvSpPr>
        <p:spPr>
          <a:xfrm>
            <a:off x="558538" y="1749018"/>
            <a:ext cx="6094428" cy="1200329"/>
          </a:xfrm>
          <a:prstGeom prst="rect">
            <a:avLst/>
          </a:prstGeom>
          <a:noFill/>
        </p:spPr>
        <p:txBody>
          <a:bodyPr wrap="square">
            <a:spAutoFit/>
          </a:bodyPr>
          <a:lstStyle/>
          <a:p>
            <a:pPr algn="l"/>
            <a:r>
              <a:rPr lang="en-US" sz="1800" b="0" i="0" u="none" strike="noStrike" baseline="0" dirty="0">
                <a:latin typeface="LiberationSerif"/>
              </a:rPr>
              <a:t>later in this chapter we will look at how simple</a:t>
            </a:r>
          </a:p>
          <a:p>
            <a:pPr algn="l"/>
            <a:r>
              <a:rPr lang="en-US" sz="1800" b="0" i="0" u="none" strike="noStrike" baseline="0" dirty="0">
                <a:latin typeface="LiberationSerif"/>
              </a:rPr>
              <a:t>things like automation and backups can help you rebuild a microservice system on demand and get your system back up and running as quickly as possible</a:t>
            </a:r>
            <a:endParaRPr lang="en-US" dirty="0"/>
          </a:p>
        </p:txBody>
      </p:sp>
    </p:spTree>
    <p:extLst>
      <p:ext uri="{BB962C8B-B14F-4D97-AF65-F5344CB8AC3E}">
        <p14:creationId xmlns:p14="http://schemas.microsoft.com/office/powerpoint/2010/main" val="2315427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8BA9DB-6445-3B5F-5DEB-59E6136ACE11}"/>
              </a:ext>
            </a:extLst>
          </p:cNvPr>
          <p:cNvSpPr txBox="1"/>
          <p:nvPr/>
        </p:nvSpPr>
        <p:spPr>
          <a:xfrm>
            <a:off x="465221" y="360765"/>
            <a:ext cx="6096000" cy="369332"/>
          </a:xfrm>
          <a:prstGeom prst="rect">
            <a:avLst/>
          </a:prstGeom>
          <a:noFill/>
        </p:spPr>
        <p:txBody>
          <a:bodyPr wrap="square">
            <a:spAutoFit/>
          </a:bodyPr>
          <a:lstStyle/>
          <a:p>
            <a:r>
              <a:rPr lang="en-US" sz="1800" b="1" i="0" u="none" strike="noStrike" baseline="0" dirty="0">
                <a:solidFill>
                  <a:srgbClr val="8F0012"/>
                </a:solidFill>
                <a:latin typeface="LiberationSans-Bold"/>
              </a:rPr>
              <a:t>Foundations of Application Security</a:t>
            </a:r>
            <a:endParaRPr lang="en-US" dirty="0"/>
          </a:p>
        </p:txBody>
      </p:sp>
      <p:sp>
        <p:nvSpPr>
          <p:cNvPr id="7" name="TextBox 6">
            <a:extLst>
              <a:ext uri="{FF2B5EF4-FFF2-40B4-BE49-F238E27FC236}">
                <a16:creationId xmlns:a16="http://schemas.microsoft.com/office/drawing/2014/main" id="{19B31546-2D24-B966-84BD-A402A25BEAAB}"/>
              </a:ext>
            </a:extLst>
          </p:cNvPr>
          <p:cNvSpPr txBox="1"/>
          <p:nvPr/>
        </p:nvSpPr>
        <p:spPr>
          <a:xfrm>
            <a:off x="465221" y="730097"/>
            <a:ext cx="6096000" cy="646331"/>
          </a:xfrm>
          <a:prstGeom prst="rect">
            <a:avLst/>
          </a:prstGeom>
          <a:noFill/>
        </p:spPr>
        <p:txBody>
          <a:bodyPr wrap="square">
            <a:spAutoFit/>
          </a:bodyPr>
          <a:lstStyle/>
          <a:p>
            <a:r>
              <a:rPr lang="en-US" sz="1800" b="0" i="0" u="none" strike="noStrike" baseline="0" dirty="0">
                <a:latin typeface="LiberationSerif"/>
              </a:rPr>
              <a:t>credentials, patching, backups, and rebuild (more specific to the microservices architecture).</a:t>
            </a:r>
            <a:endParaRPr lang="en-US" dirty="0"/>
          </a:p>
        </p:txBody>
      </p:sp>
      <p:sp>
        <p:nvSpPr>
          <p:cNvPr id="9" name="TextBox 8">
            <a:extLst>
              <a:ext uri="{FF2B5EF4-FFF2-40B4-BE49-F238E27FC236}">
                <a16:creationId xmlns:a16="http://schemas.microsoft.com/office/drawing/2014/main" id="{3236BAA8-A432-1630-3397-E355C73AE396}"/>
              </a:ext>
            </a:extLst>
          </p:cNvPr>
          <p:cNvSpPr txBox="1"/>
          <p:nvPr/>
        </p:nvSpPr>
        <p:spPr>
          <a:xfrm>
            <a:off x="465221" y="1376428"/>
            <a:ext cx="6096000" cy="369332"/>
          </a:xfrm>
          <a:prstGeom prst="rect">
            <a:avLst/>
          </a:prstGeom>
          <a:noFill/>
        </p:spPr>
        <p:txBody>
          <a:bodyPr wrap="square">
            <a:spAutoFit/>
          </a:bodyPr>
          <a:lstStyle/>
          <a:p>
            <a:r>
              <a:rPr lang="en-US" sz="1800" b="1" i="0" u="none" strike="noStrike" baseline="0" dirty="0">
                <a:latin typeface="LiberationSans-Bold"/>
              </a:rPr>
              <a:t>Credentials</a:t>
            </a:r>
            <a:endParaRPr lang="en-US" dirty="0"/>
          </a:p>
        </p:txBody>
      </p:sp>
      <p:sp>
        <p:nvSpPr>
          <p:cNvPr id="11" name="TextBox 10">
            <a:extLst>
              <a:ext uri="{FF2B5EF4-FFF2-40B4-BE49-F238E27FC236}">
                <a16:creationId xmlns:a16="http://schemas.microsoft.com/office/drawing/2014/main" id="{9192B132-9D31-6EEF-B47A-362D55D0D484}"/>
              </a:ext>
            </a:extLst>
          </p:cNvPr>
          <p:cNvSpPr txBox="1"/>
          <p:nvPr/>
        </p:nvSpPr>
        <p:spPr>
          <a:xfrm>
            <a:off x="465221" y="1745760"/>
            <a:ext cx="6096000" cy="923330"/>
          </a:xfrm>
          <a:prstGeom prst="rect">
            <a:avLst/>
          </a:prstGeom>
          <a:noFill/>
        </p:spPr>
        <p:txBody>
          <a:bodyPr wrap="square">
            <a:spAutoFit/>
          </a:bodyPr>
          <a:lstStyle/>
          <a:p>
            <a:pPr algn="l"/>
            <a:r>
              <a:rPr lang="en-US" sz="1800" b="0" i="0" u="none" strike="noStrike" baseline="0" dirty="0">
                <a:latin typeface="LiberationSerif"/>
              </a:rPr>
              <a:t>give a person (or computer) access to some form of restricted resource (database, computer, user account, or something else).</a:t>
            </a:r>
            <a:endParaRPr lang="en-US" dirty="0"/>
          </a:p>
        </p:txBody>
      </p:sp>
      <p:sp>
        <p:nvSpPr>
          <p:cNvPr id="13" name="TextBox 12">
            <a:extLst>
              <a:ext uri="{FF2B5EF4-FFF2-40B4-BE49-F238E27FC236}">
                <a16:creationId xmlns:a16="http://schemas.microsoft.com/office/drawing/2014/main" id="{644C5DBC-55FB-9C5A-AB8C-129AE041C9AD}"/>
              </a:ext>
            </a:extLst>
          </p:cNvPr>
          <p:cNvSpPr txBox="1"/>
          <p:nvPr/>
        </p:nvSpPr>
        <p:spPr>
          <a:xfrm>
            <a:off x="465221" y="2669090"/>
            <a:ext cx="6096000" cy="646331"/>
          </a:xfrm>
          <a:prstGeom prst="rect">
            <a:avLst/>
          </a:prstGeom>
          <a:noFill/>
        </p:spPr>
        <p:txBody>
          <a:bodyPr wrap="square">
            <a:spAutoFit/>
          </a:bodyPr>
          <a:lstStyle/>
          <a:p>
            <a:pPr algn="l"/>
            <a:r>
              <a:rPr lang="en-US" sz="1800" b="0" i="0" u="none" strike="noStrike" baseline="0" dirty="0">
                <a:latin typeface="LiberationSerif"/>
              </a:rPr>
              <a:t>likely have the same number of humans involved, but we have </a:t>
            </a:r>
            <a:r>
              <a:rPr lang="en-US" sz="1800" b="0" i="1" u="none" strike="noStrike" baseline="0" dirty="0">
                <a:latin typeface="LiberationSerif-Italic"/>
              </a:rPr>
              <a:t>lots </a:t>
            </a:r>
            <a:r>
              <a:rPr lang="en-US" sz="1800" b="0" i="0" u="none" strike="noStrike" baseline="0" dirty="0">
                <a:latin typeface="LiberationSerif"/>
              </a:rPr>
              <a:t>more credentials in the mix (monolith vs. microservices).</a:t>
            </a:r>
            <a:endParaRPr lang="en-US" dirty="0"/>
          </a:p>
        </p:txBody>
      </p:sp>
      <p:sp>
        <p:nvSpPr>
          <p:cNvPr id="15" name="TextBox 14">
            <a:extLst>
              <a:ext uri="{FF2B5EF4-FFF2-40B4-BE49-F238E27FC236}">
                <a16:creationId xmlns:a16="http://schemas.microsoft.com/office/drawing/2014/main" id="{11650EAA-D9F9-FC5A-ED12-BAC4B99A2B6C}"/>
              </a:ext>
            </a:extLst>
          </p:cNvPr>
          <p:cNvSpPr txBox="1"/>
          <p:nvPr/>
        </p:nvSpPr>
        <p:spPr>
          <a:xfrm>
            <a:off x="465221" y="3429000"/>
            <a:ext cx="6096000" cy="646331"/>
          </a:xfrm>
          <a:prstGeom prst="rect">
            <a:avLst/>
          </a:prstGeom>
          <a:noFill/>
        </p:spPr>
        <p:txBody>
          <a:bodyPr wrap="square">
            <a:spAutoFit/>
          </a:bodyPr>
          <a:lstStyle/>
          <a:p>
            <a:pPr algn="l"/>
            <a:r>
              <a:rPr lang="en-US" sz="1800" b="0" i="0" u="none" strike="noStrike" baseline="0" dirty="0">
                <a:latin typeface="LiberationSerif"/>
              </a:rPr>
              <a:t>can lead to a “lazy” approach in which a small number of</a:t>
            </a:r>
          </a:p>
          <a:p>
            <a:pPr algn="l"/>
            <a:r>
              <a:rPr lang="en-US" sz="1800" b="0" i="0" u="none" strike="noStrike" baseline="0" dirty="0">
                <a:latin typeface="LiberationSerif"/>
              </a:rPr>
              <a:t>credentials with broad privileges are used to simplify things*</a:t>
            </a:r>
            <a:endParaRPr lang="en-US" dirty="0"/>
          </a:p>
        </p:txBody>
      </p:sp>
      <p:sp>
        <p:nvSpPr>
          <p:cNvPr id="17" name="TextBox 16">
            <a:extLst>
              <a:ext uri="{FF2B5EF4-FFF2-40B4-BE49-F238E27FC236}">
                <a16:creationId xmlns:a16="http://schemas.microsoft.com/office/drawing/2014/main" id="{8CDE4F52-7B26-6ECC-8B05-9E6ADA1140F6}"/>
              </a:ext>
            </a:extLst>
          </p:cNvPr>
          <p:cNvSpPr txBox="1"/>
          <p:nvPr/>
        </p:nvSpPr>
        <p:spPr>
          <a:xfrm>
            <a:off x="465221" y="4075331"/>
            <a:ext cx="6096000" cy="646331"/>
          </a:xfrm>
          <a:prstGeom prst="rect">
            <a:avLst/>
          </a:prstGeom>
          <a:noFill/>
        </p:spPr>
        <p:txBody>
          <a:bodyPr wrap="square">
            <a:spAutoFit/>
          </a:bodyPr>
          <a:lstStyle/>
          <a:p>
            <a:r>
              <a:rPr lang="en-US" sz="1800" b="0" i="0" u="none" strike="noStrike" baseline="0" dirty="0">
                <a:latin typeface="LiberationSerif"/>
              </a:rPr>
              <a:t>credentials of the users (and operators) of our system (often the weakest point) and are commonly used as an attack vector.</a:t>
            </a:r>
            <a:endParaRPr lang="en-US" dirty="0"/>
          </a:p>
        </p:txBody>
      </p:sp>
      <p:sp>
        <p:nvSpPr>
          <p:cNvPr id="19" name="TextBox 18">
            <a:extLst>
              <a:ext uri="{FF2B5EF4-FFF2-40B4-BE49-F238E27FC236}">
                <a16:creationId xmlns:a16="http://schemas.microsoft.com/office/drawing/2014/main" id="{36BA08F9-6B41-70F0-3FD7-7845EDF571A6}"/>
              </a:ext>
            </a:extLst>
          </p:cNvPr>
          <p:cNvSpPr txBox="1"/>
          <p:nvPr/>
        </p:nvSpPr>
        <p:spPr>
          <a:xfrm>
            <a:off x="465221" y="4835241"/>
            <a:ext cx="6096000" cy="923330"/>
          </a:xfrm>
          <a:prstGeom prst="rect">
            <a:avLst/>
          </a:prstGeom>
          <a:noFill/>
        </p:spPr>
        <p:txBody>
          <a:bodyPr wrap="square">
            <a:spAutoFit/>
          </a:bodyPr>
          <a:lstStyle/>
          <a:p>
            <a:r>
              <a:rPr lang="en-US" sz="1800" b="0" i="0" u="none" strike="noStrike" baseline="0" dirty="0">
                <a:latin typeface="LiberationSerif"/>
              </a:rPr>
              <a:t>pieces of information that are critical to running our microservices (must consider rotation, revocation, and limiting scope for each type).</a:t>
            </a:r>
            <a:endParaRPr lang="en-US" dirty="0"/>
          </a:p>
        </p:txBody>
      </p:sp>
    </p:spTree>
    <p:extLst>
      <p:ext uri="{BB962C8B-B14F-4D97-AF65-F5344CB8AC3E}">
        <p14:creationId xmlns:p14="http://schemas.microsoft.com/office/powerpoint/2010/main" val="3823504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1F2D3A-D7C1-6F80-D580-6D3E248767F7}"/>
              </a:ext>
            </a:extLst>
          </p:cNvPr>
          <p:cNvSpPr txBox="1"/>
          <p:nvPr/>
        </p:nvSpPr>
        <p:spPr>
          <a:xfrm>
            <a:off x="497305" y="457018"/>
            <a:ext cx="6096000" cy="369332"/>
          </a:xfrm>
          <a:prstGeom prst="rect">
            <a:avLst/>
          </a:prstGeom>
          <a:noFill/>
        </p:spPr>
        <p:txBody>
          <a:bodyPr wrap="square">
            <a:spAutoFit/>
          </a:bodyPr>
          <a:lstStyle/>
          <a:p>
            <a:r>
              <a:rPr lang="en-US" sz="1800" b="1" i="0" u="none" strike="noStrike" baseline="0" dirty="0">
                <a:solidFill>
                  <a:srgbClr val="555555"/>
                </a:solidFill>
                <a:latin typeface="LiberationSans-Bold"/>
              </a:rPr>
              <a:t>User credentials</a:t>
            </a:r>
            <a:endParaRPr lang="en-US" dirty="0"/>
          </a:p>
        </p:txBody>
      </p:sp>
      <p:sp>
        <p:nvSpPr>
          <p:cNvPr id="7" name="TextBox 6">
            <a:extLst>
              <a:ext uri="{FF2B5EF4-FFF2-40B4-BE49-F238E27FC236}">
                <a16:creationId xmlns:a16="http://schemas.microsoft.com/office/drawing/2014/main" id="{937D8131-3D06-C797-7833-D5DD5D03BBEC}"/>
              </a:ext>
            </a:extLst>
          </p:cNvPr>
          <p:cNvSpPr txBox="1"/>
          <p:nvPr/>
        </p:nvSpPr>
        <p:spPr>
          <a:xfrm>
            <a:off x="497305" y="826350"/>
            <a:ext cx="6096000" cy="646331"/>
          </a:xfrm>
          <a:prstGeom prst="rect">
            <a:avLst/>
          </a:prstGeom>
          <a:noFill/>
        </p:spPr>
        <p:txBody>
          <a:bodyPr wrap="square">
            <a:spAutoFit/>
          </a:bodyPr>
          <a:lstStyle/>
          <a:p>
            <a:pPr algn="l"/>
            <a:r>
              <a:rPr lang="en-US" sz="1800" b="0" i="0" u="none" strike="noStrike" baseline="0" dirty="0">
                <a:latin typeface="LiberationSerif"/>
              </a:rPr>
              <a:t>potential weak spot when it comes to our systems being accessed by malicious parties</a:t>
            </a:r>
            <a:endParaRPr lang="en-US" dirty="0"/>
          </a:p>
        </p:txBody>
      </p:sp>
      <p:sp>
        <p:nvSpPr>
          <p:cNvPr id="9" name="TextBox 8">
            <a:extLst>
              <a:ext uri="{FF2B5EF4-FFF2-40B4-BE49-F238E27FC236}">
                <a16:creationId xmlns:a16="http://schemas.microsoft.com/office/drawing/2014/main" id="{C2FBFCD8-B6CE-BC17-7A8E-D0F6B9D00BD5}"/>
              </a:ext>
            </a:extLst>
          </p:cNvPr>
          <p:cNvSpPr txBox="1"/>
          <p:nvPr/>
        </p:nvSpPr>
        <p:spPr>
          <a:xfrm>
            <a:off x="497305" y="1472681"/>
            <a:ext cx="6096000" cy="923330"/>
          </a:xfrm>
          <a:prstGeom prst="rect">
            <a:avLst/>
          </a:prstGeom>
          <a:noFill/>
        </p:spPr>
        <p:txBody>
          <a:bodyPr wrap="square">
            <a:spAutoFit/>
          </a:bodyPr>
          <a:lstStyle/>
          <a:p>
            <a:pPr algn="l"/>
            <a:r>
              <a:rPr lang="en-US" sz="1800" b="0" i="0" u="none" strike="noStrike" baseline="0" dirty="0">
                <a:latin typeface="LiberationSerif"/>
              </a:rPr>
              <a:t>were stolen through mechanisms like phishing attacks or where</a:t>
            </a:r>
          </a:p>
          <a:p>
            <a:pPr algn="l"/>
            <a:r>
              <a:rPr lang="en-US" sz="1800" b="0" i="0" u="none" strike="noStrike" baseline="0" dirty="0">
                <a:latin typeface="LiberationSerif"/>
              </a:rPr>
              <a:t>passwords were brute-forced (Verizon found this in 80% of cases caused by hacking).</a:t>
            </a:r>
            <a:endParaRPr lang="en-US" dirty="0"/>
          </a:p>
        </p:txBody>
      </p:sp>
      <p:sp>
        <p:nvSpPr>
          <p:cNvPr id="11" name="TextBox 10">
            <a:extLst>
              <a:ext uri="{FF2B5EF4-FFF2-40B4-BE49-F238E27FC236}">
                <a16:creationId xmlns:a16="http://schemas.microsoft.com/office/drawing/2014/main" id="{75976BDE-E7EC-0380-F81E-5C2E11B543D8}"/>
              </a:ext>
            </a:extLst>
          </p:cNvPr>
          <p:cNvSpPr txBox="1"/>
          <p:nvPr/>
        </p:nvSpPr>
        <p:spPr>
          <a:xfrm>
            <a:off x="497305" y="2396011"/>
            <a:ext cx="6096000" cy="1200329"/>
          </a:xfrm>
          <a:prstGeom prst="rect">
            <a:avLst/>
          </a:prstGeom>
          <a:noFill/>
        </p:spPr>
        <p:txBody>
          <a:bodyPr wrap="square">
            <a:spAutoFit/>
          </a:bodyPr>
          <a:lstStyle/>
          <a:p>
            <a:pPr algn="l"/>
            <a:r>
              <a:rPr lang="en-US" sz="1800" b="0" i="0" u="none" strike="noStrike" baseline="0" dirty="0">
                <a:latin typeface="LiberationSerif"/>
              </a:rPr>
              <a:t>Latest advice from both NIST and the UK’s National Cyber Security Centre (use password managers and long passwords (to avoid the use of complex password rules, avoid mandated regular password changes).</a:t>
            </a:r>
            <a:endParaRPr lang="en-US" dirty="0"/>
          </a:p>
        </p:txBody>
      </p:sp>
      <p:sp>
        <p:nvSpPr>
          <p:cNvPr id="13" name="TextBox 12">
            <a:extLst>
              <a:ext uri="{FF2B5EF4-FFF2-40B4-BE49-F238E27FC236}">
                <a16:creationId xmlns:a16="http://schemas.microsoft.com/office/drawing/2014/main" id="{7E069372-54B7-84DB-F8FD-D776A56D9A62}"/>
              </a:ext>
            </a:extLst>
          </p:cNvPr>
          <p:cNvSpPr txBox="1"/>
          <p:nvPr/>
        </p:nvSpPr>
        <p:spPr>
          <a:xfrm>
            <a:off x="497305" y="3596340"/>
            <a:ext cx="6096000" cy="1477328"/>
          </a:xfrm>
          <a:prstGeom prst="rect">
            <a:avLst/>
          </a:prstGeom>
          <a:noFill/>
        </p:spPr>
        <p:txBody>
          <a:bodyPr wrap="square">
            <a:spAutoFit/>
          </a:bodyPr>
          <a:lstStyle/>
          <a:p>
            <a:pPr algn="l"/>
            <a:r>
              <a:rPr lang="en-US" sz="1800" b="0" i="0" u="none" strike="noStrike" baseline="0" dirty="0">
                <a:latin typeface="LiberationSerif"/>
              </a:rPr>
              <a:t>credentials also extend to managing things like API keys for third-party systems, such as accounts for your public cloud provider (can lead to a company going out of business i.e., Code Spaces, or spinning up a virtual machine to mine Bitcoin </a:t>
            </a:r>
            <a:r>
              <a:rPr lang="en-US" sz="1800" b="0" i="0" u="none" strike="noStrike" baseline="0" dirty="0">
                <a:latin typeface="LiberationSerif"/>
                <a:sym typeface="Wingdings" panose="05000000000000000000" pitchFamily="2" charset="2"/>
              </a:rPr>
              <a:t> ).</a:t>
            </a:r>
            <a:endParaRPr lang="en-US" dirty="0"/>
          </a:p>
        </p:txBody>
      </p:sp>
      <p:sp>
        <p:nvSpPr>
          <p:cNvPr id="15" name="TextBox 14">
            <a:extLst>
              <a:ext uri="{FF2B5EF4-FFF2-40B4-BE49-F238E27FC236}">
                <a16:creationId xmlns:a16="http://schemas.microsoft.com/office/drawing/2014/main" id="{29C15AFF-3C16-C0B6-8D0F-0759CCFABC4E}"/>
              </a:ext>
            </a:extLst>
          </p:cNvPr>
          <p:cNvSpPr txBox="1"/>
          <p:nvPr/>
        </p:nvSpPr>
        <p:spPr>
          <a:xfrm>
            <a:off x="497305" y="5073668"/>
            <a:ext cx="6096000" cy="646331"/>
          </a:xfrm>
          <a:prstGeom prst="rect">
            <a:avLst/>
          </a:prstGeom>
          <a:noFill/>
        </p:spPr>
        <p:txBody>
          <a:bodyPr wrap="square">
            <a:spAutoFit/>
          </a:bodyPr>
          <a:lstStyle/>
          <a:p>
            <a:pPr algn="l"/>
            <a:r>
              <a:rPr lang="en-US" sz="1800" b="0" i="0" u="none" strike="noStrike" baseline="0" dirty="0">
                <a:latin typeface="LiberationSerif"/>
              </a:rPr>
              <a:t>there are bots out there that will just scan for credentials and try to use them to launch machines for cryptocurrency mining</a:t>
            </a:r>
            <a:endParaRPr lang="en-US" dirty="0"/>
          </a:p>
        </p:txBody>
      </p:sp>
    </p:spTree>
    <p:extLst>
      <p:ext uri="{BB962C8B-B14F-4D97-AF65-F5344CB8AC3E}">
        <p14:creationId xmlns:p14="http://schemas.microsoft.com/office/powerpoint/2010/main" val="2359475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FD3936-5211-D521-2AD7-4460BBCC9A61}"/>
              </a:ext>
            </a:extLst>
          </p:cNvPr>
          <p:cNvSpPr txBox="1"/>
          <p:nvPr/>
        </p:nvSpPr>
        <p:spPr>
          <a:xfrm>
            <a:off x="529390" y="665565"/>
            <a:ext cx="6096000" cy="369332"/>
          </a:xfrm>
          <a:prstGeom prst="rect">
            <a:avLst/>
          </a:prstGeom>
          <a:noFill/>
        </p:spPr>
        <p:txBody>
          <a:bodyPr wrap="square">
            <a:spAutoFit/>
          </a:bodyPr>
          <a:lstStyle/>
          <a:p>
            <a:r>
              <a:rPr lang="en-US" sz="1800" b="1" i="0" u="none" strike="noStrike" baseline="0" dirty="0">
                <a:solidFill>
                  <a:srgbClr val="555555"/>
                </a:solidFill>
                <a:latin typeface="LiberationSans-Bold"/>
              </a:rPr>
              <a:t>Secrets</a:t>
            </a:r>
            <a:endParaRPr lang="en-US" dirty="0"/>
          </a:p>
        </p:txBody>
      </p:sp>
      <p:sp>
        <p:nvSpPr>
          <p:cNvPr id="7" name="TextBox 6">
            <a:extLst>
              <a:ext uri="{FF2B5EF4-FFF2-40B4-BE49-F238E27FC236}">
                <a16:creationId xmlns:a16="http://schemas.microsoft.com/office/drawing/2014/main" id="{12C7D7B6-9945-AA54-6285-1B89C8B40FBF}"/>
              </a:ext>
            </a:extLst>
          </p:cNvPr>
          <p:cNvSpPr txBox="1"/>
          <p:nvPr/>
        </p:nvSpPr>
        <p:spPr>
          <a:xfrm>
            <a:off x="529390" y="1034897"/>
            <a:ext cx="6096000" cy="923330"/>
          </a:xfrm>
          <a:prstGeom prst="rect">
            <a:avLst/>
          </a:prstGeom>
          <a:noFill/>
        </p:spPr>
        <p:txBody>
          <a:bodyPr wrap="square">
            <a:spAutoFit/>
          </a:bodyPr>
          <a:lstStyle/>
          <a:p>
            <a:pPr algn="l"/>
            <a:r>
              <a:rPr lang="en-US" sz="1800" b="0" i="0" u="none" strike="noStrike" baseline="0" dirty="0">
                <a:latin typeface="LiberationSerif"/>
              </a:rPr>
              <a:t>critical pieces of information that a microservice needs to operate and that are also sensitive enough that they require protecting from malicious parties (broadly speaking).</a:t>
            </a:r>
            <a:endParaRPr lang="en-US" dirty="0"/>
          </a:p>
        </p:txBody>
      </p:sp>
      <p:sp>
        <p:nvSpPr>
          <p:cNvPr id="9" name="TextBox 8">
            <a:extLst>
              <a:ext uri="{FF2B5EF4-FFF2-40B4-BE49-F238E27FC236}">
                <a16:creationId xmlns:a16="http://schemas.microsoft.com/office/drawing/2014/main" id="{70C5378C-B868-FBD6-5AB7-87556457CCDD}"/>
              </a:ext>
            </a:extLst>
          </p:cNvPr>
          <p:cNvSpPr txBox="1"/>
          <p:nvPr/>
        </p:nvSpPr>
        <p:spPr>
          <a:xfrm>
            <a:off x="529390" y="1958227"/>
            <a:ext cx="6096000" cy="646331"/>
          </a:xfrm>
          <a:prstGeom prst="rect">
            <a:avLst/>
          </a:prstGeom>
          <a:noFill/>
        </p:spPr>
        <p:txBody>
          <a:bodyPr wrap="square">
            <a:spAutoFit/>
          </a:bodyPr>
          <a:lstStyle/>
          <a:p>
            <a:pPr algn="l"/>
            <a:r>
              <a:rPr lang="en-US" sz="1800" b="0" i="0" u="none" strike="noStrike" baseline="0" dirty="0">
                <a:latin typeface="LiberationSerif"/>
              </a:rPr>
              <a:t>i.e., Certificates for TLS, SSH keys, Public/private API keypairs, and Credentials for accessing databases.</a:t>
            </a:r>
            <a:endParaRPr lang="en-US" dirty="0"/>
          </a:p>
        </p:txBody>
      </p:sp>
      <p:sp>
        <p:nvSpPr>
          <p:cNvPr id="11" name="TextBox 10">
            <a:extLst>
              <a:ext uri="{FF2B5EF4-FFF2-40B4-BE49-F238E27FC236}">
                <a16:creationId xmlns:a16="http://schemas.microsoft.com/office/drawing/2014/main" id="{09CA51F7-35EA-217B-21B4-D009EAE906C7}"/>
              </a:ext>
            </a:extLst>
          </p:cNvPr>
          <p:cNvSpPr txBox="1"/>
          <p:nvPr/>
        </p:nvSpPr>
        <p:spPr>
          <a:xfrm>
            <a:off x="529390" y="2604558"/>
            <a:ext cx="6096000" cy="646331"/>
          </a:xfrm>
          <a:prstGeom prst="rect">
            <a:avLst/>
          </a:prstGeom>
          <a:noFill/>
        </p:spPr>
        <p:txBody>
          <a:bodyPr wrap="square">
            <a:spAutoFit/>
          </a:bodyPr>
          <a:lstStyle/>
          <a:p>
            <a:pPr algn="l"/>
            <a:r>
              <a:rPr lang="en-US" sz="1800" b="0" i="0" u="none" strike="noStrike" baseline="0" dirty="0">
                <a:latin typeface="LiberationSerif"/>
              </a:rPr>
              <a:t>Various aspects of secrets management that might require different security needs (the life cycle of a secret).</a:t>
            </a:r>
            <a:endParaRPr lang="en-US" dirty="0"/>
          </a:p>
        </p:txBody>
      </p:sp>
      <p:sp>
        <p:nvSpPr>
          <p:cNvPr id="13" name="TextBox 12">
            <a:extLst>
              <a:ext uri="{FF2B5EF4-FFF2-40B4-BE49-F238E27FC236}">
                <a16:creationId xmlns:a16="http://schemas.microsoft.com/office/drawing/2014/main" id="{1454684E-DF74-652F-B427-2D2F24E91C1F}"/>
              </a:ext>
            </a:extLst>
          </p:cNvPr>
          <p:cNvSpPr txBox="1"/>
          <p:nvPr/>
        </p:nvSpPr>
        <p:spPr>
          <a:xfrm>
            <a:off x="529390" y="3250889"/>
            <a:ext cx="6096000" cy="369332"/>
          </a:xfrm>
          <a:prstGeom prst="rect">
            <a:avLst/>
          </a:prstGeom>
          <a:noFill/>
        </p:spPr>
        <p:txBody>
          <a:bodyPr wrap="square">
            <a:spAutoFit/>
          </a:bodyPr>
          <a:lstStyle/>
          <a:p>
            <a:r>
              <a:rPr lang="en-US" sz="1800" b="0" i="1" u="none" strike="noStrike" baseline="0" dirty="0">
                <a:latin typeface="LiberationSerif-Italic"/>
              </a:rPr>
              <a:t>Creation – how do we create the secret in the first place?</a:t>
            </a:r>
            <a:endParaRPr lang="en-US" dirty="0"/>
          </a:p>
        </p:txBody>
      </p:sp>
      <p:sp>
        <p:nvSpPr>
          <p:cNvPr id="15" name="TextBox 14">
            <a:extLst>
              <a:ext uri="{FF2B5EF4-FFF2-40B4-BE49-F238E27FC236}">
                <a16:creationId xmlns:a16="http://schemas.microsoft.com/office/drawing/2014/main" id="{F98FC8EA-BFB6-CD34-709C-CB66EB274934}"/>
              </a:ext>
            </a:extLst>
          </p:cNvPr>
          <p:cNvSpPr txBox="1"/>
          <p:nvPr/>
        </p:nvSpPr>
        <p:spPr>
          <a:xfrm>
            <a:off x="529390" y="3620221"/>
            <a:ext cx="6096000" cy="646331"/>
          </a:xfrm>
          <a:prstGeom prst="rect">
            <a:avLst/>
          </a:prstGeom>
          <a:noFill/>
        </p:spPr>
        <p:txBody>
          <a:bodyPr wrap="square">
            <a:spAutoFit/>
          </a:bodyPr>
          <a:lstStyle/>
          <a:p>
            <a:r>
              <a:rPr lang="en-US" sz="1800" b="0" i="1" u="none" strike="noStrike" baseline="0" dirty="0">
                <a:latin typeface="LiberationSerif-Italic"/>
              </a:rPr>
              <a:t>Distribution – once created, how do we make sure it gets to the right place (and only the right place)?</a:t>
            </a:r>
            <a:endParaRPr lang="en-US" dirty="0"/>
          </a:p>
        </p:txBody>
      </p:sp>
      <p:sp>
        <p:nvSpPr>
          <p:cNvPr id="17" name="TextBox 16">
            <a:extLst>
              <a:ext uri="{FF2B5EF4-FFF2-40B4-BE49-F238E27FC236}">
                <a16:creationId xmlns:a16="http://schemas.microsoft.com/office/drawing/2014/main" id="{F62B1F55-74B1-7CAD-7150-D54DAA6770EB}"/>
              </a:ext>
            </a:extLst>
          </p:cNvPr>
          <p:cNvSpPr txBox="1"/>
          <p:nvPr/>
        </p:nvSpPr>
        <p:spPr>
          <a:xfrm>
            <a:off x="529390" y="4266552"/>
            <a:ext cx="6096000" cy="646331"/>
          </a:xfrm>
          <a:prstGeom prst="rect">
            <a:avLst/>
          </a:prstGeom>
          <a:noFill/>
        </p:spPr>
        <p:txBody>
          <a:bodyPr wrap="square">
            <a:spAutoFit/>
          </a:bodyPr>
          <a:lstStyle/>
          <a:p>
            <a:r>
              <a:rPr lang="en-US" sz="1800" b="0" i="1" u="none" strike="noStrike" baseline="0" dirty="0">
                <a:latin typeface="LiberationSerif-Italic"/>
              </a:rPr>
              <a:t>Storage – is it stored in a way that only authorized parties can access it?</a:t>
            </a:r>
            <a:endParaRPr lang="en-US" dirty="0"/>
          </a:p>
        </p:txBody>
      </p:sp>
      <p:sp>
        <p:nvSpPr>
          <p:cNvPr id="19" name="TextBox 18">
            <a:extLst>
              <a:ext uri="{FF2B5EF4-FFF2-40B4-BE49-F238E27FC236}">
                <a16:creationId xmlns:a16="http://schemas.microsoft.com/office/drawing/2014/main" id="{9919DB03-B6CF-17BB-FE60-FC57A2527204}"/>
              </a:ext>
            </a:extLst>
          </p:cNvPr>
          <p:cNvSpPr txBox="1"/>
          <p:nvPr/>
        </p:nvSpPr>
        <p:spPr>
          <a:xfrm>
            <a:off x="529390" y="4912883"/>
            <a:ext cx="6096000" cy="369332"/>
          </a:xfrm>
          <a:prstGeom prst="rect">
            <a:avLst/>
          </a:prstGeom>
          <a:noFill/>
        </p:spPr>
        <p:txBody>
          <a:bodyPr wrap="square">
            <a:spAutoFit/>
          </a:bodyPr>
          <a:lstStyle/>
          <a:p>
            <a:r>
              <a:rPr lang="en-US" sz="1800" b="0" i="1" u="none" strike="noStrike" baseline="0" dirty="0">
                <a:latin typeface="LiberationSerif-Italic"/>
              </a:rPr>
              <a:t>Monitoring – do we know how this secret is being used?</a:t>
            </a:r>
            <a:endParaRPr lang="en-US" dirty="0"/>
          </a:p>
        </p:txBody>
      </p:sp>
      <p:sp>
        <p:nvSpPr>
          <p:cNvPr id="21" name="TextBox 20">
            <a:extLst>
              <a:ext uri="{FF2B5EF4-FFF2-40B4-BE49-F238E27FC236}">
                <a16:creationId xmlns:a16="http://schemas.microsoft.com/office/drawing/2014/main" id="{7084516F-F598-B9EF-1502-04A0C3F5D5D8}"/>
              </a:ext>
            </a:extLst>
          </p:cNvPr>
          <p:cNvSpPr txBox="1"/>
          <p:nvPr/>
        </p:nvSpPr>
        <p:spPr>
          <a:xfrm>
            <a:off x="529390" y="5280840"/>
            <a:ext cx="6096000" cy="646331"/>
          </a:xfrm>
          <a:prstGeom prst="rect">
            <a:avLst/>
          </a:prstGeom>
          <a:noFill/>
        </p:spPr>
        <p:txBody>
          <a:bodyPr wrap="square">
            <a:spAutoFit/>
          </a:bodyPr>
          <a:lstStyle/>
          <a:p>
            <a:r>
              <a:rPr lang="en-US" sz="1800" b="0" i="1" u="none" strike="noStrike" baseline="0" dirty="0">
                <a:latin typeface="LiberationSerif-Italic"/>
              </a:rPr>
              <a:t>Rotation – are we able to change the secret without causing problems?</a:t>
            </a:r>
            <a:endParaRPr lang="en-US" dirty="0"/>
          </a:p>
        </p:txBody>
      </p:sp>
      <p:sp>
        <p:nvSpPr>
          <p:cNvPr id="23" name="TextBox 22">
            <a:extLst>
              <a:ext uri="{FF2B5EF4-FFF2-40B4-BE49-F238E27FC236}">
                <a16:creationId xmlns:a16="http://schemas.microsoft.com/office/drawing/2014/main" id="{193202C0-9FA6-F774-43D2-DED8FC67D14C}"/>
              </a:ext>
            </a:extLst>
          </p:cNvPr>
          <p:cNvSpPr txBox="1"/>
          <p:nvPr/>
        </p:nvSpPr>
        <p:spPr>
          <a:xfrm>
            <a:off x="529390" y="5925796"/>
            <a:ext cx="6096000" cy="646331"/>
          </a:xfrm>
          <a:prstGeom prst="rect">
            <a:avLst/>
          </a:prstGeom>
          <a:noFill/>
        </p:spPr>
        <p:txBody>
          <a:bodyPr wrap="square">
            <a:spAutoFit/>
          </a:bodyPr>
          <a:lstStyle/>
          <a:p>
            <a:r>
              <a:rPr lang="en-US" sz="1800" b="1" i="1" u="none" strike="noStrike" baseline="0" dirty="0">
                <a:latin typeface="LiberationSerif"/>
              </a:rPr>
              <a:t>we’re going to need to use tooling to help manage all of this (Kubernetes, </a:t>
            </a:r>
            <a:r>
              <a:rPr lang="en-US" sz="1800" b="1" i="1" u="none" strike="noStrike" baseline="0" dirty="0" err="1">
                <a:latin typeface="LiberationSerif"/>
              </a:rPr>
              <a:t>Hashicorp’s</a:t>
            </a:r>
            <a:r>
              <a:rPr lang="en-US" sz="1800" b="1" i="1" u="none" strike="noStrike" baseline="0" dirty="0">
                <a:latin typeface="LiberationSerif"/>
              </a:rPr>
              <a:t> Vault, Azure Key Vault, etc…)</a:t>
            </a:r>
            <a:endParaRPr lang="en-US" b="1" i="1" dirty="0"/>
          </a:p>
        </p:txBody>
      </p:sp>
    </p:spTree>
    <p:extLst>
      <p:ext uri="{BB962C8B-B14F-4D97-AF65-F5344CB8AC3E}">
        <p14:creationId xmlns:p14="http://schemas.microsoft.com/office/powerpoint/2010/main" val="3119576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9FB2D2-F820-E690-66B5-AB1E3F4FA707}"/>
              </a:ext>
            </a:extLst>
          </p:cNvPr>
          <p:cNvSpPr txBox="1"/>
          <p:nvPr/>
        </p:nvSpPr>
        <p:spPr>
          <a:xfrm>
            <a:off x="417095" y="392849"/>
            <a:ext cx="6096000" cy="369332"/>
          </a:xfrm>
          <a:prstGeom prst="rect">
            <a:avLst/>
          </a:prstGeom>
          <a:noFill/>
        </p:spPr>
        <p:txBody>
          <a:bodyPr wrap="square">
            <a:spAutoFit/>
          </a:bodyPr>
          <a:lstStyle/>
          <a:p>
            <a:r>
              <a:rPr lang="en-US" sz="1800" b="1" i="0" u="none" strike="noStrike" baseline="0" dirty="0">
                <a:solidFill>
                  <a:srgbClr val="555555"/>
                </a:solidFill>
                <a:latin typeface="LiberationSans-Bold"/>
              </a:rPr>
              <a:t>Rotation</a:t>
            </a:r>
            <a:endParaRPr lang="en-US" dirty="0"/>
          </a:p>
        </p:txBody>
      </p:sp>
      <p:sp>
        <p:nvSpPr>
          <p:cNvPr id="7" name="TextBox 6">
            <a:extLst>
              <a:ext uri="{FF2B5EF4-FFF2-40B4-BE49-F238E27FC236}">
                <a16:creationId xmlns:a16="http://schemas.microsoft.com/office/drawing/2014/main" id="{453264A4-F38A-70C6-655F-96C83662D305}"/>
              </a:ext>
            </a:extLst>
          </p:cNvPr>
          <p:cNvSpPr txBox="1"/>
          <p:nvPr/>
        </p:nvSpPr>
        <p:spPr>
          <a:xfrm>
            <a:off x="417095" y="762181"/>
            <a:ext cx="6096000" cy="646331"/>
          </a:xfrm>
          <a:prstGeom prst="rect">
            <a:avLst/>
          </a:prstGeom>
          <a:noFill/>
        </p:spPr>
        <p:txBody>
          <a:bodyPr wrap="square">
            <a:spAutoFit/>
          </a:bodyPr>
          <a:lstStyle/>
          <a:p>
            <a:pPr algn="l"/>
            <a:r>
              <a:rPr lang="en-US" sz="1800" b="0" i="0" u="none" strike="noStrike" baseline="0" dirty="0">
                <a:latin typeface="LiberationSerif"/>
              </a:rPr>
              <a:t>we want to rotate credentials frequently to limit the damage someone can do if they gain access to the credentials</a:t>
            </a:r>
            <a:endParaRPr lang="en-US" dirty="0"/>
          </a:p>
        </p:txBody>
      </p:sp>
      <p:sp>
        <p:nvSpPr>
          <p:cNvPr id="9" name="TextBox 8">
            <a:extLst>
              <a:ext uri="{FF2B5EF4-FFF2-40B4-BE49-F238E27FC236}">
                <a16:creationId xmlns:a16="http://schemas.microsoft.com/office/drawing/2014/main" id="{0F1FF407-64C5-DB6B-CE36-0E27711C0D9F}"/>
              </a:ext>
            </a:extLst>
          </p:cNvPr>
          <p:cNvSpPr txBox="1"/>
          <p:nvPr/>
        </p:nvSpPr>
        <p:spPr>
          <a:xfrm>
            <a:off x="417095" y="1408512"/>
            <a:ext cx="6096000" cy="1200329"/>
          </a:xfrm>
          <a:prstGeom prst="rect">
            <a:avLst/>
          </a:prstGeom>
          <a:noFill/>
        </p:spPr>
        <p:txBody>
          <a:bodyPr wrap="square">
            <a:spAutoFit/>
          </a:bodyPr>
          <a:lstStyle/>
          <a:p>
            <a:r>
              <a:rPr lang="en-US" sz="1800" b="0" i="0" u="none" strike="noStrike" baseline="0" dirty="0">
                <a:latin typeface="LiberationSerif"/>
              </a:rPr>
              <a:t>Moving to a process of frequent rotation of credentials like keys can be painful (i.e., systems stop working when keys are changed).  Do to it being unclear as to what is using a particular credential.</a:t>
            </a:r>
            <a:endParaRPr lang="en-US" dirty="0"/>
          </a:p>
        </p:txBody>
      </p:sp>
      <p:sp>
        <p:nvSpPr>
          <p:cNvPr id="11" name="TextBox 10">
            <a:extLst>
              <a:ext uri="{FF2B5EF4-FFF2-40B4-BE49-F238E27FC236}">
                <a16:creationId xmlns:a16="http://schemas.microsoft.com/office/drawing/2014/main" id="{9E789807-988B-6329-BBF7-D09B65A4B287}"/>
              </a:ext>
            </a:extLst>
          </p:cNvPr>
          <p:cNvSpPr txBox="1"/>
          <p:nvPr/>
        </p:nvSpPr>
        <p:spPr>
          <a:xfrm>
            <a:off x="417095" y="2608841"/>
            <a:ext cx="6096000" cy="923330"/>
          </a:xfrm>
          <a:prstGeom prst="rect">
            <a:avLst/>
          </a:prstGeom>
          <a:noFill/>
        </p:spPr>
        <p:txBody>
          <a:bodyPr wrap="square">
            <a:spAutoFit/>
          </a:bodyPr>
          <a:lstStyle/>
          <a:p>
            <a:pPr algn="l"/>
            <a:r>
              <a:rPr lang="en-US" sz="1800" b="0" i="0" u="none" strike="noStrike" baseline="0" dirty="0">
                <a:latin typeface="LiberationSerif"/>
              </a:rPr>
              <a:t>If the scope of the credential is limited, the potential impact of rotation is significantly reduced (with broad use, the impact of a change can be difficult to sus out).</a:t>
            </a:r>
            <a:endParaRPr lang="en-US" dirty="0"/>
          </a:p>
        </p:txBody>
      </p:sp>
      <p:sp>
        <p:nvSpPr>
          <p:cNvPr id="13" name="TextBox 12">
            <a:extLst>
              <a:ext uri="{FF2B5EF4-FFF2-40B4-BE49-F238E27FC236}">
                <a16:creationId xmlns:a16="http://schemas.microsoft.com/office/drawing/2014/main" id="{01578C68-D585-9972-EF01-5075228275BA}"/>
              </a:ext>
            </a:extLst>
          </p:cNvPr>
          <p:cNvSpPr txBox="1"/>
          <p:nvPr/>
        </p:nvSpPr>
        <p:spPr>
          <a:xfrm>
            <a:off x="417095" y="3532171"/>
            <a:ext cx="6096000" cy="923330"/>
          </a:xfrm>
          <a:prstGeom prst="rect">
            <a:avLst/>
          </a:prstGeom>
          <a:noFill/>
        </p:spPr>
        <p:txBody>
          <a:bodyPr wrap="square">
            <a:spAutoFit/>
          </a:bodyPr>
          <a:lstStyle/>
          <a:p>
            <a:pPr algn="l"/>
            <a:r>
              <a:rPr lang="en-US" sz="1800" b="0" i="0" u="none" strike="noStrike" baseline="0" dirty="0">
                <a:latin typeface="LiberationSerif"/>
              </a:rPr>
              <a:t>Most sensible way forward would likely be to adopt tooling to help automate this process while also limiting the scope of each set of credentials at the same time.</a:t>
            </a:r>
            <a:endParaRPr lang="en-US" dirty="0"/>
          </a:p>
        </p:txBody>
      </p:sp>
    </p:spTree>
    <p:extLst>
      <p:ext uri="{BB962C8B-B14F-4D97-AF65-F5344CB8AC3E}">
        <p14:creationId xmlns:p14="http://schemas.microsoft.com/office/powerpoint/2010/main" val="3053790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429FA89-9D51-3CAC-349A-CA0776D3067A}"/>
              </a:ext>
            </a:extLst>
          </p:cNvPr>
          <p:cNvSpPr txBox="1"/>
          <p:nvPr/>
        </p:nvSpPr>
        <p:spPr>
          <a:xfrm>
            <a:off x="401053" y="457018"/>
            <a:ext cx="6096000" cy="369332"/>
          </a:xfrm>
          <a:prstGeom prst="rect">
            <a:avLst/>
          </a:prstGeom>
          <a:noFill/>
        </p:spPr>
        <p:txBody>
          <a:bodyPr wrap="square">
            <a:spAutoFit/>
          </a:bodyPr>
          <a:lstStyle/>
          <a:p>
            <a:r>
              <a:rPr lang="en-US" sz="1800" b="1" i="0" u="none" strike="noStrike" baseline="0" dirty="0">
                <a:solidFill>
                  <a:srgbClr val="555555"/>
                </a:solidFill>
                <a:latin typeface="LiberationSans-Bold"/>
              </a:rPr>
              <a:t>Revocation</a:t>
            </a:r>
            <a:endParaRPr lang="en-US" dirty="0"/>
          </a:p>
        </p:txBody>
      </p:sp>
      <p:sp>
        <p:nvSpPr>
          <p:cNvPr id="7" name="TextBox 6">
            <a:extLst>
              <a:ext uri="{FF2B5EF4-FFF2-40B4-BE49-F238E27FC236}">
                <a16:creationId xmlns:a16="http://schemas.microsoft.com/office/drawing/2014/main" id="{8B83252D-35AF-4EC2-317B-737EF35EDA32}"/>
              </a:ext>
            </a:extLst>
          </p:cNvPr>
          <p:cNvSpPr txBox="1"/>
          <p:nvPr/>
        </p:nvSpPr>
        <p:spPr>
          <a:xfrm>
            <a:off x="401053" y="826350"/>
            <a:ext cx="6096000" cy="923330"/>
          </a:xfrm>
          <a:prstGeom prst="rect">
            <a:avLst/>
          </a:prstGeom>
          <a:noFill/>
        </p:spPr>
        <p:txBody>
          <a:bodyPr wrap="square">
            <a:spAutoFit/>
          </a:bodyPr>
          <a:lstStyle/>
          <a:p>
            <a:pPr algn="l"/>
            <a:r>
              <a:rPr lang="en-US" sz="1800" b="0" i="0" u="none" strike="noStrike" baseline="0" dirty="0">
                <a:latin typeface="LiberationSerif"/>
              </a:rPr>
              <a:t>What happens if you </a:t>
            </a:r>
            <a:r>
              <a:rPr lang="en-US" sz="1800" b="0" i="1" u="none" strike="noStrike" baseline="0" dirty="0">
                <a:latin typeface="LiberationSerif-Italic"/>
              </a:rPr>
              <a:t>know </a:t>
            </a:r>
            <a:r>
              <a:rPr lang="en-US" sz="1800" b="0" i="0" u="none" strike="noStrike" baseline="0" dirty="0">
                <a:latin typeface="LiberationSerif"/>
              </a:rPr>
              <a:t>that a given credential has fallen into the wrong hands? Do you have to wait until a scheduled rotation kicks in for that credential to no longer be valid?</a:t>
            </a:r>
            <a:endParaRPr lang="en-US" dirty="0"/>
          </a:p>
        </p:txBody>
      </p:sp>
      <p:sp>
        <p:nvSpPr>
          <p:cNvPr id="9" name="TextBox 8">
            <a:extLst>
              <a:ext uri="{FF2B5EF4-FFF2-40B4-BE49-F238E27FC236}">
                <a16:creationId xmlns:a16="http://schemas.microsoft.com/office/drawing/2014/main" id="{417A005F-AE33-73D2-FD70-5F275AF98864}"/>
              </a:ext>
            </a:extLst>
          </p:cNvPr>
          <p:cNvSpPr txBox="1"/>
          <p:nvPr/>
        </p:nvSpPr>
        <p:spPr>
          <a:xfrm>
            <a:off x="401053" y="1749680"/>
            <a:ext cx="6096000" cy="1200329"/>
          </a:xfrm>
          <a:prstGeom prst="rect">
            <a:avLst/>
          </a:prstGeom>
          <a:noFill/>
        </p:spPr>
        <p:txBody>
          <a:bodyPr wrap="square">
            <a:spAutoFit/>
          </a:bodyPr>
          <a:lstStyle/>
          <a:p>
            <a:r>
              <a:rPr lang="en-US" sz="1800" b="0" i="0" u="none" strike="noStrike" baseline="0" dirty="0">
                <a:latin typeface="LiberationSerif"/>
              </a:rPr>
              <a:t>The use of tools that allow for centralized secrets management can help here (need to make sure your microservices can get the new values or do a rolling restart if they’re only read at startup).</a:t>
            </a:r>
            <a:endParaRPr lang="en-US" dirty="0"/>
          </a:p>
        </p:txBody>
      </p:sp>
      <p:sp>
        <p:nvSpPr>
          <p:cNvPr id="11" name="TextBox 10">
            <a:extLst>
              <a:ext uri="{FF2B5EF4-FFF2-40B4-BE49-F238E27FC236}">
                <a16:creationId xmlns:a16="http://schemas.microsoft.com/office/drawing/2014/main" id="{BA86FCAF-19CF-4622-2507-6FF8D9AD3B49}"/>
              </a:ext>
            </a:extLst>
          </p:cNvPr>
          <p:cNvSpPr txBox="1"/>
          <p:nvPr/>
        </p:nvSpPr>
        <p:spPr>
          <a:xfrm>
            <a:off x="401053" y="3059668"/>
            <a:ext cx="6096000" cy="369332"/>
          </a:xfrm>
          <a:prstGeom prst="rect">
            <a:avLst/>
          </a:prstGeom>
          <a:noFill/>
        </p:spPr>
        <p:txBody>
          <a:bodyPr wrap="square">
            <a:spAutoFit/>
          </a:bodyPr>
          <a:lstStyle/>
          <a:p>
            <a:r>
              <a:rPr lang="en-US" sz="1800" b="1" i="0" u="none" strike="noStrike" baseline="0" dirty="0">
                <a:latin typeface="LiberationSans-Bold"/>
              </a:rPr>
              <a:t>SCANNING FOR KEYS</a:t>
            </a:r>
            <a:endParaRPr lang="en-US" dirty="0"/>
          </a:p>
        </p:txBody>
      </p:sp>
      <p:sp>
        <p:nvSpPr>
          <p:cNvPr id="13" name="TextBox 12">
            <a:extLst>
              <a:ext uri="{FF2B5EF4-FFF2-40B4-BE49-F238E27FC236}">
                <a16:creationId xmlns:a16="http://schemas.microsoft.com/office/drawing/2014/main" id="{BFFEF3E1-48FB-65F8-DC4C-B6FCB1A2D330}"/>
              </a:ext>
            </a:extLst>
          </p:cNvPr>
          <p:cNvSpPr txBox="1"/>
          <p:nvPr/>
        </p:nvSpPr>
        <p:spPr>
          <a:xfrm>
            <a:off x="401053" y="3538659"/>
            <a:ext cx="6096000" cy="923330"/>
          </a:xfrm>
          <a:prstGeom prst="rect">
            <a:avLst/>
          </a:prstGeom>
          <a:noFill/>
        </p:spPr>
        <p:txBody>
          <a:bodyPr wrap="square">
            <a:spAutoFit/>
          </a:bodyPr>
          <a:lstStyle/>
          <a:p>
            <a:pPr algn="l"/>
            <a:r>
              <a:rPr lang="en-US" sz="1800" b="0" i="0" u="none" strike="noStrike" baseline="0" dirty="0">
                <a:latin typeface="LiberationSerif"/>
              </a:rPr>
              <a:t>Accidentally checking in private keys to source code repositories is a common way for credentials to be leaked to unauthorized parties (happens a surprising amount).</a:t>
            </a:r>
            <a:endParaRPr lang="en-US" dirty="0"/>
          </a:p>
        </p:txBody>
      </p:sp>
      <p:sp>
        <p:nvSpPr>
          <p:cNvPr id="15" name="TextBox 14">
            <a:extLst>
              <a:ext uri="{FF2B5EF4-FFF2-40B4-BE49-F238E27FC236}">
                <a16:creationId xmlns:a16="http://schemas.microsoft.com/office/drawing/2014/main" id="{9C0A141B-0BFC-98C9-145D-284F61447B16}"/>
              </a:ext>
            </a:extLst>
          </p:cNvPr>
          <p:cNvSpPr txBox="1"/>
          <p:nvPr/>
        </p:nvSpPr>
        <p:spPr>
          <a:xfrm>
            <a:off x="401053" y="4571648"/>
            <a:ext cx="6096000" cy="646331"/>
          </a:xfrm>
          <a:prstGeom prst="rect">
            <a:avLst/>
          </a:prstGeom>
          <a:noFill/>
        </p:spPr>
        <p:txBody>
          <a:bodyPr wrap="square">
            <a:spAutoFit/>
          </a:bodyPr>
          <a:lstStyle/>
          <a:p>
            <a:pPr algn="l"/>
            <a:r>
              <a:rPr lang="en-US" sz="1800" b="0" i="0" u="none" strike="noStrike" baseline="0" dirty="0">
                <a:latin typeface="LiberationSerif"/>
              </a:rPr>
              <a:t>By setting it up as a commit hook, it can stop commits even being made (git-secrets).</a:t>
            </a:r>
            <a:endParaRPr lang="en-US" dirty="0"/>
          </a:p>
        </p:txBody>
      </p:sp>
    </p:spTree>
    <p:extLst>
      <p:ext uri="{BB962C8B-B14F-4D97-AF65-F5344CB8AC3E}">
        <p14:creationId xmlns:p14="http://schemas.microsoft.com/office/powerpoint/2010/main" val="1114545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0D3A2D-224A-347B-64D5-E720B2D4CDBC}"/>
              </a:ext>
            </a:extLst>
          </p:cNvPr>
          <p:cNvSpPr txBox="1"/>
          <p:nvPr/>
        </p:nvSpPr>
        <p:spPr>
          <a:xfrm>
            <a:off x="304800" y="344723"/>
            <a:ext cx="6096000" cy="369332"/>
          </a:xfrm>
          <a:prstGeom prst="rect">
            <a:avLst/>
          </a:prstGeom>
          <a:noFill/>
        </p:spPr>
        <p:txBody>
          <a:bodyPr wrap="square">
            <a:spAutoFit/>
          </a:bodyPr>
          <a:lstStyle/>
          <a:p>
            <a:r>
              <a:rPr lang="en-US" sz="1800" b="1" i="0" u="none" strike="noStrike" baseline="0" dirty="0">
                <a:solidFill>
                  <a:srgbClr val="555555"/>
                </a:solidFill>
                <a:latin typeface="LiberationSans-Bold"/>
              </a:rPr>
              <a:t>Limiting scope</a:t>
            </a:r>
            <a:endParaRPr lang="en-US" dirty="0"/>
          </a:p>
        </p:txBody>
      </p:sp>
      <p:sp>
        <p:nvSpPr>
          <p:cNvPr id="7" name="TextBox 6">
            <a:extLst>
              <a:ext uri="{FF2B5EF4-FFF2-40B4-BE49-F238E27FC236}">
                <a16:creationId xmlns:a16="http://schemas.microsoft.com/office/drawing/2014/main" id="{B2D57ABA-6CC2-8FF5-358C-C6CAEC7852C4}"/>
              </a:ext>
            </a:extLst>
          </p:cNvPr>
          <p:cNvSpPr txBox="1"/>
          <p:nvPr/>
        </p:nvSpPr>
        <p:spPr>
          <a:xfrm>
            <a:off x="304800" y="714055"/>
            <a:ext cx="6096000" cy="646331"/>
          </a:xfrm>
          <a:prstGeom prst="rect">
            <a:avLst/>
          </a:prstGeom>
          <a:noFill/>
        </p:spPr>
        <p:txBody>
          <a:bodyPr wrap="square">
            <a:spAutoFit/>
          </a:bodyPr>
          <a:lstStyle/>
          <a:p>
            <a:pPr algn="l"/>
            <a:r>
              <a:rPr lang="en-US" sz="1800" b="0" i="0" u="none" strike="noStrike" baseline="0" dirty="0">
                <a:latin typeface="LiberationSerif"/>
              </a:rPr>
              <a:t>Limiting the scope of credentials is core to the idea of embracing the principle of least privilege.</a:t>
            </a:r>
            <a:endParaRPr lang="en-US" dirty="0"/>
          </a:p>
        </p:txBody>
      </p:sp>
      <p:pic>
        <p:nvPicPr>
          <p:cNvPr id="9" name="Picture 8">
            <a:extLst>
              <a:ext uri="{FF2B5EF4-FFF2-40B4-BE49-F238E27FC236}">
                <a16:creationId xmlns:a16="http://schemas.microsoft.com/office/drawing/2014/main" id="{9F73AD58-C90A-7628-7DFD-95F1C1099513}"/>
              </a:ext>
            </a:extLst>
          </p:cNvPr>
          <p:cNvPicPr>
            <a:picLocks noChangeAspect="1"/>
          </p:cNvPicPr>
          <p:nvPr/>
        </p:nvPicPr>
        <p:blipFill>
          <a:blip r:embed="rId2"/>
          <a:stretch>
            <a:fillRect/>
          </a:stretch>
        </p:blipFill>
        <p:spPr>
          <a:xfrm>
            <a:off x="6400800" y="714055"/>
            <a:ext cx="5436960" cy="5429890"/>
          </a:xfrm>
          <a:prstGeom prst="rect">
            <a:avLst/>
          </a:prstGeom>
        </p:spPr>
      </p:pic>
      <p:sp>
        <p:nvSpPr>
          <p:cNvPr id="11" name="TextBox 10">
            <a:extLst>
              <a:ext uri="{FF2B5EF4-FFF2-40B4-BE49-F238E27FC236}">
                <a16:creationId xmlns:a16="http://schemas.microsoft.com/office/drawing/2014/main" id="{0C5AC2D1-57B0-0879-3C2E-33A48D98DC5D}"/>
              </a:ext>
            </a:extLst>
          </p:cNvPr>
          <p:cNvSpPr txBox="1"/>
          <p:nvPr/>
        </p:nvSpPr>
        <p:spPr>
          <a:xfrm>
            <a:off x="304800" y="1360386"/>
            <a:ext cx="6096000" cy="923330"/>
          </a:xfrm>
          <a:prstGeom prst="rect">
            <a:avLst/>
          </a:prstGeom>
          <a:noFill/>
        </p:spPr>
        <p:txBody>
          <a:bodyPr wrap="square">
            <a:spAutoFit/>
          </a:bodyPr>
          <a:lstStyle/>
          <a:p>
            <a:pPr algn="l"/>
            <a:r>
              <a:rPr lang="en-US" sz="1800" b="0" i="0" u="none" strike="noStrike" baseline="0" dirty="0">
                <a:latin typeface="LiberationSerif"/>
              </a:rPr>
              <a:t>Limiting scope can apply in terms of both </a:t>
            </a:r>
            <a:r>
              <a:rPr lang="en-US" sz="1800" b="0" i="1" u="none" strike="noStrike" baseline="0" dirty="0">
                <a:latin typeface="LiberationSerif"/>
              </a:rPr>
              <a:t>what the set of credentials can access</a:t>
            </a:r>
            <a:r>
              <a:rPr lang="en-US" sz="1800" b="0" i="0" u="none" strike="noStrike" baseline="0" dirty="0">
                <a:latin typeface="LiberationSerif"/>
              </a:rPr>
              <a:t> and </a:t>
            </a:r>
            <a:r>
              <a:rPr lang="en-US" sz="1800" b="0" i="1" u="none" strike="noStrike" baseline="0" dirty="0">
                <a:latin typeface="LiberationSerif"/>
              </a:rPr>
              <a:t>who has access to that set of credentials.</a:t>
            </a:r>
            <a:endParaRPr lang="en-US" i="1" dirty="0"/>
          </a:p>
        </p:txBody>
      </p:sp>
      <p:pic>
        <p:nvPicPr>
          <p:cNvPr id="13" name="Picture 12">
            <a:extLst>
              <a:ext uri="{FF2B5EF4-FFF2-40B4-BE49-F238E27FC236}">
                <a16:creationId xmlns:a16="http://schemas.microsoft.com/office/drawing/2014/main" id="{AB3EDD3A-570C-1158-EA5B-18FAEF52B4C6}"/>
              </a:ext>
            </a:extLst>
          </p:cNvPr>
          <p:cNvPicPr>
            <a:picLocks noChangeAspect="1"/>
          </p:cNvPicPr>
          <p:nvPr/>
        </p:nvPicPr>
        <p:blipFill>
          <a:blip r:embed="rId3"/>
          <a:stretch>
            <a:fillRect/>
          </a:stretch>
        </p:blipFill>
        <p:spPr>
          <a:xfrm>
            <a:off x="354240" y="2747626"/>
            <a:ext cx="5741760" cy="3903175"/>
          </a:xfrm>
          <a:prstGeom prst="rect">
            <a:avLst/>
          </a:prstGeom>
        </p:spPr>
      </p:pic>
      <p:sp>
        <p:nvSpPr>
          <p:cNvPr id="15" name="TextBox 14">
            <a:extLst>
              <a:ext uri="{FF2B5EF4-FFF2-40B4-BE49-F238E27FC236}">
                <a16:creationId xmlns:a16="http://schemas.microsoft.com/office/drawing/2014/main" id="{1D942FF8-2EB4-0715-38FB-1A99DD80F5DF}"/>
              </a:ext>
            </a:extLst>
          </p:cNvPr>
          <p:cNvSpPr txBox="1"/>
          <p:nvPr/>
        </p:nvSpPr>
        <p:spPr>
          <a:xfrm>
            <a:off x="354240" y="2283716"/>
            <a:ext cx="6096000" cy="369332"/>
          </a:xfrm>
          <a:prstGeom prst="rect">
            <a:avLst/>
          </a:prstGeom>
          <a:noFill/>
        </p:spPr>
        <p:txBody>
          <a:bodyPr wrap="square">
            <a:spAutoFit/>
          </a:bodyPr>
          <a:lstStyle/>
          <a:p>
            <a:pPr algn="l"/>
            <a:r>
              <a:rPr lang="en-US" sz="1800" b="0" i="0" u="none" strike="noStrike" baseline="0" dirty="0">
                <a:latin typeface="LiberationSerif"/>
              </a:rPr>
              <a:t>some form of automation would be essential—</a:t>
            </a:r>
            <a:endParaRPr lang="en-US" dirty="0"/>
          </a:p>
        </p:txBody>
      </p:sp>
    </p:spTree>
    <p:extLst>
      <p:ext uri="{BB962C8B-B14F-4D97-AF65-F5344CB8AC3E}">
        <p14:creationId xmlns:p14="http://schemas.microsoft.com/office/powerpoint/2010/main" val="1888347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5D6971-8A0A-48C9-388E-5BE14B2CDBB0}"/>
              </a:ext>
            </a:extLst>
          </p:cNvPr>
          <p:cNvSpPr txBox="1"/>
          <p:nvPr/>
        </p:nvSpPr>
        <p:spPr>
          <a:xfrm>
            <a:off x="534879" y="272533"/>
            <a:ext cx="6094520" cy="369332"/>
          </a:xfrm>
          <a:prstGeom prst="rect">
            <a:avLst/>
          </a:prstGeom>
          <a:noFill/>
        </p:spPr>
        <p:txBody>
          <a:bodyPr wrap="square">
            <a:spAutoFit/>
          </a:bodyPr>
          <a:lstStyle/>
          <a:p>
            <a:r>
              <a:rPr lang="en-US" sz="1800" b="0" i="1" u="none" strike="noStrike" baseline="0" dirty="0">
                <a:latin typeface="LiberationSerif-Italic"/>
              </a:rPr>
              <a:t>Core principles</a:t>
            </a:r>
            <a:endParaRPr lang="en-US" dirty="0"/>
          </a:p>
        </p:txBody>
      </p:sp>
      <p:sp>
        <p:nvSpPr>
          <p:cNvPr id="7" name="TextBox 6">
            <a:extLst>
              <a:ext uri="{FF2B5EF4-FFF2-40B4-BE49-F238E27FC236}">
                <a16:creationId xmlns:a16="http://schemas.microsoft.com/office/drawing/2014/main" id="{5E07DCDF-9227-C92E-FF4A-DEA8BD6443A1}"/>
              </a:ext>
            </a:extLst>
          </p:cNvPr>
          <p:cNvSpPr txBox="1"/>
          <p:nvPr/>
        </p:nvSpPr>
        <p:spPr>
          <a:xfrm>
            <a:off x="539317" y="641865"/>
            <a:ext cx="6094520" cy="369332"/>
          </a:xfrm>
          <a:prstGeom prst="rect">
            <a:avLst/>
          </a:prstGeom>
          <a:noFill/>
        </p:spPr>
        <p:txBody>
          <a:bodyPr wrap="square">
            <a:spAutoFit/>
          </a:bodyPr>
          <a:lstStyle/>
          <a:p>
            <a:r>
              <a:rPr lang="en-US" sz="1800" b="1" i="1" u="none" strike="noStrike" baseline="0" dirty="0">
                <a:latin typeface="LiberationSerif-Italic"/>
              </a:rPr>
              <a:t>The five functions of cybersecurity</a:t>
            </a:r>
            <a:endParaRPr lang="en-US" b="1" dirty="0"/>
          </a:p>
        </p:txBody>
      </p:sp>
      <p:sp>
        <p:nvSpPr>
          <p:cNvPr id="9" name="TextBox 8">
            <a:extLst>
              <a:ext uri="{FF2B5EF4-FFF2-40B4-BE49-F238E27FC236}">
                <a16:creationId xmlns:a16="http://schemas.microsoft.com/office/drawing/2014/main" id="{A0AB236B-4DC5-ABFD-AC42-2A06F3AB581B}"/>
              </a:ext>
            </a:extLst>
          </p:cNvPr>
          <p:cNvSpPr txBox="1"/>
          <p:nvPr/>
        </p:nvSpPr>
        <p:spPr>
          <a:xfrm>
            <a:off x="534879" y="1011197"/>
            <a:ext cx="6094520" cy="646331"/>
          </a:xfrm>
          <a:prstGeom prst="rect">
            <a:avLst/>
          </a:prstGeom>
          <a:noFill/>
        </p:spPr>
        <p:txBody>
          <a:bodyPr wrap="square">
            <a:spAutoFit/>
          </a:bodyPr>
          <a:lstStyle/>
          <a:p>
            <a:pPr algn="l"/>
            <a:r>
              <a:rPr lang="en-US" sz="1800" b="0" i="0" u="none" strike="noStrike" baseline="0" dirty="0">
                <a:latin typeface="LiberationSerif"/>
              </a:rPr>
              <a:t>Identify, protect, detect, respond, and recover—an overview of the five key function areas for application security</a:t>
            </a:r>
            <a:endParaRPr lang="en-US" dirty="0"/>
          </a:p>
        </p:txBody>
      </p:sp>
      <p:sp>
        <p:nvSpPr>
          <p:cNvPr id="11" name="TextBox 10">
            <a:extLst>
              <a:ext uri="{FF2B5EF4-FFF2-40B4-BE49-F238E27FC236}">
                <a16:creationId xmlns:a16="http://schemas.microsoft.com/office/drawing/2014/main" id="{C1E8EF32-E2A0-697B-5031-62E403CD646C}"/>
              </a:ext>
            </a:extLst>
          </p:cNvPr>
          <p:cNvSpPr txBox="1"/>
          <p:nvPr/>
        </p:nvSpPr>
        <p:spPr>
          <a:xfrm>
            <a:off x="534879" y="1657528"/>
            <a:ext cx="6094520" cy="369332"/>
          </a:xfrm>
          <a:prstGeom prst="rect">
            <a:avLst/>
          </a:prstGeom>
          <a:noFill/>
        </p:spPr>
        <p:txBody>
          <a:bodyPr wrap="square">
            <a:spAutoFit/>
          </a:bodyPr>
          <a:lstStyle/>
          <a:p>
            <a:r>
              <a:rPr lang="en-US" sz="1800" b="1" i="1" u="none" strike="noStrike" baseline="0" dirty="0">
                <a:latin typeface="LiberationSerif-Italic"/>
              </a:rPr>
              <a:t>Foundations of application security</a:t>
            </a:r>
            <a:endParaRPr lang="en-US" b="1" dirty="0"/>
          </a:p>
        </p:txBody>
      </p:sp>
      <p:sp>
        <p:nvSpPr>
          <p:cNvPr id="13" name="TextBox 12">
            <a:extLst>
              <a:ext uri="{FF2B5EF4-FFF2-40B4-BE49-F238E27FC236}">
                <a16:creationId xmlns:a16="http://schemas.microsoft.com/office/drawing/2014/main" id="{CC41FBD9-8DB6-5D95-20D1-B8F6259431A7}"/>
              </a:ext>
            </a:extLst>
          </p:cNvPr>
          <p:cNvSpPr txBox="1"/>
          <p:nvPr/>
        </p:nvSpPr>
        <p:spPr>
          <a:xfrm>
            <a:off x="534879" y="2026860"/>
            <a:ext cx="6094520" cy="923330"/>
          </a:xfrm>
          <a:prstGeom prst="rect">
            <a:avLst/>
          </a:prstGeom>
          <a:noFill/>
        </p:spPr>
        <p:txBody>
          <a:bodyPr wrap="square">
            <a:spAutoFit/>
          </a:bodyPr>
          <a:lstStyle/>
          <a:p>
            <a:pPr algn="l"/>
            <a:r>
              <a:rPr lang="en-US" sz="1800" b="0" i="0" u="none" strike="noStrike" baseline="0" dirty="0">
                <a:latin typeface="LiberationSerif"/>
              </a:rPr>
              <a:t>Some specific fundamental concepts of application security and how they apply to microservices, including credentials and secrets, patching, backups, and rebuild</a:t>
            </a:r>
            <a:endParaRPr lang="en-US" dirty="0"/>
          </a:p>
        </p:txBody>
      </p:sp>
      <p:sp>
        <p:nvSpPr>
          <p:cNvPr id="15" name="TextBox 14">
            <a:extLst>
              <a:ext uri="{FF2B5EF4-FFF2-40B4-BE49-F238E27FC236}">
                <a16:creationId xmlns:a16="http://schemas.microsoft.com/office/drawing/2014/main" id="{9EDB8312-A9AB-970E-5F5B-D860005FC71C}"/>
              </a:ext>
            </a:extLst>
          </p:cNvPr>
          <p:cNvSpPr txBox="1"/>
          <p:nvPr/>
        </p:nvSpPr>
        <p:spPr>
          <a:xfrm>
            <a:off x="534879" y="2950190"/>
            <a:ext cx="6094520" cy="369332"/>
          </a:xfrm>
          <a:prstGeom prst="rect">
            <a:avLst/>
          </a:prstGeom>
          <a:noFill/>
        </p:spPr>
        <p:txBody>
          <a:bodyPr wrap="square">
            <a:spAutoFit/>
          </a:bodyPr>
          <a:lstStyle/>
          <a:p>
            <a:r>
              <a:rPr lang="en-US" sz="1800" b="1" i="1" u="none" strike="noStrike" baseline="0" dirty="0">
                <a:latin typeface="LiberationSerif-Italic"/>
              </a:rPr>
              <a:t>Implicit trust versus zero trust</a:t>
            </a:r>
            <a:endParaRPr lang="en-US" b="1" dirty="0"/>
          </a:p>
        </p:txBody>
      </p:sp>
      <p:sp>
        <p:nvSpPr>
          <p:cNvPr id="17" name="TextBox 16">
            <a:extLst>
              <a:ext uri="{FF2B5EF4-FFF2-40B4-BE49-F238E27FC236}">
                <a16:creationId xmlns:a16="http://schemas.microsoft.com/office/drawing/2014/main" id="{41CBDCC9-DB04-5FA7-73A9-FD06B2EC86AD}"/>
              </a:ext>
            </a:extLst>
          </p:cNvPr>
          <p:cNvSpPr txBox="1"/>
          <p:nvPr/>
        </p:nvSpPr>
        <p:spPr>
          <a:xfrm>
            <a:off x="534879" y="3319522"/>
            <a:ext cx="6094520" cy="646331"/>
          </a:xfrm>
          <a:prstGeom prst="rect">
            <a:avLst/>
          </a:prstGeom>
          <a:noFill/>
        </p:spPr>
        <p:txBody>
          <a:bodyPr wrap="square">
            <a:spAutoFit/>
          </a:bodyPr>
          <a:lstStyle/>
          <a:p>
            <a:pPr algn="l"/>
            <a:r>
              <a:rPr lang="en-US" sz="1800" b="0" i="0" u="none" strike="noStrike" baseline="0" dirty="0">
                <a:latin typeface="LiberationSerif"/>
              </a:rPr>
              <a:t>Different approaches for trust in our microservice environment and how this impacts security-related activities</a:t>
            </a:r>
            <a:endParaRPr lang="en-US" dirty="0"/>
          </a:p>
        </p:txBody>
      </p:sp>
      <p:sp>
        <p:nvSpPr>
          <p:cNvPr id="19" name="TextBox 18">
            <a:extLst>
              <a:ext uri="{FF2B5EF4-FFF2-40B4-BE49-F238E27FC236}">
                <a16:creationId xmlns:a16="http://schemas.microsoft.com/office/drawing/2014/main" id="{FA4DB3C1-8C98-DC50-C590-E0E0BBE0DD6C}"/>
              </a:ext>
            </a:extLst>
          </p:cNvPr>
          <p:cNvSpPr txBox="1"/>
          <p:nvPr/>
        </p:nvSpPr>
        <p:spPr>
          <a:xfrm>
            <a:off x="534879" y="3965853"/>
            <a:ext cx="6094520" cy="369332"/>
          </a:xfrm>
          <a:prstGeom prst="rect">
            <a:avLst/>
          </a:prstGeom>
          <a:noFill/>
        </p:spPr>
        <p:txBody>
          <a:bodyPr wrap="square">
            <a:spAutoFit/>
          </a:bodyPr>
          <a:lstStyle/>
          <a:p>
            <a:r>
              <a:rPr lang="en-US" sz="1800" b="1" i="1" u="none" strike="noStrike" baseline="0" dirty="0">
                <a:latin typeface="LiberationSerif-Italic"/>
              </a:rPr>
              <a:t>Securing data</a:t>
            </a:r>
            <a:endParaRPr lang="en-US" b="1" dirty="0"/>
          </a:p>
        </p:txBody>
      </p:sp>
      <p:sp>
        <p:nvSpPr>
          <p:cNvPr id="21" name="TextBox 20">
            <a:extLst>
              <a:ext uri="{FF2B5EF4-FFF2-40B4-BE49-F238E27FC236}">
                <a16:creationId xmlns:a16="http://schemas.microsoft.com/office/drawing/2014/main" id="{B9A3869C-1D1D-7384-BDC1-CEF53CB39A6F}"/>
              </a:ext>
            </a:extLst>
          </p:cNvPr>
          <p:cNvSpPr txBox="1"/>
          <p:nvPr/>
        </p:nvSpPr>
        <p:spPr>
          <a:xfrm>
            <a:off x="534879" y="4335185"/>
            <a:ext cx="6094520" cy="646331"/>
          </a:xfrm>
          <a:prstGeom prst="rect">
            <a:avLst/>
          </a:prstGeom>
          <a:noFill/>
        </p:spPr>
        <p:txBody>
          <a:bodyPr wrap="square">
            <a:spAutoFit/>
          </a:bodyPr>
          <a:lstStyle/>
          <a:p>
            <a:r>
              <a:rPr lang="en-US" sz="1800" b="0" i="0" u="none" strike="noStrike" baseline="0">
                <a:latin typeface="LiberationSerif"/>
              </a:rPr>
              <a:t>How we protect data as it travels over networks and as it rests on disk</a:t>
            </a:r>
            <a:endParaRPr lang="en-US"/>
          </a:p>
        </p:txBody>
      </p:sp>
      <p:sp>
        <p:nvSpPr>
          <p:cNvPr id="23" name="TextBox 22">
            <a:extLst>
              <a:ext uri="{FF2B5EF4-FFF2-40B4-BE49-F238E27FC236}">
                <a16:creationId xmlns:a16="http://schemas.microsoft.com/office/drawing/2014/main" id="{FD83B325-E516-4525-F04F-6D60D2B32DED}"/>
              </a:ext>
            </a:extLst>
          </p:cNvPr>
          <p:cNvSpPr txBox="1"/>
          <p:nvPr/>
        </p:nvSpPr>
        <p:spPr>
          <a:xfrm>
            <a:off x="534879" y="4981516"/>
            <a:ext cx="6094520" cy="369332"/>
          </a:xfrm>
          <a:prstGeom prst="rect">
            <a:avLst/>
          </a:prstGeom>
          <a:noFill/>
        </p:spPr>
        <p:txBody>
          <a:bodyPr wrap="square">
            <a:spAutoFit/>
          </a:bodyPr>
          <a:lstStyle/>
          <a:p>
            <a:r>
              <a:rPr lang="en-US" sz="1800" b="1" i="1" u="none" strike="noStrike" baseline="0" dirty="0">
                <a:latin typeface="LiberationSerif-Italic"/>
              </a:rPr>
              <a:t>Authentication and authorization</a:t>
            </a:r>
            <a:endParaRPr lang="en-US" b="1" dirty="0"/>
          </a:p>
        </p:txBody>
      </p:sp>
      <p:sp>
        <p:nvSpPr>
          <p:cNvPr id="25" name="TextBox 24">
            <a:extLst>
              <a:ext uri="{FF2B5EF4-FFF2-40B4-BE49-F238E27FC236}">
                <a16:creationId xmlns:a16="http://schemas.microsoft.com/office/drawing/2014/main" id="{D3418B35-68F4-89CB-8164-774FADABF782}"/>
              </a:ext>
            </a:extLst>
          </p:cNvPr>
          <p:cNvSpPr txBox="1"/>
          <p:nvPr/>
        </p:nvSpPr>
        <p:spPr>
          <a:xfrm>
            <a:off x="534879" y="5350848"/>
            <a:ext cx="6094520" cy="923330"/>
          </a:xfrm>
          <a:prstGeom prst="rect">
            <a:avLst/>
          </a:prstGeom>
          <a:noFill/>
        </p:spPr>
        <p:txBody>
          <a:bodyPr wrap="square">
            <a:spAutoFit/>
          </a:bodyPr>
          <a:lstStyle/>
          <a:p>
            <a:pPr algn="l"/>
            <a:r>
              <a:rPr lang="en-US" sz="1800" b="0" i="0" u="none" strike="noStrike" baseline="0" dirty="0">
                <a:latin typeface="LiberationSerif"/>
              </a:rPr>
              <a:t>How single sign-on (SSO) works in a microservice architecture, centralized versus decentralized authorization models, and the role of JWT tokens as part of this</a:t>
            </a:r>
            <a:endParaRPr lang="en-US" dirty="0"/>
          </a:p>
        </p:txBody>
      </p:sp>
    </p:spTree>
    <p:extLst>
      <p:ext uri="{BB962C8B-B14F-4D97-AF65-F5344CB8AC3E}">
        <p14:creationId xmlns:p14="http://schemas.microsoft.com/office/powerpoint/2010/main" val="3011629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3A279C-321C-630A-5B6E-929D8B64E9BB}"/>
              </a:ext>
            </a:extLst>
          </p:cNvPr>
          <p:cNvSpPr txBox="1"/>
          <p:nvPr/>
        </p:nvSpPr>
        <p:spPr>
          <a:xfrm>
            <a:off x="288757" y="360765"/>
            <a:ext cx="6096000" cy="369332"/>
          </a:xfrm>
          <a:prstGeom prst="rect">
            <a:avLst/>
          </a:prstGeom>
          <a:noFill/>
        </p:spPr>
        <p:txBody>
          <a:bodyPr wrap="square">
            <a:spAutoFit/>
          </a:bodyPr>
          <a:lstStyle/>
          <a:p>
            <a:r>
              <a:rPr lang="en-US" sz="1800" b="1" i="0" u="none" strike="noStrike" baseline="0" dirty="0">
                <a:latin typeface="LiberationSans-Bold"/>
              </a:rPr>
              <a:t>Patching</a:t>
            </a:r>
            <a:endParaRPr lang="en-US" dirty="0"/>
          </a:p>
        </p:txBody>
      </p:sp>
      <p:sp>
        <p:nvSpPr>
          <p:cNvPr id="7" name="TextBox 6">
            <a:extLst>
              <a:ext uri="{FF2B5EF4-FFF2-40B4-BE49-F238E27FC236}">
                <a16:creationId xmlns:a16="http://schemas.microsoft.com/office/drawing/2014/main" id="{57DD08CA-9C50-6AC7-53B4-9C2DB31EB3E2}"/>
              </a:ext>
            </a:extLst>
          </p:cNvPr>
          <p:cNvSpPr txBox="1"/>
          <p:nvPr/>
        </p:nvSpPr>
        <p:spPr>
          <a:xfrm>
            <a:off x="288757" y="730097"/>
            <a:ext cx="6096000" cy="646331"/>
          </a:xfrm>
          <a:prstGeom prst="rect">
            <a:avLst/>
          </a:prstGeom>
          <a:noFill/>
        </p:spPr>
        <p:txBody>
          <a:bodyPr wrap="square">
            <a:spAutoFit/>
          </a:bodyPr>
          <a:lstStyle/>
          <a:p>
            <a:r>
              <a:rPr lang="en-US" sz="1800" b="0" i="0" u="none" strike="noStrike" baseline="0" dirty="0">
                <a:latin typeface="LiberationSerif"/>
              </a:rPr>
              <a:t>The 2017 Equifax data breach is a great example of the importance of patching</a:t>
            </a:r>
            <a:endParaRPr lang="en-US" dirty="0"/>
          </a:p>
        </p:txBody>
      </p:sp>
      <p:sp>
        <p:nvSpPr>
          <p:cNvPr id="9" name="TextBox 8">
            <a:extLst>
              <a:ext uri="{FF2B5EF4-FFF2-40B4-BE49-F238E27FC236}">
                <a16:creationId xmlns:a16="http://schemas.microsoft.com/office/drawing/2014/main" id="{1ADE3818-A6EC-35EA-6E53-0829CD4511E3}"/>
              </a:ext>
            </a:extLst>
          </p:cNvPr>
          <p:cNvSpPr txBox="1"/>
          <p:nvPr/>
        </p:nvSpPr>
        <p:spPr>
          <a:xfrm>
            <a:off x="288757" y="1376428"/>
            <a:ext cx="6096000" cy="1754326"/>
          </a:xfrm>
          <a:prstGeom prst="rect">
            <a:avLst/>
          </a:prstGeom>
          <a:noFill/>
        </p:spPr>
        <p:txBody>
          <a:bodyPr wrap="square">
            <a:spAutoFit/>
          </a:bodyPr>
          <a:lstStyle/>
          <a:p>
            <a:pPr algn="l"/>
            <a:r>
              <a:rPr lang="en-US" sz="1800" b="0" i="0" u="none" strike="noStrike" baseline="0" dirty="0">
                <a:latin typeface="LiberationSerif"/>
              </a:rPr>
              <a:t>Months before the breach, the vulnerability in Apache Struts had been identified, and a new release had been made by the maintainers fixing the issue</a:t>
            </a:r>
            <a:r>
              <a:rPr lang="en-US" dirty="0">
                <a:latin typeface="LiberationSerif"/>
              </a:rPr>
              <a:t>.  </a:t>
            </a:r>
            <a:r>
              <a:rPr lang="en-US" sz="1800" b="0" i="0" u="none" strike="noStrike" baseline="0" dirty="0">
                <a:latin typeface="LiberationSerif"/>
              </a:rPr>
              <a:t>Unfortunately, Equifax hadn’t updated to the new version of the software, despite it being available for months before the attack (wouldn’t have been possible if the update was made in a timely manner).</a:t>
            </a:r>
            <a:endParaRPr lang="en-US" dirty="0"/>
          </a:p>
        </p:txBody>
      </p:sp>
      <p:pic>
        <p:nvPicPr>
          <p:cNvPr id="11" name="Picture 10">
            <a:extLst>
              <a:ext uri="{FF2B5EF4-FFF2-40B4-BE49-F238E27FC236}">
                <a16:creationId xmlns:a16="http://schemas.microsoft.com/office/drawing/2014/main" id="{358BB342-D407-02CF-D145-FAAF8CF40053}"/>
              </a:ext>
            </a:extLst>
          </p:cNvPr>
          <p:cNvPicPr>
            <a:picLocks noChangeAspect="1"/>
          </p:cNvPicPr>
          <p:nvPr/>
        </p:nvPicPr>
        <p:blipFill>
          <a:blip r:embed="rId2"/>
          <a:stretch>
            <a:fillRect/>
          </a:stretch>
        </p:blipFill>
        <p:spPr>
          <a:xfrm>
            <a:off x="288757" y="3316007"/>
            <a:ext cx="2742636" cy="3176400"/>
          </a:xfrm>
          <a:prstGeom prst="rect">
            <a:avLst/>
          </a:prstGeom>
        </p:spPr>
      </p:pic>
      <p:pic>
        <p:nvPicPr>
          <p:cNvPr id="13" name="Picture 12">
            <a:extLst>
              <a:ext uri="{FF2B5EF4-FFF2-40B4-BE49-F238E27FC236}">
                <a16:creationId xmlns:a16="http://schemas.microsoft.com/office/drawing/2014/main" id="{E1062A9E-970F-4D9C-F3F4-D854750A969B}"/>
              </a:ext>
            </a:extLst>
          </p:cNvPr>
          <p:cNvPicPr>
            <a:picLocks noChangeAspect="1"/>
          </p:cNvPicPr>
          <p:nvPr/>
        </p:nvPicPr>
        <p:blipFill>
          <a:blip r:embed="rId3"/>
          <a:stretch>
            <a:fillRect/>
          </a:stretch>
        </p:blipFill>
        <p:spPr>
          <a:xfrm>
            <a:off x="3320714" y="3111075"/>
            <a:ext cx="3863662" cy="3586264"/>
          </a:xfrm>
          <a:prstGeom prst="rect">
            <a:avLst/>
          </a:prstGeom>
        </p:spPr>
      </p:pic>
      <p:sp>
        <p:nvSpPr>
          <p:cNvPr id="15" name="TextBox 14">
            <a:extLst>
              <a:ext uri="{FF2B5EF4-FFF2-40B4-BE49-F238E27FC236}">
                <a16:creationId xmlns:a16="http://schemas.microsoft.com/office/drawing/2014/main" id="{098CC32D-37C6-A759-9222-F89CF42E51B0}"/>
              </a:ext>
            </a:extLst>
          </p:cNvPr>
          <p:cNvSpPr txBox="1"/>
          <p:nvPr/>
        </p:nvSpPr>
        <p:spPr>
          <a:xfrm>
            <a:off x="6384757" y="1514927"/>
            <a:ext cx="6096000" cy="923330"/>
          </a:xfrm>
          <a:prstGeom prst="rect">
            <a:avLst/>
          </a:prstGeom>
          <a:noFill/>
        </p:spPr>
        <p:txBody>
          <a:bodyPr wrap="square">
            <a:spAutoFit/>
          </a:bodyPr>
          <a:lstStyle/>
          <a:p>
            <a:pPr algn="l"/>
            <a:r>
              <a:rPr lang="en-US" sz="1800" b="0" i="0" u="none" strike="noStrike" baseline="0" dirty="0">
                <a:latin typeface="LiberationSerif"/>
              </a:rPr>
              <a:t>Containers throw us an interesting curveball here. We treat a given container instance as immutable. But a container contains not just our software but also an operating system.</a:t>
            </a:r>
            <a:endParaRPr lang="en-US" dirty="0"/>
          </a:p>
        </p:txBody>
      </p:sp>
      <p:sp>
        <p:nvSpPr>
          <p:cNvPr id="17" name="TextBox 16">
            <a:extLst>
              <a:ext uri="{FF2B5EF4-FFF2-40B4-BE49-F238E27FC236}">
                <a16:creationId xmlns:a16="http://schemas.microsoft.com/office/drawing/2014/main" id="{BFB6BE97-8C21-4BD4-2281-D0D998AD0229}"/>
              </a:ext>
            </a:extLst>
          </p:cNvPr>
          <p:cNvSpPr txBox="1"/>
          <p:nvPr/>
        </p:nvSpPr>
        <p:spPr>
          <a:xfrm>
            <a:off x="7500926" y="3111075"/>
            <a:ext cx="3863662" cy="2031325"/>
          </a:xfrm>
          <a:prstGeom prst="rect">
            <a:avLst/>
          </a:prstGeom>
          <a:noFill/>
        </p:spPr>
        <p:txBody>
          <a:bodyPr wrap="square">
            <a:spAutoFit/>
          </a:bodyPr>
          <a:lstStyle/>
          <a:p>
            <a:pPr algn="l"/>
            <a:r>
              <a:rPr lang="en-US" sz="1800" b="0" i="0" u="none" strike="noStrike" baseline="0" dirty="0">
                <a:solidFill>
                  <a:srgbClr val="000000"/>
                </a:solidFill>
                <a:latin typeface="LiberationSerif"/>
              </a:rPr>
              <a:t>companies like </a:t>
            </a:r>
            <a:r>
              <a:rPr lang="en-US" sz="1800" b="0" i="0" u="none" strike="noStrike" baseline="0" dirty="0">
                <a:solidFill>
                  <a:srgbClr val="8F0012"/>
                </a:solidFill>
                <a:latin typeface="LiberationSerif"/>
              </a:rPr>
              <a:t>Aqua </a:t>
            </a:r>
            <a:r>
              <a:rPr lang="en-US" sz="1800" b="0" i="0" u="none" strike="noStrike" baseline="0" dirty="0">
                <a:solidFill>
                  <a:srgbClr val="000000"/>
                </a:solidFill>
                <a:latin typeface="LiberationSerif"/>
              </a:rPr>
              <a:t>provide tooling to help you analyze your running production containers so you can understand what issues</a:t>
            </a:r>
          </a:p>
          <a:p>
            <a:pPr algn="l"/>
            <a:r>
              <a:rPr lang="en-US" sz="1800" b="0" i="0" u="none" strike="noStrike" baseline="0" dirty="0">
                <a:solidFill>
                  <a:srgbClr val="000000"/>
                </a:solidFill>
                <a:latin typeface="LiberationSerif"/>
              </a:rPr>
              <a:t>need to be addressed (not just the code we write, what about third parties?).</a:t>
            </a:r>
            <a:endParaRPr lang="en-US" dirty="0"/>
          </a:p>
        </p:txBody>
      </p:sp>
    </p:spTree>
    <p:extLst>
      <p:ext uri="{BB962C8B-B14F-4D97-AF65-F5344CB8AC3E}">
        <p14:creationId xmlns:p14="http://schemas.microsoft.com/office/powerpoint/2010/main" val="1310316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454404-DA7F-B2D5-5349-420F45D1C883}"/>
              </a:ext>
            </a:extLst>
          </p:cNvPr>
          <p:cNvSpPr txBox="1"/>
          <p:nvPr/>
        </p:nvSpPr>
        <p:spPr>
          <a:xfrm>
            <a:off x="465221" y="505144"/>
            <a:ext cx="6096000" cy="369332"/>
          </a:xfrm>
          <a:prstGeom prst="rect">
            <a:avLst/>
          </a:prstGeom>
          <a:noFill/>
        </p:spPr>
        <p:txBody>
          <a:bodyPr wrap="square">
            <a:spAutoFit/>
          </a:bodyPr>
          <a:lstStyle/>
          <a:p>
            <a:r>
              <a:rPr lang="en-US" sz="1800" b="1" i="0" u="none" strike="noStrike" baseline="0" dirty="0">
                <a:latin typeface="LiberationSans-Bold"/>
              </a:rPr>
              <a:t>Backups</a:t>
            </a:r>
            <a:endParaRPr lang="en-US" dirty="0"/>
          </a:p>
        </p:txBody>
      </p:sp>
      <p:sp>
        <p:nvSpPr>
          <p:cNvPr id="7" name="TextBox 6">
            <a:extLst>
              <a:ext uri="{FF2B5EF4-FFF2-40B4-BE49-F238E27FC236}">
                <a16:creationId xmlns:a16="http://schemas.microsoft.com/office/drawing/2014/main" id="{0D713259-2D86-1007-1A26-7EFEAAA621BB}"/>
              </a:ext>
            </a:extLst>
          </p:cNvPr>
          <p:cNvSpPr txBox="1"/>
          <p:nvPr/>
        </p:nvSpPr>
        <p:spPr>
          <a:xfrm>
            <a:off x="465221" y="874476"/>
            <a:ext cx="6096000" cy="646331"/>
          </a:xfrm>
          <a:prstGeom prst="rect">
            <a:avLst/>
          </a:prstGeom>
          <a:noFill/>
        </p:spPr>
        <p:txBody>
          <a:bodyPr wrap="square">
            <a:spAutoFit/>
          </a:bodyPr>
          <a:lstStyle/>
          <a:p>
            <a:r>
              <a:rPr lang="en-US" sz="1800" b="0" i="0" u="none" strike="noStrike" baseline="0" dirty="0">
                <a:latin typeface="LiberationSerif"/>
              </a:rPr>
              <a:t>sometimes think that taking backups is like flossing (lots more people say they do it than do).</a:t>
            </a:r>
            <a:endParaRPr lang="en-US" dirty="0"/>
          </a:p>
        </p:txBody>
      </p:sp>
      <p:sp>
        <p:nvSpPr>
          <p:cNvPr id="9" name="TextBox 8">
            <a:extLst>
              <a:ext uri="{FF2B5EF4-FFF2-40B4-BE49-F238E27FC236}">
                <a16:creationId xmlns:a16="http://schemas.microsoft.com/office/drawing/2014/main" id="{CA46CCE3-99D5-2FDC-8A44-DC046E529DD3}"/>
              </a:ext>
            </a:extLst>
          </p:cNvPr>
          <p:cNvSpPr txBox="1"/>
          <p:nvPr/>
        </p:nvSpPr>
        <p:spPr>
          <a:xfrm>
            <a:off x="465221" y="1520807"/>
            <a:ext cx="6096000" cy="646331"/>
          </a:xfrm>
          <a:prstGeom prst="rect">
            <a:avLst/>
          </a:prstGeom>
          <a:noFill/>
        </p:spPr>
        <p:txBody>
          <a:bodyPr wrap="square">
            <a:spAutoFit/>
          </a:bodyPr>
          <a:lstStyle/>
          <a:p>
            <a:pPr algn="l"/>
            <a:r>
              <a:rPr lang="en-US" sz="1800" b="0" i="0" u="none" strike="noStrike" baseline="0" dirty="0">
                <a:latin typeface="LiberationSerif"/>
              </a:rPr>
              <a:t>you should take backups, because data is valuable, and you don’t want to lose it.</a:t>
            </a:r>
            <a:endParaRPr lang="en-US" dirty="0"/>
          </a:p>
        </p:txBody>
      </p:sp>
      <p:sp>
        <p:nvSpPr>
          <p:cNvPr id="11" name="TextBox 10">
            <a:extLst>
              <a:ext uri="{FF2B5EF4-FFF2-40B4-BE49-F238E27FC236}">
                <a16:creationId xmlns:a16="http://schemas.microsoft.com/office/drawing/2014/main" id="{09B1129B-AD19-6E50-ED9D-4198CED7F14F}"/>
              </a:ext>
            </a:extLst>
          </p:cNvPr>
          <p:cNvSpPr txBox="1"/>
          <p:nvPr/>
        </p:nvSpPr>
        <p:spPr>
          <a:xfrm>
            <a:off x="465221" y="2167138"/>
            <a:ext cx="6096000" cy="646331"/>
          </a:xfrm>
          <a:prstGeom prst="rect">
            <a:avLst/>
          </a:prstGeom>
          <a:noFill/>
        </p:spPr>
        <p:txBody>
          <a:bodyPr wrap="square">
            <a:spAutoFit/>
          </a:bodyPr>
          <a:lstStyle/>
          <a:p>
            <a:pPr algn="l"/>
            <a:r>
              <a:rPr lang="en-US" sz="1800" b="0" i="0" u="none" strike="noStrike" baseline="0" dirty="0">
                <a:latin typeface="LiberationSerif"/>
              </a:rPr>
              <a:t>Backups are as important as ever. So please, back up your</a:t>
            </a:r>
          </a:p>
          <a:p>
            <a:pPr algn="l"/>
            <a:r>
              <a:rPr lang="en-US" sz="1800" b="0" i="0" u="none" strike="noStrike" baseline="0" dirty="0">
                <a:latin typeface="LiberationSerif"/>
              </a:rPr>
              <a:t>critical data.</a:t>
            </a:r>
            <a:endParaRPr lang="en-US" dirty="0"/>
          </a:p>
        </p:txBody>
      </p:sp>
      <p:sp>
        <p:nvSpPr>
          <p:cNvPr id="13" name="TextBox 12">
            <a:extLst>
              <a:ext uri="{FF2B5EF4-FFF2-40B4-BE49-F238E27FC236}">
                <a16:creationId xmlns:a16="http://schemas.microsoft.com/office/drawing/2014/main" id="{A0C09DB5-4D7E-39D3-3B5D-7034A838AD5B}"/>
              </a:ext>
            </a:extLst>
          </p:cNvPr>
          <p:cNvSpPr txBox="1"/>
          <p:nvPr/>
        </p:nvSpPr>
        <p:spPr>
          <a:xfrm>
            <a:off x="465221" y="2818219"/>
            <a:ext cx="6096000" cy="923330"/>
          </a:xfrm>
          <a:prstGeom prst="rect">
            <a:avLst/>
          </a:prstGeom>
          <a:noFill/>
        </p:spPr>
        <p:txBody>
          <a:bodyPr wrap="square">
            <a:spAutoFit/>
          </a:bodyPr>
          <a:lstStyle/>
          <a:p>
            <a:pPr algn="l"/>
            <a:r>
              <a:rPr lang="en-US" sz="1800" b="0" i="0" u="none" strike="noStrike" baseline="0" dirty="0">
                <a:latin typeface="LiberationSerif"/>
              </a:rPr>
              <a:t>With the right filesystem technology, it’s possible to take near instantaneous</a:t>
            </a:r>
            <a:r>
              <a:rPr lang="en-US" dirty="0">
                <a:latin typeface="LiberationSerif"/>
              </a:rPr>
              <a:t> </a:t>
            </a:r>
            <a:r>
              <a:rPr lang="en-US" sz="1800" b="0" i="0" u="none" strike="noStrike" baseline="0" dirty="0">
                <a:latin typeface="LiberationSerif"/>
              </a:rPr>
              <a:t>block-level clones of a database’s data without noticeably interrupting service</a:t>
            </a:r>
            <a:endParaRPr lang="en-US" dirty="0"/>
          </a:p>
        </p:txBody>
      </p:sp>
      <p:pic>
        <p:nvPicPr>
          <p:cNvPr id="15" name="Picture 14">
            <a:extLst>
              <a:ext uri="{FF2B5EF4-FFF2-40B4-BE49-F238E27FC236}">
                <a16:creationId xmlns:a16="http://schemas.microsoft.com/office/drawing/2014/main" id="{51B005F8-D014-B6A1-430F-783F43CA506E}"/>
              </a:ext>
            </a:extLst>
          </p:cNvPr>
          <p:cNvPicPr>
            <a:picLocks noChangeAspect="1"/>
          </p:cNvPicPr>
          <p:nvPr/>
        </p:nvPicPr>
        <p:blipFill>
          <a:blip r:embed="rId2"/>
          <a:stretch>
            <a:fillRect/>
          </a:stretch>
        </p:blipFill>
        <p:spPr>
          <a:xfrm>
            <a:off x="304800" y="3741549"/>
            <a:ext cx="8686135" cy="2832118"/>
          </a:xfrm>
          <a:prstGeom prst="rect">
            <a:avLst/>
          </a:prstGeom>
        </p:spPr>
      </p:pic>
      <p:sp>
        <p:nvSpPr>
          <p:cNvPr id="17" name="TextBox 16">
            <a:extLst>
              <a:ext uri="{FF2B5EF4-FFF2-40B4-BE49-F238E27FC236}">
                <a16:creationId xmlns:a16="http://schemas.microsoft.com/office/drawing/2014/main" id="{9C49F233-FDD4-3083-1E15-D8D176A780E7}"/>
              </a:ext>
            </a:extLst>
          </p:cNvPr>
          <p:cNvSpPr txBox="1"/>
          <p:nvPr/>
        </p:nvSpPr>
        <p:spPr>
          <a:xfrm>
            <a:off x="6561221" y="876851"/>
            <a:ext cx="5213684" cy="1200329"/>
          </a:xfrm>
          <a:prstGeom prst="rect">
            <a:avLst/>
          </a:prstGeom>
          <a:noFill/>
        </p:spPr>
        <p:txBody>
          <a:bodyPr wrap="square">
            <a:spAutoFit/>
          </a:bodyPr>
          <a:lstStyle/>
          <a:p>
            <a:pPr algn="l"/>
            <a:r>
              <a:rPr lang="en-US" sz="1800" b="0" i="0" u="none" strike="noStrike" baseline="0" dirty="0">
                <a:latin typeface="LiberationSerif"/>
              </a:rPr>
              <a:t>What matters is that your backups are stored in a</a:t>
            </a:r>
          </a:p>
          <a:p>
            <a:pPr algn="l"/>
            <a:r>
              <a:rPr lang="en-US" sz="1800" b="0" i="0" u="none" strike="noStrike" baseline="0" dirty="0">
                <a:latin typeface="LiberationSerif"/>
              </a:rPr>
              <a:t>way that they are as isolated as possible from your core systems, so that a compromise in the core system won’t also put your backups at risk.</a:t>
            </a:r>
            <a:endParaRPr lang="en-US" dirty="0"/>
          </a:p>
        </p:txBody>
      </p:sp>
      <p:sp>
        <p:nvSpPr>
          <p:cNvPr id="19" name="TextBox 18">
            <a:extLst>
              <a:ext uri="{FF2B5EF4-FFF2-40B4-BE49-F238E27FC236}">
                <a16:creationId xmlns:a16="http://schemas.microsoft.com/office/drawing/2014/main" id="{73984CDF-A90C-3964-2A15-5D099A93EF38}"/>
              </a:ext>
            </a:extLst>
          </p:cNvPr>
          <p:cNvSpPr txBox="1"/>
          <p:nvPr/>
        </p:nvSpPr>
        <p:spPr>
          <a:xfrm>
            <a:off x="6561221" y="2215680"/>
            <a:ext cx="4459706" cy="1200329"/>
          </a:xfrm>
          <a:prstGeom prst="rect">
            <a:avLst/>
          </a:prstGeom>
          <a:noFill/>
        </p:spPr>
        <p:txBody>
          <a:bodyPr wrap="square">
            <a:spAutoFit/>
          </a:bodyPr>
          <a:lstStyle/>
          <a:p>
            <a:pPr algn="l"/>
            <a:r>
              <a:rPr lang="en-US" sz="1800" b="0" i="0" u="none" strike="noStrike" baseline="0" dirty="0">
                <a:latin typeface="LiberationSerif"/>
              </a:rPr>
              <a:t>So</a:t>
            </a:r>
            <a:r>
              <a:rPr lang="en-US" dirty="0">
                <a:latin typeface="LiberationSerif"/>
              </a:rPr>
              <a:t>, </a:t>
            </a:r>
            <a:r>
              <a:rPr lang="en-US" sz="1800" b="0" i="0" u="none" strike="noStrike" baseline="0" dirty="0">
                <a:latin typeface="LiberationSerif"/>
              </a:rPr>
              <a:t>make sure you back up critical data, keep those backups in a system separate to your main production environment, and make sure the backups work</a:t>
            </a:r>
            <a:r>
              <a:rPr lang="en-US" dirty="0">
                <a:latin typeface="LiberationSerif"/>
              </a:rPr>
              <a:t> </a:t>
            </a:r>
            <a:r>
              <a:rPr lang="en-US" sz="1800" b="0" i="0" u="none" strike="noStrike" baseline="0" dirty="0">
                <a:latin typeface="LiberationSerif"/>
              </a:rPr>
              <a:t>by regularly restoring them.</a:t>
            </a:r>
            <a:endParaRPr lang="en-US" dirty="0"/>
          </a:p>
        </p:txBody>
      </p:sp>
    </p:spTree>
    <p:extLst>
      <p:ext uri="{BB962C8B-B14F-4D97-AF65-F5344CB8AC3E}">
        <p14:creationId xmlns:p14="http://schemas.microsoft.com/office/powerpoint/2010/main" val="4265520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D035B4-C91D-C737-B38C-70F79BF5B8C0}"/>
              </a:ext>
            </a:extLst>
          </p:cNvPr>
          <p:cNvSpPr txBox="1"/>
          <p:nvPr/>
        </p:nvSpPr>
        <p:spPr>
          <a:xfrm>
            <a:off x="385011" y="505144"/>
            <a:ext cx="6096000" cy="369332"/>
          </a:xfrm>
          <a:prstGeom prst="rect">
            <a:avLst/>
          </a:prstGeom>
          <a:noFill/>
        </p:spPr>
        <p:txBody>
          <a:bodyPr wrap="square">
            <a:spAutoFit/>
          </a:bodyPr>
          <a:lstStyle/>
          <a:p>
            <a:r>
              <a:rPr lang="en-US" sz="1800" b="1" i="0" u="none" strike="noStrike" baseline="0" dirty="0">
                <a:latin typeface="LiberationSans-Bold"/>
              </a:rPr>
              <a:t>Rebuild</a:t>
            </a:r>
            <a:endParaRPr lang="en-US" dirty="0"/>
          </a:p>
        </p:txBody>
      </p:sp>
      <p:sp>
        <p:nvSpPr>
          <p:cNvPr id="7" name="TextBox 6">
            <a:extLst>
              <a:ext uri="{FF2B5EF4-FFF2-40B4-BE49-F238E27FC236}">
                <a16:creationId xmlns:a16="http://schemas.microsoft.com/office/drawing/2014/main" id="{E9C51054-3BA4-CA03-9455-0272FEAAFA94}"/>
              </a:ext>
            </a:extLst>
          </p:cNvPr>
          <p:cNvSpPr txBox="1"/>
          <p:nvPr/>
        </p:nvSpPr>
        <p:spPr>
          <a:xfrm>
            <a:off x="385011" y="874476"/>
            <a:ext cx="6096000" cy="1200329"/>
          </a:xfrm>
          <a:prstGeom prst="rect">
            <a:avLst/>
          </a:prstGeom>
          <a:noFill/>
        </p:spPr>
        <p:txBody>
          <a:bodyPr wrap="square">
            <a:spAutoFit/>
          </a:bodyPr>
          <a:lstStyle/>
          <a:p>
            <a:pPr algn="l"/>
            <a:r>
              <a:rPr lang="en-US" sz="1800" b="0" i="0" u="none" strike="noStrike" baseline="0" dirty="0">
                <a:latin typeface="LiberationSerif"/>
              </a:rPr>
              <a:t>often the most important thing you</a:t>
            </a:r>
          </a:p>
          <a:p>
            <a:pPr algn="l"/>
            <a:r>
              <a:rPr lang="en-US" sz="1800" b="0" i="0" u="none" strike="noStrike" baseline="0" dirty="0">
                <a:latin typeface="LiberationSerif"/>
              </a:rPr>
              <a:t>can do in the initial aftermath is get the system up and running again (but in such a way that you have removed access from the unauthorized party).</a:t>
            </a:r>
            <a:endParaRPr lang="en-US" dirty="0"/>
          </a:p>
        </p:txBody>
      </p:sp>
      <p:sp>
        <p:nvSpPr>
          <p:cNvPr id="9" name="TextBox 8">
            <a:extLst>
              <a:ext uri="{FF2B5EF4-FFF2-40B4-BE49-F238E27FC236}">
                <a16:creationId xmlns:a16="http://schemas.microsoft.com/office/drawing/2014/main" id="{CF0C79E1-D4D0-AB50-A647-6F775A2140EA}"/>
              </a:ext>
            </a:extLst>
          </p:cNvPr>
          <p:cNvSpPr txBox="1"/>
          <p:nvPr/>
        </p:nvSpPr>
        <p:spPr>
          <a:xfrm>
            <a:off x="385011" y="2074805"/>
            <a:ext cx="6096000" cy="646331"/>
          </a:xfrm>
          <a:prstGeom prst="rect">
            <a:avLst/>
          </a:prstGeom>
          <a:noFill/>
        </p:spPr>
        <p:txBody>
          <a:bodyPr wrap="square">
            <a:spAutoFit/>
          </a:bodyPr>
          <a:lstStyle/>
          <a:p>
            <a:pPr algn="l"/>
            <a:r>
              <a:rPr lang="en-US" sz="1800" b="0" i="0" u="none" strike="noStrike" baseline="0" dirty="0">
                <a:latin typeface="LiberationSerif"/>
              </a:rPr>
              <a:t>In the end, we basically had to reinstall the entire server from scratch (they had modified system commands).</a:t>
            </a:r>
            <a:endParaRPr lang="en-US" dirty="0"/>
          </a:p>
        </p:txBody>
      </p:sp>
      <p:sp>
        <p:nvSpPr>
          <p:cNvPr id="11" name="TextBox 10">
            <a:extLst>
              <a:ext uri="{FF2B5EF4-FFF2-40B4-BE49-F238E27FC236}">
                <a16:creationId xmlns:a16="http://schemas.microsoft.com/office/drawing/2014/main" id="{DBC64E1B-EA56-AA7D-2F1F-C8AFA45CB901}"/>
              </a:ext>
            </a:extLst>
          </p:cNvPr>
          <p:cNvSpPr txBox="1"/>
          <p:nvPr/>
        </p:nvSpPr>
        <p:spPr>
          <a:xfrm>
            <a:off x="385011" y="2721136"/>
            <a:ext cx="6096000" cy="1200329"/>
          </a:xfrm>
          <a:prstGeom prst="rect">
            <a:avLst/>
          </a:prstGeom>
          <a:noFill/>
        </p:spPr>
        <p:txBody>
          <a:bodyPr wrap="square">
            <a:spAutoFit/>
          </a:bodyPr>
          <a:lstStyle/>
          <a:p>
            <a:pPr algn="l"/>
            <a:r>
              <a:rPr lang="en-US" sz="1800" b="0" i="0" u="none" strike="noStrike" baseline="0" dirty="0">
                <a:latin typeface="LiberationSerif"/>
              </a:rPr>
              <a:t>but if you are routinely rebuilding</a:t>
            </a:r>
          </a:p>
          <a:p>
            <a:pPr algn="l"/>
            <a:r>
              <a:rPr lang="en-US" sz="1800" b="0" i="0" u="none" strike="noStrike" baseline="0" dirty="0">
                <a:latin typeface="LiberationSerif"/>
              </a:rPr>
              <a:t>your servers and rotating credentials, you may be drastically limiting the impact of what they can do without your realizing it.</a:t>
            </a:r>
            <a:endParaRPr lang="en-US" dirty="0"/>
          </a:p>
        </p:txBody>
      </p:sp>
      <p:sp>
        <p:nvSpPr>
          <p:cNvPr id="13" name="TextBox 12">
            <a:extLst>
              <a:ext uri="{FF2B5EF4-FFF2-40B4-BE49-F238E27FC236}">
                <a16:creationId xmlns:a16="http://schemas.microsoft.com/office/drawing/2014/main" id="{5239F8C5-E51C-94D0-93C7-1514AF47C8C5}"/>
              </a:ext>
            </a:extLst>
          </p:cNvPr>
          <p:cNvSpPr txBox="1"/>
          <p:nvPr/>
        </p:nvSpPr>
        <p:spPr>
          <a:xfrm>
            <a:off x="385011" y="3921465"/>
            <a:ext cx="6096000" cy="646331"/>
          </a:xfrm>
          <a:prstGeom prst="rect">
            <a:avLst/>
          </a:prstGeom>
          <a:noFill/>
        </p:spPr>
        <p:txBody>
          <a:bodyPr wrap="square">
            <a:spAutoFit/>
          </a:bodyPr>
          <a:lstStyle/>
          <a:p>
            <a:pPr algn="l"/>
            <a:r>
              <a:rPr lang="en-US" sz="1800" b="0" i="0" u="none" strike="noStrike" baseline="0" dirty="0">
                <a:latin typeface="LiberationSerif"/>
              </a:rPr>
              <a:t>Comes down to the quality of your automation and backups (ability to rebuild a microservice, or even an entire system).</a:t>
            </a:r>
            <a:endParaRPr lang="en-US" dirty="0"/>
          </a:p>
        </p:txBody>
      </p:sp>
      <p:sp>
        <p:nvSpPr>
          <p:cNvPr id="15" name="TextBox 14">
            <a:extLst>
              <a:ext uri="{FF2B5EF4-FFF2-40B4-BE49-F238E27FC236}">
                <a16:creationId xmlns:a16="http://schemas.microsoft.com/office/drawing/2014/main" id="{F46DAA01-59B8-E5E6-C128-E7EB25D2565C}"/>
              </a:ext>
            </a:extLst>
          </p:cNvPr>
          <p:cNvSpPr txBox="1"/>
          <p:nvPr/>
        </p:nvSpPr>
        <p:spPr>
          <a:xfrm>
            <a:off x="385011" y="4567796"/>
            <a:ext cx="6096000" cy="923330"/>
          </a:xfrm>
          <a:prstGeom prst="rect">
            <a:avLst/>
          </a:prstGeom>
          <a:noFill/>
        </p:spPr>
        <p:txBody>
          <a:bodyPr wrap="square">
            <a:spAutoFit/>
          </a:bodyPr>
          <a:lstStyle/>
          <a:p>
            <a:pPr algn="l"/>
            <a:r>
              <a:rPr lang="en-US" sz="1800" b="0" i="0" u="none" strike="noStrike" baseline="0" dirty="0">
                <a:latin typeface="LiberationSerif"/>
              </a:rPr>
              <a:t>If you can deploy and configure each microservice from scratch based on information stored in source control, you’re off to a good start.</a:t>
            </a:r>
            <a:endParaRPr lang="en-US" dirty="0"/>
          </a:p>
        </p:txBody>
      </p:sp>
      <p:sp>
        <p:nvSpPr>
          <p:cNvPr id="17" name="TextBox 16">
            <a:extLst>
              <a:ext uri="{FF2B5EF4-FFF2-40B4-BE49-F238E27FC236}">
                <a16:creationId xmlns:a16="http://schemas.microsoft.com/office/drawing/2014/main" id="{1DB5AE28-5AD6-6445-20AD-20D200F77244}"/>
              </a:ext>
            </a:extLst>
          </p:cNvPr>
          <p:cNvSpPr txBox="1"/>
          <p:nvPr/>
        </p:nvSpPr>
        <p:spPr>
          <a:xfrm>
            <a:off x="385011" y="5491126"/>
            <a:ext cx="6096000" cy="646331"/>
          </a:xfrm>
          <a:prstGeom prst="rect">
            <a:avLst/>
          </a:prstGeom>
          <a:noFill/>
        </p:spPr>
        <p:txBody>
          <a:bodyPr wrap="square">
            <a:spAutoFit/>
          </a:bodyPr>
          <a:lstStyle/>
          <a:p>
            <a:pPr algn="l"/>
            <a:r>
              <a:rPr lang="en-US" sz="1800" b="0" i="0" u="none" strike="noStrike" baseline="0" dirty="0">
                <a:latin typeface="LiberationSerif"/>
              </a:rPr>
              <a:t>use the same process for rebuilding a microservice as you do for every deployment.</a:t>
            </a:r>
            <a:endParaRPr lang="en-US" dirty="0"/>
          </a:p>
        </p:txBody>
      </p:sp>
      <p:pic>
        <p:nvPicPr>
          <p:cNvPr id="19" name="Picture 18">
            <a:extLst>
              <a:ext uri="{FF2B5EF4-FFF2-40B4-BE49-F238E27FC236}">
                <a16:creationId xmlns:a16="http://schemas.microsoft.com/office/drawing/2014/main" id="{EB9DAE56-975A-2D6D-F80C-DAC109A3CAFD}"/>
              </a:ext>
            </a:extLst>
          </p:cNvPr>
          <p:cNvPicPr>
            <a:picLocks noChangeAspect="1"/>
          </p:cNvPicPr>
          <p:nvPr/>
        </p:nvPicPr>
        <p:blipFill>
          <a:blip r:embed="rId2"/>
          <a:stretch>
            <a:fillRect/>
          </a:stretch>
        </p:blipFill>
        <p:spPr>
          <a:xfrm>
            <a:off x="6481011" y="874476"/>
            <a:ext cx="5410200" cy="5262981"/>
          </a:xfrm>
          <a:prstGeom prst="rect">
            <a:avLst/>
          </a:prstGeom>
        </p:spPr>
      </p:pic>
    </p:spTree>
    <p:extLst>
      <p:ext uri="{BB962C8B-B14F-4D97-AF65-F5344CB8AC3E}">
        <p14:creationId xmlns:p14="http://schemas.microsoft.com/office/powerpoint/2010/main" val="2508189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056E5C-D6B8-5E41-F4FE-6B774220ED26}"/>
              </a:ext>
            </a:extLst>
          </p:cNvPr>
          <p:cNvSpPr txBox="1"/>
          <p:nvPr/>
        </p:nvSpPr>
        <p:spPr>
          <a:xfrm>
            <a:off x="465221" y="553270"/>
            <a:ext cx="6096000" cy="369332"/>
          </a:xfrm>
          <a:prstGeom prst="rect">
            <a:avLst/>
          </a:prstGeom>
          <a:noFill/>
        </p:spPr>
        <p:txBody>
          <a:bodyPr wrap="square">
            <a:spAutoFit/>
          </a:bodyPr>
          <a:lstStyle/>
          <a:p>
            <a:r>
              <a:rPr lang="en-US" sz="1800" b="1" i="0" u="none" strike="noStrike" baseline="0" dirty="0">
                <a:solidFill>
                  <a:srgbClr val="8F0012"/>
                </a:solidFill>
                <a:latin typeface="LiberationSans-Bold"/>
              </a:rPr>
              <a:t>Implicit Trust Versus Zero Trust</a:t>
            </a:r>
            <a:endParaRPr lang="en-US" dirty="0"/>
          </a:p>
        </p:txBody>
      </p:sp>
      <p:sp>
        <p:nvSpPr>
          <p:cNvPr id="7" name="TextBox 6">
            <a:extLst>
              <a:ext uri="{FF2B5EF4-FFF2-40B4-BE49-F238E27FC236}">
                <a16:creationId xmlns:a16="http://schemas.microsoft.com/office/drawing/2014/main" id="{9A989EC6-FAAA-EBA6-39B2-872682429A46}"/>
              </a:ext>
            </a:extLst>
          </p:cNvPr>
          <p:cNvSpPr txBox="1"/>
          <p:nvPr/>
        </p:nvSpPr>
        <p:spPr>
          <a:xfrm>
            <a:off x="465221" y="922602"/>
            <a:ext cx="6096000" cy="1200329"/>
          </a:xfrm>
          <a:prstGeom prst="rect">
            <a:avLst/>
          </a:prstGeom>
          <a:noFill/>
        </p:spPr>
        <p:txBody>
          <a:bodyPr wrap="square">
            <a:spAutoFit/>
          </a:bodyPr>
          <a:lstStyle/>
          <a:p>
            <a:pPr algn="l"/>
            <a:r>
              <a:rPr lang="en-US" sz="1800" b="0" i="0" u="none" strike="noStrike" baseline="0" dirty="0">
                <a:latin typeface="LiberationSerif"/>
              </a:rPr>
              <a:t>When it comes to application security, we need to consider the</a:t>
            </a:r>
          </a:p>
          <a:p>
            <a:pPr algn="l"/>
            <a:r>
              <a:rPr lang="en-US" sz="1800" b="0" i="0" u="none" strike="noStrike" baseline="0" dirty="0">
                <a:latin typeface="LiberationSerif"/>
              </a:rPr>
              <a:t>issue of trust among all those points of contact (human to system via interfaces, interfaces to microservices, and microservices to microservices).</a:t>
            </a:r>
            <a:endParaRPr lang="en-US" dirty="0"/>
          </a:p>
        </p:txBody>
      </p:sp>
      <p:sp>
        <p:nvSpPr>
          <p:cNvPr id="9" name="TextBox 8">
            <a:extLst>
              <a:ext uri="{FF2B5EF4-FFF2-40B4-BE49-F238E27FC236}">
                <a16:creationId xmlns:a16="http://schemas.microsoft.com/office/drawing/2014/main" id="{F4016948-4C29-470A-6D3F-A0BFCA8CCDBF}"/>
              </a:ext>
            </a:extLst>
          </p:cNvPr>
          <p:cNvSpPr txBox="1"/>
          <p:nvPr/>
        </p:nvSpPr>
        <p:spPr>
          <a:xfrm>
            <a:off x="465221" y="2492263"/>
            <a:ext cx="6096000" cy="1200329"/>
          </a:xfrm>
          <a:prstGeom prst="rect">
            <a:avLst/>
          </a:prstGeom>
          <a:noFill/>
        </p:spPr>
        <p:txBody>
          <a:bodyPr wrap="square">
            <a:spAutoFit/>
          </a:bodyPr>
          <a:lstStyle/>
          <a:p>
            <a:pPr algn="l"/>
            <a:r>
              <a:rPr lang="en-US" sz="1800" b="0" i="0" u="none" strike="noStrike" baseline="0" dirty="0">
                <a:latin typeface="LiberationSerif"/>
              </a:rPr>
              <a:t>Do we trust everything running in our network? Or do we view everything with</a:t>
            </a:r>
          </a:p>
          <a:p>
            <a:pPr algn="l"/>
            <a:r>
              <a:rPr lang="en-US" sz="1800" b="0" i="0" u="none" strike="noStrike" baseline="0" dirty="0">
                <a:latin typeface="LiberationSerif"/>
              </a:rPr>
              <a:t>suspicion? Here, we can consider two mindsets—implicit trust and zero trust.</a:t>
            </a:r>
            <a:endParaRPr lang="en-US" dirty="0"/>
          </a:p>
        </p:txBody>
      </p:sp>
    </p:spTree>
    <p:extLst>
      <p:ext uri="{BB962C8B-B14F-4D97-AF65-F5344CB8AC3E}">
        <p14:creationId xmlns:p14="http://schemas.microsoft.com/office/powerpoint/2010/main" val="4195283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9E009A-9271-5807-52B2-58C4CAD49E0E}"/>
              </a:ext>
            </a:extLst>
          </p:cNvPr>
          <p:cNvSpPr txBox="1"/>
          <p:nvPr/>
        </p:nvSpPr>
        <p:spPr>
          <a:xfrm>
            <a:off x="368968" y="473060"/>
            <a:ext cx="6096000" cy="369332"/>
          </a:xfrm>
          <a:prstGeom prst="rect">
            <a:avLst/>
          </a:prstGeom>
          <a:noFill/>
        </p:spPr>
        <p:txBody>
          <a:bodyPr wrap="square">
            <a:spAutoFit/>
          </a:bodyPr>
          <a:lstStyle/>
          <a:p>
            <a:r>
              <a:rPr lang="en-US" sz="1800" b="1" i="0" u="none" strike="noStrike" baseline="0" dirty="0">
                <a:latin typeface="LiberationSans-Bold"/>
              </a:rPr>
              <a:t>Implicit Trust</a:t>
            </a:r>
            <a:endParaRPr lang="en-US" dirty="0"/>
          </a:p>
        </p:txBody>
      </p:sp>
      <p:sp>
        <p:nvSpPr>
          <p:cNvPr id="7" name="TextBox 6">
            <a:extLst>
              <a:ext uri="{FF2B5EF4-FFF2-40B4-BE49-F238E27FC236}">
                <a16:creationId xmlns:a16="http://schemas.microsoft.com/office/drawing/2014/main" id="{8955770D-A209-BB3D-34BC-54FD5405A722}"/>
              </a:ext>
            </a:extLst>
          </p:cNvPr>
          <p:cNvSpPr txBox="1"/>
          <p:nvPr/>
        </p:nvSpPr>
        <p:spPr>
          <a:xfrm>
            <a:off x="368968" y="842392"/>
            <a:ext cx="6096000" cy="646331"/>
          </a:xfrm>
          <a:prstGeom prst="rect">
            <a:avLst/>
          </a:prstGeom>
          <a:noFill/>
        </p:spPr>
        <p:txBody>
          <a:bodyPr wrap="square">
            <a:spAutoFit/>
          </a:bodyPr>
          <a:lstStyle/>
          <a:p>
            <a:pPr algn="l"/>
            <a:r>
              <a:rPr lang="en-US" sz="1800" b="0" i="0" u="none" strike="noStrike" baseline="0" dirty="0">
                <a:latin typeface="LiberationSerif"/>
              </a:rPr>
              <a:t>Our first option could be to just assume that any calls to a service made from inside our perimeter are implicitly trusted.</a:t>
            </a:r>
            <a:endParaRPr lang="en-US" dirty="0"/>
          </a:p>
        </p:txBody>
      </p:sp>
      <p:sp>
        <p:nvSpPr>
          <p:cNvPr id="9" name="TextBox 8">
            <a:extLst>
              <a:ext uri="{FF2B5EF4-FFF2-40B4-BE49-F238E27FC236}">
                <a16:creationId xmlns:a16="http://schemas.microsoft.com/office/drawing/2014/main" id="{E7635A7B-E434-4E45-E0E2-662BE09A861A}"/>
              </a:ext>
            </a:extLst>
          </p:cNvPr>
          <p:cNvSpPr txBox="1"/>
          <p:nvPr/>
        </p:nvSpPr>
        <p:spPr>
          <a:xfrm>
            <a:off x="368968" y="1488723"/>
            <a:ext cx="6096000" cy="646331"/>
          </a:xfrm>
          <a:prstGeom prst="rect">
            <a:avLst/>
          </a:prstGeom>
          <a:noFill/>
        </p:spPr>
        <p:txBody>
          <a:bodyPr wrap="square">
            <a:spAutoFit/>
          </a:bodyPr>
          <a:lstStyle/>
          <a:p>
            <a:pPr algn="l"/>
            <a:r>
              <a:rPr lang="en-US" sz="1800" b="0" i="0" u="none" strike="noStrike" baseline="0" dirty="0">
                <a:latin typeface="LiberationSerif"/>
              </a:rPr>
              <a:t>However, should an attacker penetrate your network, all hell could break loose.</a:t>
            </a:r>
            <a:endParaRPr lang="en-US" dirty="0"/>
          </a:p>
        </p:txBody>
      </p:sp>
      <p:sp>
        <p:nvSpPr>
          <p:cNvPr id="11" name="TextBox 10">
            <a:extLst>
              <a:ext uri="{FF2B5EF4-FFF2-40B4-BE49-F238E27FC236}">
                <a16:creationId xmlns:a16="http://schemas.microsoft.com/office/drawing/2014/main" id="{2CA6A55D-5DC2-161F-34AE-0CF5981AE1BF}"/>
              </a:ext>
            </a:extLst>
          </p:cNvPr>
          <p:cNvSpPr txBox="1"/>
          <p:nvPr/>
        </p:nvSpPr>
        <p:spPr>
          <a:xfrm>
            <a:off x="368968" y="2135054"/>
            <a:ext cx="6096000" cy="1200329"/>
          </a:xfrm>
          <a:prstGeom prst="rect">
            <a:avLst/>
          </a:prstGeom>
          <a:noFill/>
        </p:spPr>
        <p:txBody>
          <a:bodyPr wrap="square">
            <a:spAutoFit/>
          </a:bodyPr>
          <a:lstStyle/>
          <a:p>
            <a:pPr algn="l"/>
            <a:r>
              <a:rPr lang="en-US" sz="1800" b="0" i="0" u="none" strike="noStrike" baseline="0" dirty="0">
                <a:latin typeface="LiberationSerif"/>
              </a:rPr>
              <a:t>If the attacker decides to intercept and read the data being sent, change the data without you knowing, or even in some circumstances pretend to be the thing you are talking to, you may not know much about it (man in the middle attack).</a:t>
            </a:r>
            <a:endParaRPr lang="en-US" dirty="0"/>
          </a:p>
        </p:txBody>
      </p:sp>
      <p:sp>
        <p:nvSpPr>
          <p:cNvPr id="13" name="TextBox 12">
            <a:extLst>
              <a:ext uri="{FF2B5EF4-FFF2-40B4-BE49-F238E27FC236}">
                <a16:creationId xmlns:a16="http://schemas.microsoft.com/office/drawing/2014/main" id="{FC44B1A3-5A13-73F6-0810-F8B3B5C32866}"/>
              </a:ext>
            </a:extLst>
          </p:cNvPr>
          <p:cNvSpPr txBox="1"/>
          <p:nvPr/>
        </p:nvSpPr>
        <p:spPr>
          <a:xfrm>
            <a:off x="368968" y="3522618"/>
            <a:ext cx="6096000" cy="923330"/>
          </a:xfrm>
          <a:prstGeom prst="rect">
            <a:avLst/>
          </a:prstGeom>
          <a:noFill/>
        </p:spPr>
        <p:txBody>
          <a:bodyPr wrap="square">
            <a:spAutoFit/>
          </a:bodyPr>
          <a:lstStyle/>
          <a:p>
            <a:pPr algn="l"/>
            <a:r>
              <a:rPr lang="en-US" sz="1800" b="0" i="0" u="none" strike="noStrike" baseline="0" dirty="0">
                <a:latin typeface="LiberationSerif"/>
              </a:rPr>
              <a:t>worry that the implicit trust model is not a conscious</a:t>
            </a:r>
          </a:p>
          <a:p>
            <a:pPr algn="l"/>
            <a:r>
              <a:rPr lang="en-US" sz="1800" b="0" i="0" u="none" strike="noStrike" baseline="0" dirty="0">
                <a:latin typeface="LiberationSerif"/>
              </a:rPr>
              <a:t>decision; rather, people are unaware of the risks in the first place</a:t>
            </a:r>
            <a:endParaRPr lang="en-US" dirty="0"/>
          </a:p>
        </p:txBody>
      </p:sp>
    </p:spTree>
    <p:extLst>
      <p:ext uri="{BB962C8B-B14F-4D97-AF65-F5344CB8AC3E}">
        <p14:creationId xmlns:p14="http://schemas.microsoft.com/office/powerpoint/2010/main" val="1590005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BC7E24-8EA5-7912-38B4-415456AA674F}"/>
              </a:ext>
            </a:extLst>
          </p:cNvPr>
          <p:cNvSpPr txBox="1"/>
          <p:nvPr/>
        </p:nvSpPr>
        <p:spPr>
          <a:xfrm>
            <a:off x="577515" y="633481"/>
            <a:ext cx="6096000" cy="369332"/>
          </a:xfrm>
          <a:prstGeom prst="rect">
            <a:avLst/>
          </a:prstGeom>
          <a:noFill/>
        </p:spPr>
        <p:txBody>
          <a:bodyPr wrap="square">
            <a:spAutoFit/>
          </a:bodyPr>
          <a:lstStyle/>
          <a:p>
            <a:r>
              <a:rPr lang="en-US" sz="1800" b="1" i="0" u="none" strike="noStrike" baseline="0" dirty="0">
                <a:latin typeface="LiberationSans-Bold"/>
              </a:rPr>
              <a:t>Zero Trust</a:t>
            </a:r>
            <a:endParaRPr lang="en-US" dirty="0"/>
          </a:p>
        </p:txBody>
      </p:sp>
      <p:sp>
        <p:nvSpPr>
          <p:cNvPr id="7" name="TextBox 6">
            <a:extLst>
              <a:ext uri="{FF2B5EF4-FFF2-40B4-BE49-F238E27FC236}">
                <a16:creationId xmlns:a16="http://schemas.microsoft.com/office/drawing/2014/main" id="{35ACFFC0-75BB-9F49-38CA-92802AF478B5}"/>
              </a:ext>
            </a:extLst>
          </p:cNvPr>
          <p:cNvSpPr txBox="1"/>
          <p:nvPr/>
        </p:nvSpPr>
        <p:spPr>
          <a:xfrm>
            <a:off x="577515" y="1002813"/>
            <a:ext cx="6096000" cy="369332"/>
          </a:xfrm>
          <a:prstGeom prst="rect">
            <a:avLst/>
          </a:prstGeom>
          <a:noFill/>
        </p:spPr>
        <p:txBody>
          <a:bodyPr wrap="square">
            <a:spAutoFit/>
          </a:bodyPr>
          <a:lstStyle/>
          <a:p>
            <a:r>
              <a:rPr lang="en-US" sz="1800" b="0" i="1" u="none" strike="noStrike" baseline="0" dirty="0">
                <a:latin typeface="LiberationSerif-Italic"/>
              </a:rPr>
              <a:t>“Jill, we’ve traced the call—it’s coming from inside the house!”</a:t>
            </a:r>
            <a:endParaRPr lang="en-US" dirty="0"/>
          </a:p>
        </p:txBody>
      </p:sp>
      <p:sp>
        <p:nvSpPr>
          <p:cNvPr id="9" name="TextBox 8">
            <a:extLst>
              <a:ext uri="{FF2B5EF4-FFF2-40B4-BE49-F238E27FC236}">
                <a16:creationId xmlns:a16="http://schemas.microsoft.com/office/drawing/2014/main" id="{2971231B-D322-F41D-CCA2-E04D60B40DDE}"/>
              </a:ext>
            </a:extLst>
          </p:cNvPr>
          <p:cNvSpPr txBox="1"/>
          <p:nvPr/>
        </p:nvSpPr>
        <p:spPr>
          <a:xfrm>
            <a:off x="577515" y="1372145"/>
            <a:ext cx="6096000" cy="646331"/>
          </a:xfrm>
          <a:prstGeom prst="rect">
            <a:avLst/>
          </a:prstGeom>
          <a:noFill/>
        </p:spPr>
        <p:txBody>
          <a:bodyPr wrap="square">
            <a:spAutoFit/>
          </a:bodyPr>
          <a:lstStyle/>
          <a:p>
            <a:pPr algn="l"/>
            <a:r>
              <a:rPr lang="en-US" sz="1800" b="0" i="0" u="none" strike="noStrike" baseline="0" dirty="0">
                <a:latin typeface="LiberationSerif"/>
              </a:rPr>
              <a:t>you must </a:t>
            </a:r>
            <a:r>
              <a:rPr lang="en-US" sz="1800" b="0" i="1" u="none" strike="noStrike" baseline="0" dirty="0">
                <a:latin typeface="LiberationSerif-Italic"/>
              </a:rPr>
              <a:t>assume </a:t>
            </a:r>
            <a:r>
              <a:rPr lang="en-US" sz="1800" b="0" i="0" u="none" strike="noStrike" baseline="0" dirty="0">
                <a:latin typeface="LiberationSerif"/>
              </a:rPr>
              <a:t>that you are operating in an environment that has already been compromised—</a:t>
            </a:r>
            <a:endParaRPr lang="en-US" dirty="0"/>
          </a:p>
        </p:txBody>
      </p:sp>
      <p:sp>
        <p:nvSpPr>
          <p:cNvPr id="11" name="TextBox 10">
            <a:extLst>
              <a:ext uri="{FF2B5EF4-FFF2-40B4-BE49-F238E27FC236}">
                <a16:creationId xmlns:a16="http://schemas.microsoft.com/office/drawing/2014/main" id="{B997BF4C-6380-CE99-9B54-D2CBA5491333}"/>
              </a:ext>
            </a:extLst>
          </p:cNvPr>
          <p:cNvSpPr txBox="1"/>
          <p:nvPr/>
        </p:nvSpPr>
        <p:spPr>
          <a:xfrm>
            <a:off x="577515" y="2018476"/>
            <a:ext cx="6096000" cy="1200329"/>
          </a:xfrm>
          <a:prstGeom prst="rect">
            <a:avLst/>
          </a:prstGeom>
          <a:noFill/>
        </p:spPr>
        <p:txBody>
          <a:bodyPr wrap="square">
            <a:spAutoFit/>
          </a:bodyPr>
          <a:lstStyle/>
          <a:p>
            <a:pPr algn="l"/>
            <a:r>
              <a:rPr lang="en-US" sz="1800" b="0" i="0" u="none" strike="noStrike" baseline="0" dirty="0">
                <a:latin typeface="LiberationSerif"/>
              </a:rPr>
              <a:t>the computers you are talking to could have been compromised, the inbound connections could</a:t>
            </a:r>
          </a:p>
          <a:p>
            <a:pPr algn="l"/>
            <a:r>
              <a:rPr lang="en-US" sz="1800" b="0" i="0" u="none" strike="noStrike" baseline="0" dirty="0">
                <a:latin typeface="LiberationSerif"/>
              </a:rPr>
              <a:t>be from hostile parties, the data you are writing could be read by bad people. Paranoid? Yes! Welcome to zero trust.</a:t>
            </a:r>
            <a:endParaRPr lang="en-US" dirty="0"/>
          </a:p>
        </p:txBody>
      </p:sp>
      <p:sp>
        <p:nvSpPr>
          <p:cNvPr id="13" name="TextBox 12">
            <a:extLst>
              <a:ext uri="{FF2B5EF4-FFF2-40B4-BE49-F238E27FC236}">
                <a16:creationId xmlns:a16="http://schemas.microsoft.com/office/drawing/2014/main" id="{DB038600-CB71-2848-6242-E00E1E957244}"/>
              </a:ext>
            </a:extLst>
          </p:cNvPr>
          <p:cNvSpPr txBox="1"/>
          <p:nvPr/>
        </p:nvSpPr>
        <p:spPr>
          <a:xfrm>
            <a:off x="577515" y="3218805"/>
            <a:ext cx="6096000" cy="923330"/>
          </a:xfrm>
          <a:prstGeom prst="rect">
            <a:avLst/>
          </a:prstGeom>
          <a:noFill/>
        </p:spPr>
        <p:txBody>
          <a:bodyPr wrap="square">
            <a:spAutoFit/>
          </a:bodyPr>
          <a:lstStyle/>
          <a:p>
            <a:pPr algn="l"/>
            <a:r>
              <a:rPr lang="en-US" sz="1800" b="0" i="0" u="none" strike="noStrike" baseline="0" dirty="0">
                <a:latin typeface="LiberationSerif"/>
              </a:rPr>
              <a:t>In effect, the concept of a “perimeter” is meaningless with zero trust (for this reason, zero trust is often also known as “</a:t>
            </a:r>
            <a:r>
              <a:rPr lang="en-US" sz="1800" b="0" i="0" u="none" strike="noStrike" baseline="0" dirty="0" err="1">
                <a:latin typeface="LiberationSerif"/>
              </a:rPr>
              <a:t>perimeterless</a:t>
            </a:r>
            <a:r>
              <a:rPr lang="en-US" sz="1800" b="0" i="0" u="none" strike="noStrike" baseline="0" dirty="0">
                <a:latin typeface="LiberationSerif"/>
              </a:rPr>
              <a:t> computing”).</a:t>
            </a:r>
            <a:endParaRPr lang="en-US" dirty="0"/>
          </a:p>
        </p:txBody>
      </p:sp>
      <p:sp>
        <p:nvSpPr>
          <p:cNvPr id="15" name="TextBox 14">
            <a:extLst>
              <a:ext uri="{FF2B5EF4-FFF2-40B4-BE49-F238E27FC236}">
                <a16:creationId xmlns:a16="http://schemas.microsoft.com/office/drawing/2014/main" id="{FEED2A1D-C6A5-BCC1-F42A-B749514B0F90}"/>
              </a:ext>
            </a:extLst>
          </p:cNvPr>
          <p:cNvSpPr txBox="1"/>
          <p:nvPr/>
        </p:nvSpPr>
        <p:spPr>
          <a:xfrm>
            <a:off x="577515" y="4142135"/>
            <a:ext cx="6096000" cy="1477328"/>
          </a:xfrm>
          <a:prstGeom prst="rect">
            <a:avLst/>
          </a:prstGeom>
          <a:noFill/>
        </p:spPr>
        <p:txBody>
          <a:bodyPr wrap="square">
            <a:spAutoFit/>
          </a:bodyPr>
          <a:lstStyle/>
          <a:p>
            <a:pPr algn="l"/>
            <a:r>
              <a:rPr lang="en-US" sz="1800" b="0" i="1" u="none" strike="noStrike" baseline="0" dirty="0">
                <a:latin typeface="LiberationSerif-Italic"/>
              </a:rPr>
              <a:t>[With zero trust] you can actually make certain counter-intuitive access decisions and for example allow connections to internal services from the internet because you treat your “internal” network as equally trustworthy as the internet (i.e., not at all).</a:t>
            </a:r>
          </a:p>
          <a:p>
            <a:pPr algn="l"/>
            <a:r>
              <a:rPr lang="en-US" sz="1800" b="0" i="0" u="none" strike="noStrike" baseline="0" dirty="0">
                <a:latin typeface="LiberationSerif"/>
              </a:rPr>
              <a:t>—Jan </a:t>
            </a:r>
            <a:r>
              <a:rPr lang="en-US" sz="1800" b="0" i="0" u="none" strike="noStrike" baseline="0" dirty="0" err="1">
                <a:latin typeface="LiberationSerif"/>
              </a:rPr>
              <a:t>Schaumann</a:t>
            </a:r>
            <a:endParaRPr lang="en-US" dirty="0"/>
          </a:p>
        </p:txBody>
      </p:sp>
    </p:spTree>
    <p:extLst>
      <p:ext uri="{BB962C8B-B14F-4D97-AF65-F5344CB8AC3E}">
        <p14:creationId xmlns:p14="http://schemas.microsoft.com/office/powerpoint/2010/main" val="3411655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1DA506-790A-726A-BDF3-7C16E2F51733}"/>
              </a:ext>
            </a:extLst>
          </p:cNvPr>
          <p:cNvSpPr txBox="1"/>
          <p:nvPr/>
        </p:nvSpPr>
        <p:spPr>
          <a:xfrm>
            <a:off x="417095" y="537228"/>
            <a:ext cx="6096000" cy="369332"/>
          </a:xfrm>
          <a:prstGeom prst="rect">
            <a:avLst/>
          </a:prstGeom>
          <a:noFill/>
        </p:spPr>
        <p:txBody>
          <a:bodyPr wrap="square">
            <a:spAutoFit/>
          </a:bodyPr>
          <a:lstStyle/>
          <a:p>
            <a:r>
              <a:rPr lang="en-US" sz="1800" b="1" i="0" u="none" strike="noStrike" baseline="0" dirty="0">
                <a:latin typeface="LiberationSans-Bold"/>
              </a:rPr>
              <a:t>It’s a Spectrum</a:t>
            </a:r>
            <a:endParaRPr lang="en-US" dirty="0"/>
          </a:p>
        </p:txBody>
      </p:sp>
      <p:sp>
        <p:nvSpPr>
          <p:cNvPr id="7" name="TextBox 6">
            <a:extLst>
              <a:ext uri="{FF2B5EF4-FFF2-40B4-BE49-F238E27FC236}">
                <a16:creationId xmlns:a16="http://schemas.microsoft.com/office/drawing/2014/main" id="{6EC3F30A-EFE1-683D-612D-DAF5844B5A29}"/>
              </a:ext>
            </a:extLst>
          </p:cNvPr>
          <p:cNvSpPr txBox="1"/>
          <p:nvPr/>
        </p:nvSpPr>
        <p:spPr>
          <a:xfrm>
            <a:off x="417095" y="906560"/>
            <a:ext cx="6096000" cy="923330"/>
          </a:xfrm>
          <a:prstGeom prst="rect">
            <a:avLst/>
          </a:prstGeom>
          <a:noFill/>
        </p:spPr>
        <p:txBody>
          <a:bodyPr wrap="square">
            <a:spAutoFit/>
          </a:bodyPr>
          <a:lstStyle/>
          <a:p>
            <a:pPr algn="l"/>
            <a:r>
              <a:rPr lang="en-US" sz="1800" b="0" i="0" u="none" strike="noStrike" baseline="0" dirty="0">
                <a:latin typeface="LiberationSerif"/>
              </a:rPr>
              <a:t>I don’t mean to imply that you have a stark choice between implicit and zero trust (trust can be based upon the sensitivity of information being accessed).</a:t>
            </a:r>
            <a:endParaRPr lang="en-US" dirty="0"/>
          </a:p>
        </p:txBody>
      </p:sp>
      <p:sp>
        <p:nvSpPr>
          <p:cNvPr id="9" name="TextBox 8">
            <a:extLst>
              <a:ext uri="{FF2B5EF4-FFF2-40B4-BE49-F238E27FC236}">
                <a16:creationId xmlns:a16="http://schemas.microsoft.com/office/drawing/2014/main" id="{3FAC701C-B8CA-3833-946E-7BE01717E1FF}"/>
              </a:ext>
            </a:extLst>
          </p:cNvPr>
          <p:cNvSpPr txBox="1"/>
          <p:nvPr/>
        </p:nvSpPr>
        <p:spPr>
          <a:xfrm>
            <a:off x="417095" y="1829890"/>
            <a:ext cx="6096000" cy="1200329"/>
          </a:xfrm>
          <a:prstGeom prst="rect">
            <a:avLst/>
          </a:prstGeom>
          <a:noFill/>
        </p:spPr>
        <p:txBody>
          <a:bodyPr wrap="square">
            <a:spAutoFit/>
          </a:bodyPr>
          <a:lstStyle/>
          <a:p>
            <a:pPr algn="l"/>
            <a:r>
              <a:rPr lang="en-US" sz="1800" b="0" i="0" u="none" strike="noStrike" baseline="0" dirty="0">
                <a:latin typeface="LiberationSerif"/>
              </a:rPr>
              <a:t>adopt a concept of zero trust for any microservices</a:t>
            </a:r>
          </a:p>
          <a:p>
            <a:pPr algn="l"/>
            <a:r>
              <a:rPr lang="en-US" sz="1800" b="0" i="0" u="none" strike="noStrike" baseline="0" dirty="0">
                <a:latin typeface="LiberationSerif"/>
              </a:rPr>
              <a:t>handling PII but be more relaxed in other areas (cost of security implementation must be justified (and driven) by your threa</a:t>
            </a:r>
            <a:r>
              <a:rPr lang="en-US" dirty="0">
                <a:latin typeface="LiberationSerif"/>
              </a:rPr>
              <a:t>t model.</a:t>
            </a:r>
            <a:endParaRPr lang="en-US" dirty="0"/>
          </a:p>
        </p:txBody>
      </p:sp>
      <p:sp>
        <p:nvSpPr>
          <p:cNvPr id="11" name="TextBox 10">
            <a:extLst>
              <a:ext uri="{FF2B5EF4-FFF2-40B4-BE49-F238E27FC236}">
                <a16:creationId xmlns:a16="http://schemas.microsoft.com/office/drawing/2014/main" id="{A9565A69-7DCE-902B-9660-FDE65DFF4AEA}"/>
              </a:ext>
            </a:extLst>
          </p:cNvPr>
          <p:cNvSpPr txBox="1"/>
          <p:nvPr/>
        </p:nvSpPr>
        <p:spPr>
          <a:xfrm>
            <a:off x="417095" y="3030219"/>
            <a:ext cx="6096000" cy="923330"/>
          </a:xfrm>
          <a:prstGeom prst="rect">
            <a:avLst/>
          </a:prstGeom>
          <a:noFill/>
        </p:spPr>
        <p:txBody>
          <a:bodyPr wrap="square">
            <a:spAutoFit/>
          </a:bodyPr>
          <a:lstStyle/>
          <a:p>
            <a:pPr algn="l"/>
            <a:r>
              <a:rPr lang="en-US" sz="1800" b="0" i="0" u="none" strike="noStrike" baseline="0" dirty="0">
                <a:latin typeface="LiberationSerif"/>
              </a:rPr>
              <a:t>let's look at MedicalCo, a company I worked with that managed</a:t>
            </a:r>
          </a:p>
          <a:p>
            <a:pPr algn="l"/>
            <a:r>
              <a:rPr lang="en-US" sz="1800" b="0" i="0" u="none" strike="noStrike" baseline="0" dirty="0">
                <a:latin typeface="LiberationSerif"/>
              </a:rPr>
              <a:t>sensitive healthcare data pertaining to individuals (straightforward approach).</a:t>
            </a:r>
            <a:endParaRPr lang="en-US" dirty="0"/>
          </a:p>
        </p:txBody>
      </p:sp>
      <p:sp>
        <p:nvSpPr>
          <p:cNvPr id="13" name="TextBox 12">
            <a:extLst>
              <a:ext uri="{FF2B5EF4-FFF2-40B4-BE49-F238E27FC236}">
                <a16:creationId xmlns:a16="http://schemas.microsoft.com/office/drawing/2014/main" id="{58A82511-DF53-C698-F830-3A43443CE5A5}"/>
              </a:ext>
            </a:extLst>
          </p:cNvPr>
          <p:cNvSpPr txBox="1"/>
          <p:nvPr/>
        </p:nvSpPr>
        <p:spPr>
          <a:xfrm>
            <a:off x="417095" y="3953549"/>
            <a:ext cx="6096000" cy="646331"/>
          </a:xfrm>
          <a:prstGeom prst="rect">
            <a:avLst/>
          </a:prstGeom>
          <a:noFill/>
        </p:spPr>
        <p:txBody>
          <a:bodyPr wrap="square">
            <a:spAutoFit/>
          </a:bodyPr>
          <a:lstStyle/>
          <a:p>
            <a:pPr algn="l"/>
            <a:r>
              <a:rPr lang="en-US" sz="1800" b="0" i="1" u="none" strike="noStrike" baseline="0" dirty="0">
                <a:latin typeface="LiberationSerif-Italic"/>
              </a:rPr>
              <a:t>Public – </a:t>
            </a:r>
            <a:r>
              <a:rPr lang="en-US" sz="1800" b="0" i="0" u="none" strike="noStrike" baseline="0" dirty="0">
                <a:latin typeface="LiberationSerif"/>
              </a:rPr>
              <a:t>Data that could be freely shared with any external party. This information is effectively in the public domain.</a:t>
            </a:r>
            <a:endParaRPr lang="en-US" dirty="0"/>
          </a:p>
        </p:txBody>
      </p:sp>
      <p:sp>
        <p:nvSpPr>
          <p:cNvPr id="15" name="TextBox 14">
            <a:extLst>
              <a:ext uri="{FF2B5EF4-FFF2-40B4-BE49-F238E27FC236}">
                <a16:creationId xmlns:a16="http://schemas.microsoft.com/office/drawing/2014/main" id="{DBF66E5A-FB15-4D5C-D74B-52602511BBA9}"/>
              </a:ext>
            </a:extLst>
          </p:cNvPr>
          <p:cNvSpPr txBox="1"/>
          <p:nvPr/>
        </p:nvSpPr>
        <p:spPr>
          <a:xfrm>
            <a:off x="417095" y="4599880"/>
            <a:ext cx="6096000" cy="1200329"/>
          </a:xfrm>
          <a:prstGeom prst="rect">
            <a:avLst/>
          </a:prstGeom>
          <a:noFill/>
        </p:spPr>
        <p:txBody>
          <a:bodyPr wrap="square">
            <a:spAutoFit/>
          </a:bodyPr>
          <a:lstStyle/>
          <a:p>
            <a:pPr algn="l"/>
            <a:r>
              <a:rPr lang="en-US" sz="1800" b="0" i="1" u="none" strike="noStrike" baseline="0" dirty="0">
                <a:latin typeface="LiberationSerif-Italic"/>
              </a:rPr>
              <a:t>Private – </a:t>
            </a:r>
            <a:r>
              <a:rPr lang="en-US" sz="1800" b="0" i="0" u="none" strike="noStrike" baseline="0" dirty="0">
                <a:latin typeface="LiberationSerif"/>
              </a:rPr>
              <a:t>Information that should be available only to logged-in users. Access to this information could be further limited due to authorization restrictions. This might include things such as which insurance plan a customer was on.</a:t>
            </a:r>
            <a:endParaRPr lang="en-US" dirty="0"/>
          </a:p>
        </p:txBody>
      </p:sp>
      <p:sp>
        <p:nvSpPr>
          <p:cNvPr id="17" name="TextBox 16">
            <a:extLst>
              <a:ext uri="{FF2B5EF4-FFF2-40B4-BE49-F238E27FC236}">
                <a16:creationId xmlns:a16="http://schemas.microsoft.com/office/drawing/2014/main" id="{FEE902F8-1554-844A-8AA8-85E3A1198C71}"/>
              </a:ext>
            </a:extLst>
          </p:cNvPr>
          <p:cNvSpPr txBox="1"/>
          <p:nvPr/>
        </p:nvSpPr>
        <p:spPr>
          <a:xfrm>
            <a:off x="417095" y="5800209"/>
            <a:ext cx="10427368" cy="923330"/>
          </a:xfrm>
          <a:prstGeom prst="rect">
            <a:avLst/>
          </a:prstGeom>
          <a:noFill/>
        </p:spPr>
        <p:txBody>
          <a:bodyPr wrap="square">
            <a:spAutoFit/>
          </a:bodyPr>
          <a:lstStyle/>
          <a:p>
            <a:pPr algn="l"/>
            <a:r>
              <a:rPr lang="en-US" sz="1800" b="0" i="1" u="none" strike="noStrike" baseline="0" dirty="0">
                <a:latin typeface="LiberationSerif-Italic"/>
              </a:rPr>
              <a:t>Secret – </a:t>
            </a:r>
            <a:r>
              <a:rPr lang="en-US" sz="1800" b="0" i="0" u="none" strike="noStrike" baseline="0" dirty="0">
                <a:latin typeface="LiberationSerif"/>
              </a:rPr>
              <a:t>Incredibly sensitive information about individuals that could be accessed by people other than the individual in question only in extremely specific situations. This includes information about an individual’s health data.</a:t>
            </a:r>
            <a:endParaRPr lang="en-US" dirty="0"/>
          </a:p>
        </p:txBody>
      </p:sp>
      <p:pic>
        <p:nvPicPr>
          <p:cNvPr id="19" name="Picture 18">
            <a:extLst>
              <a:ext uri="{FF2B5EF4-FFF2-40B4-BE49-F238E27FC236}">
                <a16:creationId xmlns:a16="http://schemas.microsoft.com/office/drawing/2014/main" id="{F160FB9F-04DE-3EAE-1D08-655EF4B7C60F}"/>
              </a:ext>
            </a:extLst>
          </p:cNvPr>
          <p:cNvPicPr>
            <a:picLocks noChangeAspect="1"/>
          </p:cNvPicPr>
          <p:nvPr/>
        </p:nvPicPr>
        <p:blipFill>
          <a:blip r:embed="rId2"/>
          <a:stretch>
            <a:fillRect/>
          </a:stretch>
        </p:blipFill>
        <p:spPr>
          <a:xfrm>
            <a:off x="6767756" y="1304158"/>
            <a:ext cx="5007149" cy="3294539"/>
          </a:xfrm>
          <a:prstGeom prst="rect">
            <a:avLst/>
          </a:prstGeom>
        </p:spPr>
      </p:pic>
    </p:spTree>
    <p:extLst>
      <p:ext uri="{BB962C8B-B14F-4D97-AF65-F5344CB8AC3E}">
        <p14:creationId xmlns:p14="http://schemas.microsoft.com/office/powerpoint/2010/main" val="1675908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4A0BE5-B3CA-6CFE-0F5E-9C8124CFFE5A}"/>
              </a:ext>
            </a:extLst>
          </p:cNvPr>
          <p:cNvSpPr txBox="1"/>
          <p:nvPr/>
        </p:nvSpPr>
        <p:spPr>
          <a:xfrm>
            <a:off x="449179" y="457018"/>
            <a:ext cx="6096000" cy="369332"/>
          </a:xfrm>
          <a:prstGeom prst="rect">
            <a:avLst/>
          </a:prstGeom>
          <a:noFill/>
        </p:spPr>
        <p:txBody>
          <a:bodyPr wrap="square">
            <a:spAutoFit/>
          </a:bodyPr>
          <a:lstStyle/>
          <a:p>
            <a:r>
              <a:rPr lang="en-US" sz="1800" b="1" i="0" u="none" strike="noStrike" baseline="0" dirty="0">
                <a:solidFill>
                  <a:srgbClr val="8F0012"/>
                </a:solidFill>
                <a:latin typeface="LiberationSans-Bold"/>
              </a:rPr>
              <a:t>Securing Data</a:t>
            </a:r>
            <a:endParaRPr lang="en-US" dirty="0"/>
          </a:p>
        </p:txBody>
      </p:sp>
      <p:sp>
        <p:nvSpPr>
          <p:cNvPr id="7" name="TextBox 6">
            <a:extLst>
              <a:ext uri="{FF2B5EF4-FFF2-40B4-BE49-F238E27FC236}">
                <a16:creationId xmlns:a16="http://schemas.microsoft.com/office/drawing/2014/main" id="{FE28A294-83D8-2427-0FDF-312EDB6DEA44}"/>
              </a:ext>
            </a:extLst>
          </p:cNvPr>
          <p:cNvSpPr txBox="1"/>
          <p:nvPr/>
        </p:nvSpPr>
        <p:spPr>
          <a:xfrm>
            <a:off x="449179" y="826350"/>
            <a:ext cx="6096000" cy="646331"/>
          </a:xfrm>
          <a:prstGeom prst="rect">
            <a:avLst/>
          </a:prstGeom>
          <a:noFill/>
        </p:spPr>
        <p:txBody>
          <a:bodyPr wrap="square">
            <a:spAutoFit/>
          </a:bodyPr>
          <a:lstStyle/>
          <a:p>
            <a:pPr algn="l"/>
            <a:r>
              <a:rPr lang="en-US" sz="1800" b="0" i="0" u="none" strike="noStrike" baseline="0" dirty="0">
                <a:latin typeface="LiberationSerif"/>
              </a:rPr>
              <a:t>Let’s look in more detail at how we can protect our data as it moves over networks, and as it sits at rest.</a:t>
            </a:r>
            <a:endParaRPr lang="en-US" dirty="0"/>
          </a:p>
        </p:txBody>
      </p:sp>
      <p:sp>
        <p:nvSpPr>
          <p:cNvPr id="9" name="TextBox 8">
            <a:extLst>
              <a:ext uri="{FF2B5EF4-FFF2-40B4-BE49-F238E27FC236}">
                <a16:creationId xmlns:a16="http://schemas.microsoft.com/office/drawing/2014/main" id="{049D5DAE-F17F-CD35-D701-A150D5837D68}"/>
              </a:ext>
            </a:extLst>
          </p:cNvPr>
          <p:cNvSpPr txBox="1"/>
          <p:nvPr/>
        </p:nvSpPr>
        <p:spPr>
          <a:xfrm>
            <a:off x="449179" y="1472681"/>
            <a:ext cx="6096000" cy="369332"/>
          </a:xfrm>
          <a:prstGeom prst="rect">
            <a:avLst/>
          </a:prstGeom>
          <a:noFill/>
        </p:spPr>
        <p:txBody>
          <a:bodyPr wrap="square">
            <a:spAutoFit/>
          </a:bodyPr>
          <a:lstStyle/>
          <a:p>
            <a:r>
              <a:rPr lang="en-US" sz="1800" b="1" i="0" u="none" strike="noStrike" baseline="0" dirty="0">
                <a:latin typeface="LiberationSans-Bold"/>
              </a:rPr>
              <a:t>Data in Transit</a:t>
            </a:r>
            <a:endParaRPr lang="en-US" dirty="0"/>
          </a:p>
        </p:txBody>
      </p:sp>
      <p:sp>
        <p:nvSpPr>
          <p:cNvPr id="11" name="TextBox 10">
            <a:extLst>
              <a:ext uri="{FF2B5EF4-FFF2-40B4-BE49-F238E27FC236}">
                <a16:creationId xmlns:a16="http://schemas.microsoft.com/office/drawing/2014/main" id="{1F685745-EFC0-623C-8369-D0A87C60DADC}"/>
              </a:ext>
            </a:extLst>
          </p:cNvPr>
          <p:cNvSpPr txBox="1"/>
          <p:nvPr/>
        </p:nvSpPr>
        <p:spPr>
          <a:xfrm>
            <a:off x="449178" y="1842013"/>
            <a:ext cx="6625389" cy="646331"/>
          </a:xfrm>
          <a:prstGeom prst="rect">
            <a:avLst/>
          </a:prstGeom>
          <a:noFill/>
        </p:spPr>
        <p:txBody>
          <a:bodyPr wrap="square">
            <a:spAutoFit/>
          </a:bodyPr>
          <a:lstStyle/>
          <a:p>
            <a:pPr algn="l"/>
            <a:r>
              <a:rPr lang="en-US" sz="1800" b="0" i="0" u="none" strike="noStrike" baseline="0" dirty="0">
                <a:latin typeface="LiberationSerif"/>
              </a:rPr>
              <a:t>will depend largely on the nature of the communication protocols you have picked (nature of protection depends on this).</a:t>
            </a:r>
            <a:endParaRPr lang="en-US" dirty="0"/>
          </a:p>
        </p:txBody>
      </p:sp>
      <p:sp>
        <p:nvSpPr>
          <p:cNvPr id="13" name="TextBox 12">
            <a:extLst>
              <a:ext uri="{FF2B5EF4-FFF2-40B4-BE49-F238E27FC236}">
                <a16:creationId xmlns:a16="http://schemas.microsoft.com/office/drawing/2014/main" id="{7478845F-50D3-7A74-84A7-FE0AD483DD8B}"/>
              </a:ext>
            </a:extLst>
          </p:cNvPr>
          <p:cNvSpPr txBox="1"/>
          <p:nvPr/>
        </p:nvSpPr>
        <p:spPr>
          <a:xfrm>
            <a:off x="449179" y="2488344"/>
            <a:ext cx="6096000" cy="646331"/>
          </a:xfrm>
          <a:prstGeom prst="rect">
            <a:avLst/>
          </a:prstGeom>
          <a:noFill/>
        </p:spPr>
        <p:txBody>
          <a:bodyPr wrap="square">
            <a:spAutoFit/>
          </a:bodyPr>
          <a:lstStyle/>
          <a:p>
            <a:pPr algn="l"/>
            <a:r>
              <a:rPr lang="en-US" sz="1800" b="0" i="0" u="none" strike="noStrike" baseline="0" dirty="0">
                <a:latin typeface="LiberationSerif"/>
              </a:rPr>
              <a:t>consider more generically the four main areas of interest when it comes to securing data in transit.</a:t>
            </a:r>
            <a:endParaRPr lang="en-US" dirty="0"/>
          </a:p>
        </p:txBody>
      </p:sp>
      <p:pic>
        <p:nvPicPr>
          <p:cNvPr id="15" name="Picture 14">
            <a:extLst>
              <a:ext uri="{FF2B5EF4-FFF2-40B4-BE49-F238E27FC236}">
                <a16:creationId xmlns:a16="http://schemas.microsoft.com/office/drawing/2014/main" id="{E940EDCB-A282-6530-9710-D0B0B70C928B}"/>
              </a:ext>
            </a:extLst>
          </p:cNvPr>
          <p:cNvPicPr>
            <a:picLocks noChangeAspect="1"/>
          </p:cNvPicPr>
          <p:nvPr/>
        </p:nvPicPr>
        <p:blipFill>
          <a:blip r:embed="rId2"/>
          <a:stretch>
            <a:fillRect/>
          </a:stretch>
        </p:blipFill>
        <p:spPr>
          <a:xfrm>
            <a:off x="2911468" y="3134675"/>
            <a:ext cx="7162974" cy="3454666"/>
          </a:xfrm>
          <a:prstGeom prst="rect">
            <a:avLst/>
          </a:prstGeom>
        </p:spPr>
      </p:pic>
    </p:spTree>
    <p:extLst>
      <p:ext uri="{BB962C8B-B14F-4D97-AF65-F5344CB8AC3E}">
        <p14:creationId xmlns:p14="http://schemas.microsoft.com/office/powerpoint/2010/main" val="1996540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8533AB-1A12-E074-3A80-FF378DA5B7C3}"/>
              </a:ext>
            </a:extLst>
          </p:cNvPr>
          <p:cNvSpPr txBox="1"/>
          <p:nvPr/>
        </p:nvSpPr>
        <p:spPr>
          <a:xfrm>
            <a:off x="481263" y="473059"/>
            <a:ext cx="6096000" cy="369332"/>
          </a:xfrm>
          <a:prstGeom prst="rect">
            <a:avLst/>
          </a:prstGeom>
          <a:noFill/>
        </p:spPr>
        <p:txBody>
          <a:bodyPr wrap="square">
            <a:spAutoFit/>
          </a:bodyPr>
          <a:lstStyle/>
          <a:p>
            <a:r>
              <a:rPr lang="en-US" sz="1800" b="1" i="0" u="none" strike="noStrike" baseline="0" dirty="0">
                <a:solidFill>
                  <a:srgbClr val="555555"/>
                </a:solidFill>
                <a:latin typeface="LiberationSans-Bold"/>
              </a:rPr>
              <a:t>Server identity</a:t>
            </a:r>
            <a:endParaRPr lang="en-US" dirty="0"/>
          </a:p>
        </p:txBody>
      </p:sp>
      <p:sp>
        <p:nvSpPr>
          <p:cNvPr id="7" name="TextBox 6">
            <a:extLst>
              <a:ext uri="{FF2B5EF4-FFF2-40B4-BE49-F238E27FC236}">
                <a16:creationId xmlns:a16="http://schemas.microsoft.com/office/drawing/2014/main" id="{86B5F225-0994-3005-7621-DBF3C49FADF1}"/>
              </a:ext>
            </a:extLst>
          </p:cNvPr>
          <p:cNvSpPr txBox="1"/>
          <p:nvPr/>
        </p:nvSpPr>
        <p:spPr>
          <a:xfrm>
            <a:off x="481263" y="842391"/>
            <a:ext cx="6096000" cy="369332"/>
          </a:xfrm>
          <a:prstGeom prst="rect">
            <a:avLst/>
          </a:prstGeom>
          <a:noFill/>
        </p:spPr>
        <p:txBody>
          <a:bodyPr wrap="square">
            <a:spAutoFit/>
          </a:bodyPr>
          <a:lstStyle/>
          <a:p>
            <a:pPr algn="l"/>
            <a:r>
              <a:rPr lang="en-US" sz="1800" b="0" i="0" u="none" strike="noStrike" baseline="0" dirty="0">
                <a:latin typeface="LiberationSerif"/>
              </a:rPr>
              <a:t>Is the server you are talking to is exactly who it claims to be?</a:t>
            </a:r>
            <a:endParaRPr lang="en-US" dirty="0"/>
          </a:p>
        </p:txBody>
      </p:sp>
      <p:sp>
        <p:nvSpPr>
          <p:cNvPr id="9" name="TextBox 8">
            <a:extLst>
              <a:ext uri="{FF2B5EF4-FFF2-40B4-BE49-F238E27FC236}">
                <a16:creationId xmlns:a16="http://schemas.microsoft.com/office/drawing/2014/main" id="{93E05DF7-FCF8-5D8F-325F-6B3818973BBF}"/>
              </a:ext>
            </a:extLst>
          </p:cNvPr>
          <p:cNvSpPr txBox="1"/>
          <p:nvPr/>
        </p:nvSpPr>
        <p:spPr>
          <a:xfrm>
            <a:off x="481263" y="1211723"/>
            <a:ext cx="6096000" cy="646331"/>
          </a:xfrm>
          <a:prstGeom prst="rect">
            <a:avLst/>
          </a:prstGeom>
          <a:noFill/>
        </p:spPr>
        <p:txBody>
          <a:bodyPr wrap="square">
            <a:spAutoFit/>
          </a:bodyPr>
          <a:lstStyle/>
          <a:p>
            <a:pPr algn="l"/>
            <a:r>
              <a:rPr lang="en-US" sz="1800" b="0" i="0" u="none" strike="noStrike" baseline="0" dirty="0">
                <a:latin typeface="LiberationSerif"/>
              </a:rPr>
              <a:t>When people talk about “HTTPS,” they are typically referring to using HTTP with TLS.</a:t>
            </a:r>
            <a:endParaRPr lang="en-US" dirty="0"/>
          </a:p>
        </p:txBody>
      </p:sp>
      <p:sp>
        <p:nvSpPr>
          <p:cNvPr id="11" name="TextBox 10">
            <a:extLst>
              <a:ext uri="{FF2B5EF4-FFF2-40B4-BE49-F238E27FC236}">
                <a16:creationId xmlns:a16="http://schemas.microsoft.com/office/drawing/2014/main" id="{6E1803A4-EB27-6226-C979-D27619377D09}"/>
              </a:ext>
            </a:extLst>
          </p:cNvPr>
          <p:cNvSpPr txBox="1"/>
          <p:nvPr/>
        </p:nvSpPr>
        <p:spPr>
          <a:xfrm>
            <a:off x="481263" y="1858054"/>
            <a:ext cx="6096000" cy="1200329"/>
          </a:xfrm>
          <a:prstGeom prst="rect">
            <a:avLst/>
          </a:prstGeom>
          <a:noFill/>
        </p:spPr>
        <p:txBody>
          <a:bodyPr wrap="square">
            <a:spAutoFit/>
          </a:bodyPr>
          <a:lstStyle/>
          <a:p>
            <a:pPr algn="l"/>
            <a:r>
              <a:rPr lang="en-US" sz="1800" b="0" i="0" u="none" strike="noStrike" baseline="0" dirty="0">
                <a:latin typeface="LiberationSerif"/>
              </a:rPr>
              <a:t>With most communication over the public internet, due to the</a:t>
            </a:r>
          </a:p>
          <a:p>
            <a:pPr algn="l"/>
            <a:r>
              <a:rPr lang="en-US" sz="1800" b="0" i="0" u="none" strike="noStrike" baseline="0" dirty="0">
                <a:latin typeface="LiberationSerif"/>
              </a:rPr>
              <a:t>various potential attack vectors out there (unsecured WiFi, DNS poisoning, and the like), it is vital to ensure that when we go to a website it really is the website it claims to be.</a:t>
            </a:r>
            <a:endParaRPr lang="en-US" dirty="0"/>
          </a:p>
        </p:txBody>
      </p:sp>
      <p:sp>
        <p:nvSpPr>
          <p:cNvPr id="13" name="TextBox 12">
            <a:extLst>
              <a:ext uri="{FF2B5EF4-FFF2-40B4-BE49-F238E27FC236}">
                <a16:creationId xmlns:a16="http://schemas.microsoft.com/office/drawing/2014/main" id="{4A102355-8B53-2BC2-C143-0018D0B135B6}"/>
              </a:ext>
            </a:extLst>
          </p:cNvPr>
          <p:cNvSpPr txBox="1"/>
          <p:nvPr/>
        </p:nvSpPr>
        <p:spPr>
          <a:xfrm>
            <a:off x="481263" y="3058383"/>
            <a:ext cx="6096000" cy="923330"/>
          </a:xfrm>
          <a:prstGeom prst="rect">
            <a:avLst/>
          </a:prstGeom>
          <a:noFill/>
        </p:spPr>
        <p:txBody>
          <a:bodyPr wrap="square">
            <a:spAutoFit/>
          </a:bodyPr>
          <a:lstStyle/>
          <a:p>
            <a:pPr algn="l"/>
            <a:r>
              <a:rPr lang="en-US" sz="1800" b="0" i="0" u="none" strike="noStrike" baseline="0" dirty="0">
                <a:latin typeface="LiberationSerif"/>
              </a:rPr>
              <a:t>With HTTPS, our browser can look at the certificate for that</a:t>
            </a:r>
          </a:p>
          <a:p>
            <a:pPr algn="l"/>
            <a:r>
              <a:rPr lang="en-US" sz="1800" b="0" i="0" u="none" strike="noStrike" baseline="0" dirty="0">
                <a:latin typeface="LiberationSerif"/>
              </a:rPr>
              <a:t>website and make sure it is valid (“HTTPS Everywhere” has become th</a:t>
            </a:r>
            <a:r>
              <a:rPr lang="en-US" dirty="0">
                <a:latin typeface="LiberationSerif"/>
              </a:rPr>
              <a:t>e rallying cry for the public internet)</a:t>
            </a:r>
            <a:r>
              <a:rPr lang="en-US" sz="1800" b="0" i="0" u="none" strike="noStrike" baseline="0" dirty="0">
                <a:latin typeface="LiberationSerif"/>
              </a:rPr>
              <a:t>.</a:t>
            </a:r>
            <a:endParaRPr lang="en-US" dirty="0"/>
          </a:p>
        </p:txBody>
      </p:sp>
    </p:spTree>
    <p:extLst>
      <p:ext uri="{BB962C8B-B14F-4D97-AF65-F5344CB8AC3E}">
        <p14:creationId xmlns:p14="http://schemas.microsoft.com/office/powerpoint/2010/main" val="34041689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77A8EC-5DE4-D85C-7F65-C8BBB02890B0}"/>
              </a:ext>
            </a:extLst>
          </p:cNvPr>
          <p:cNvSpPr txBox="1"/>
          <p:nvPr/>
        </p:nvSpPr>
        <p:spPr>
          <a:xfrm>
            <a:off x="433137" y="505144"/>
            <a:ext cx="6096000" cy="369332"/>
          </a:xfrm>
          <a:prstGeom prst="rect">
            <a:avLst/>
          </a:prstGeom>
          <a:noFill/>
        </p:spPr>
        <p:txBody>
          <a:bodyPr wrap="square">
            <a:spAutoFit/>
          </a:bodyPr>
          <a:lstStyle/>
          <a:p>
            <a:r>
              <a:rPr lang="en-US" sz="1800" b="1" i="0" u="none" strike="noStrike" baseline="0" dirty="0">
                <a:solidFill>
                  <a:srgbClr val="555555"/>
                </a:solidFill>
                <a:latin typeface="LiberationSans-Bold"/>
              </a:rPr>
              <a:t>Client identity</a:t>
            </a:r>
            <a:endParaRPr lang="en-US" dirty="0"/>
          </a:p>
        </p:txBody>
      </p:sp>
      <p:sp>
        <p:nvSpPr>
          <p:cNvPr id="7" name="TextBox 6">
            <a:extLst>
              <a:ext uri="{FF2B5EF4-FFF2-40B4-BE49-F238E27FC236}">
                <a16:creationId xmlns:a16="http://schemas.microsoft.com/office/drawing/2014/main" id="{5419482D-6EDC-5BC5-5007-5082D5FEA8B2}"/>
              </a:ext>
            </a:extLst>
          </p:cNvPr>
          <p:cNvSpPr txBox="1"/>
          <p:nvPr/>
        </p:nvSpPr>
        <p:spPr>
          <a:xfrm>
            <a:off x="433137" y="874476"/>
            <a:ext cx="6096000" cy="646331"/>
          </a:xfrm>
          <a:prstGeom prst="rect">
            <a:avLst/>
          </a:prstGeom>
          <a:noFill/>
        </p:spPr>
        <p:txBody>
          <a:bodyPr wrap="square">
            <a:spAutoFit/>
          </a:bodyPr>
          <a:lstStyle/>
          <a:p>
            <a:pPr algn="l"/>
            <a:r>
              <a:rPr lang="en-US" sz="1800" b="0" i="0" u="none" strike="noStrike" baseline="0" dirty="0">
                <a:latin typeface="LiberationSerif"/>
              </a:rPr>
              <a:t>we are referring to the microservice making a call— (number of different ways).</a:t>
            </a:r>
            <a:endParaRPr lang="en-US" dirty="0"/>
          </a:p>
        </p:txBody>
      </p:sp>
      <p:sp>
        <p:nvSpPr>
          <p:cNvPr id="9" name="TextBox 8">
            <a:extLst>
              <a:ext uri="{FF2B5EF4-FFF2-40B4-BE49-F238E27FC236}">
                <a16:creationId xmlns:a16="http://schemas.microsoft.com/office/drawing/2014/main" id="{67E5605D-DAD9-F3DF-2D9D-7BA590EC33C0}"/>
              </a:ext>
            </a:extLst>
          </p:cNvPr>
          <p:cNvSpPr txBox="1"/>
          <p:nvPr/>
        </p:nvSpPr>
        <p:spPr>
          <a:xfrm>
            <a:off x="433137" y="1520807"/>
            <a:ext cx="6096000" cy="923330"/>
          </a:xfrm>
          <a:prstGeom prst="rect">
            <a:avLst/>
          </a:prstGeom>
          <a:noFill/>
        </p:spPr>
        <p:txBody>
          <a:bodyPr wrap="square">
            <a:spAutoFit/>
          </a:bodyPr>
          <a:lstStyle/>
          <a:p>
            <a:pPr algn="l"/>
            <a:r>
              <a:rPr lang="en-US" sz="1800" b="0" i="0" u="none" strike="noStrike" baseline="0" dirty="0">
                <a:latin typeface="LiberationSerif"/>
              </a:rPr>
              <a:t>We could ask that the client send us some information in the request telling us who they are (example would be a shared secret or a client-side certificate to sign the request).</a:t>
            </a:r>
            <a:endParaRPr lang="en-US" dirty="0"/>
          </a:p>
        </p:txBody>
      </p:sp>
      <p:sp>
        <p:nvSpPr>
          <p:cNvPr id="11" name="TextBox 10">
            <a:extLst>
              <a:ext uri="{FF2B5EF4-FFF2-40B4-BE49-F238E27FC236}">
                <a16:creationId xmlns:a16="http://schemas.microsoft.com/office/drawing/2014/main" id="{3D681353-36F8-7115-AAF8-A7378D5E39E5}"/>
              </a:ext>
            </a:extLst>
          </p:cNvPr>
          <p:cNvSpPr txBox="1"/>
          <p:nvPr/>
        </p:nvSpPr>
        <p:spPr>
          <a:xfrm>
            <a:off x="433137" y="2444137"/>
            <a:ext cx="6096000" cy="2585323"/>
          </a:xfrm>
          <a:prstGeom prst="rect">
            <a:avLst/>
          </a:prstGeom>
          <a:noFill/>
        </p:spPr>
        <p:txBody>
          <a:bodyPr wrap="square">
            <a:spAutoFit/>
          </a:bodyPr>
          <a:lstStyle/>
          <a:p>
            <a:pPr algn="l"/>
            <a:r>
              <a:rPr lang="en-US" sz="1800" b="0" i="0" u="none" strike="noStrike" baseline="0" dirty="0">
                <a:solidFill>
                  <a:srgbClr val="000000"/>
                </a:solidFill>
                <a:latin typeface="LiberationSerif"/>
              </a:rPr>
              <a:t>I struggle to think of a situation in which I would verify client identity without also verifying server identity—to verify both, you would typically end up</a:t>
            </a:r>
          </a:p>
          <a:p>
            <a:pPr algn="l"/>
            <a:r>
              <a:rPr lang="en-US" sz="1800" b="0" i="0" u="none" strike="noStrike" baseline="0" dirty="0">
                <a:solidFill>
                  <a:srgbClr val="000000"/>
                </a:solidFill>
                <a:latin typeface="LiberationSerif"/>
              </a:rPr>
              <a:t>implementing some form of </a:t>
            </a:r>
            <a:r>
              <a:rPr lang="en-US" sz="1800" b="0" i="1" u="none" strike="noStrike" baseline="0" dirty="0">
                <a:solidFill>
                  <a:srgbClr val="000000"/>
                </a:solidFill>
                <a:latin typeface="LiberationSerif-Italic"/>
              </a:rPr>
              <a:t>mutual authentication</a:t>
            </a:r>
            <a:r>
              <a:rPr lang="en-US" sz="1800" b="0" i="0" u="none" strike="noStrike" baseline="0" dirty="0">
                <a:solidFill>
                  <a:srgbClr val="000000"/>
                </a:solidFill>
                <a:latin typeface="LiberationSerif"/>
              </a:rPr>
              <a:t>. With mutual authentication, both parties authenticate each other. So in </a:t>
            </a:r>
            <a:r>
              <a:rPr lang="en-US" sz="1800" b="0" i="0" u="none" strike="noStrike" baseline="0" dirty="0">
                <a:solidFill>
                  <a:srgbClr val="8F0012"/>
                </a:solidFill>
                <a:latin typeface="LiberationSerif"/>
              </a:rPr>
              <a:t>Figure 11-6</a:t>
            </a:r>
            <a:r>
              <a:rPr lang="en-US" sz="1800" b="0" i="0" u="none" strike="noStrike" baseline="0" dirty="0">
                <a:solidFill>
                  <a:srgbClr val="000000"/>
                </a:solidFill>
                <a:latin typeface="LiberationSerif"/>
              </a:rPr>
              <a:t>, the </a:t>
            </a:r>
            <a:r>
              <a:rPr lang="en-US" sz="1800" b="0" i="0" u="none" strike="noStrike" baseline="0" dirty="0">
                <a:solidFill>
                  <a:srgbClr val="000000"/>
                </a:solidFill>
                <a:latin typeface="UbuntuMono-Regular"/>
              </a:rPr>
              <a:t>Order Processor</a:t>
            </a:r>
          </a:p>
          <a:p>
            <a:pPr algn="l"/>
            <a:r>
              <a:rPr lang="en-US" sz="1800" b="0" i="0" u="none" strike="noStrike" baseline="0" dirty="0">
                <a:solidFill>
                  <a:srgbClr val="000000"/>
                </a:solidFill>
                <a:latin typeface="LiberationSerif"/>
              </a:rPr>
              <a:t>authenticates the </a:t>
            </a:r>
            <a:r>
              <a:rPr lang="en-US" sz="1800" b="0" i="0" u="none" strike="noStrike" baseline="0" dirty="0">
                <a:solidFill>
                  <a:srgbClr val="000000"/>
                </a:solidFill>
                <a:latin typeface="UbuntuMono-Regular"/>
              </a:rPr>
              <a:t>Payment </a:t>
            </a:r>
            <a:r>
              <a:rPr lang="en-US" sz="1800" b="0" i="0" u="none" strike="noStrike" baseline="0" dirty="0">
                <a:solidFill>
                  <a:srgbClr val="000000"/>
                </a:solidFill>
                <a:latin typeface="LiberationSerif"/>
              </a:rPr>
              <a:t>microservice, and the </a:t>
            </a:r>
            <a:r>
              <a:rPr lang="en-US" sz="1800" b="0" i="0" u="none" strike="noStrike" baseline="0" dirty="0">
                <a:solidFill>
                  <a:srgbClr val="000000"/>
                </a:solidFill>
                <a:latin typeface="UbuntuMono-Regular"/>
              </a:rPr>
              <a:t>Payment </a:t>
            </a:r>
            <a:r>
              <a:rPr lang="en-US" sz="1800" b="0" i="0" u="none" strike="noStrike" baseline="0" dirty="0">
                <a:solidFill>
                  <a:srgbClr val="000000"/>
                </a:solidFill>
                <a:latin typeface="LiberationSerif"/>
              </a:rPr>
              <a:t>microservice authenticates the </a:t>
            </a:r>
            <a:r>
              <a:rPr lang="en-US" sz="1800" b="0" i="0" u="none" strike="noStrike" baseline="0" dirty="0">
                <a:solidFill>
                  <a:srgbClr val="000000"/>
                </a:solidFill>
                <a:latin typeface="UbuntuMono-Regular"/>
              </a:rPr>
              <a:t>Order Processor (do this through mutual TLS or MTLS)</a:t>
            </a:r>
            <a:r>
              <a:rPr lang="en-US" sz="1800" b="0" i="0" u="none" strike="noStrike" baseline="0" dirty="0">
                <a:solidFill>
                  <a:srgbClr val="000000"/>
                </a:solidFill>
                <a:latin typeface="LiberationSerif"/>
              </a:rPr>
              <a:t>.</a:t>
            </a:r>
            <a:endParaRPr lang="en-US" dirty="0"/>
          </a:p>
        </p:txBody>
      </p:sp>
      <p:sp>
        <p:nvSpPr>
          <p:cNvPr id="13" name="TextBox 12">
            <a:extLst>
              <a:ext uri="{FF2B5EF4-FFF2-40B4-BE49-F238E27FC236}">
                <a16:creationId xmlns:a16="http://schemas.microsoft.com/office/drawing/2014/main" id="{9B396E81-27F0-52E6-B8AE-CED80AA43749}"/>
              </a:ext>
            </a:extLst>
          </p:cNvPr>
          <p:cNvSpPr txBox="1"/>
          <p:nvPr/>
        </p:nvSpPr>
        <p:spPr>
          <a:xfrm>
            <a:off x="433137" y="5029460"/>
            <a:ext cx="6096000" cy="923330"/>
          </a:xfrm>
          <a:prstGeom prst="rect">
            <a:avLst/>
          </a:prstGeom>
          <a:noFill/>
        </p:spPr>
        <p:txBody>
          <a:bodyPr wrap="square">
            <a:spAutoFit/>
          </a:bodyPr>
          <a:lstStyle/>
          <a:p>
            <a:pPr algn="l"/>
            <a:r>
              <a:rPr lang="en-US" sz="1800" b="0" i="0" u="none" strike="noStrike" baseline="0" dirty="0">
                <a:latin typeface="LiberationSerif"/>
              </a:rPr>
              <a:t>In our microservice architecture, though, especially where we might be operating in a zero-trust environment, this is much more common.</a:t>
            </a:r>
            <a:endParaRPr lang="en-US" dirty="0"/>
          </a:p>
        </p:txBody>
      </p:sp>
    </p:spTree>
    <p:extLst>
      <p:ext uri="{BB962C8B-B14F-4D97-AF65-F5344CB8AC3E}">
        <p14:creationId xmlns:p14="http://schemas.microsoft.com/office/powerpoint/2010/main" val="2924778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C7AC649-7A09-1E40-0AA3-A5C3D4B120E6}"/>
              </a:ext>
            </a:extLst>
          </p:cNvPr>
          <p:cNvSpPr txBox="1"/>
          <p:nvPr/>
        </p:nvSpPr>
        <p:spPr>
          <a:xfrm>
            <a:off x="508246" y="441209"/>
            <a:ext cx="6094520" cy="369332"/>
          </a:xfrm>
          <a:prstGeom prst="rect">
            <a:avLst/>
          </a:prstGeom>
          <a:noFill/>
        </p:spPr>
        <p:txBody>
          <a:bodyPr wrap="square">
            <a:spAutoFit/>
          </a:bodyPr>
          <a:lstStyle/>
          <a:p>
            <a:r>
              <a:rPr lang="en-US" sz="1800" b="1" i="0" u="none" strike="noStrike" baseline="0" dirty="0">
                <a:solidFill>
                  <a:srgbClr val="8F0012"/>
                </a:solidFill>
                <a:latin typeface="LiberationSans-Bold"/>
              </a:rPr>
              <a:t>Core Principles</a:t>
            </a:r>
            <a:endParaRPr lang="en-US" dirty="0"/>
          </a:p>
        </p:txBody>
      </p:sp>
      <p:sp>
        <p:nvSpPr>
          <p:cNvPr id="7" name="TextBox 6">
            <a:extLst>
              <a:ext uri="{FF2B5EF4-FFF2-40B4-BE49-F238E27FC236}">
                <a16:creationId xmlns:a16="http://schemas.microsoft.com/office/drawing/2014/main" id="{11EDE0E6-2B16-A658-C0D8-C80645403A49}"/>
              </a:ext>
            </a:extLst>
          </p:cNvPr>
          <p:cNvSpPr txBox="1"/>
          <p:nvPr/>
        </p:nvSpPr>
        <p:spPr>
          <a:xfrm>
            <a:off x="508246" y="810541"/>
            <a:ext cx="6094520" cy="1200329"/>
          </a:xfrm>
          <a:prstGeom prst="rect">
            <a:avLst/>
          </a:prstGeom>
          <a:noFill/>
        </p:spPr>
        <p:txBody>
          <a:bodyPr wrap="square">
            <a:spAutoFit/>
          </a:bodyPr>
          <a:lstStyle/>
          <a:p>
            <a:pPr algn="l"/>
            <a:r>
              <a:rPr lang="en-US" sz="1800" b="0" i="0" u="none" strike="noStrike" baseline="0" dirty="0">
                <a:latin typeface="LiberationSerif"/>
              </a:rPr>
              <a:t>with security is that you’re only as secure as your least secure aspect (doesn’t do you much good to have a super secure front door with a bunch of cameras, etc… if your back door is wide open).</a:t>
            </a:r>
            <a:endParaRPr lang="en-US" dirty="0"/>
          </a:p>
        </p:txBody>
      </p:sp>
      <p:sp>
        <p:nvSpPr>
          <p:cNvPr id="9" name="TextBox 8">
            <a:extLst>
              <a:ext uri="{FF2B5EF4-FFF2-40B4-BE49-F238E27FC236}">
                <a16:creationId xmlns:a16="http://schemas.microsoft.com/office/drawing/2014/main" id="{CE9A6C29-62DA-7878-B701-D7F757927AF4}"/>
              </a:ext>
            </a:extLst>
          </p:cNvPr>
          <p:cNvSpPr txBox="1"/>
          <p:nvPr/>
        </p:nvSpPr>
        <p:spPr>
          <a:xfrm>
            <a:off x="508246" y="2010870"/>
            <a:ext cx="6094520" cy="369332"/>
          </a:xfrm>
          <a:prstGeom prst="rect">
            <a:avLst/>
          </a:prstGeom>
          <a:noFill/>
        </p:spPr>
        <p:txBody>
          <a:bodyPr wrap="square">
            <a:spAutoFit/>
          </a:bodyPr>
          <a:lstStyle/>
          <a:p>
            <a:r>
              <a:rPr lang="en-US" sz="1800" b="1" i="0" u="none" strike="noStrike" baseline="0" dirty="0">
                <a:latin typeface="LiberationSans-Bold"/>
              </a:rPr>
              <a:t>Principle of Least Privilege</a:t>
            </a:r>
            <a:endParaRPr lang="en-US" dirty="0"/>
          </a:p>
        </p:txBody>
      </p:sp>
      <p:sp>
        <p:nvSpPr>
          <p:cNvPr id="11" name="TextBox 10">
            <a:extLst>
              <a:ext uri="{FF2B5EF4-FFF2-40B4-BE49-F238E27FC236}">
                <a16:creationId xmlns:a16="http://schemas.microsoft.com/office/drawing/2014/main" id="{66757C71-1EAF-9103-6D8A-3B1F350DE226}"/>
              </a:ext>
            </a:extLst>
          </p:cNvPr>
          <p:cNvSpPr txBox="1"/>
          <p:nvPr/>
        </p:nvSpPr>
        <p:spPr>
          <a:xfrm>
            <a:off x="508246" y="2380202"/>
            <a:ext cx="6094520" cy="646331"/>
          </a:xfrm>
          <a:prstGeom prst="rect">
            <a:avLst/>
          </a:prstGeom>
          <a:noFill/>
        </p:spPr>
        <p:txBody>
          <a:bodyPr wrap="square">
            <a:spAutoFit/>
          </a:bodyPr>
          <a:lstStyle/>
          <a:p>
            <a:pPr algn="l"/>
            <a:r>
              <a:rPr lang="en-US" sz="1800" b="0" i="0" u="none" strike="noStrike" baseline="0" dirty="0">
                <a:latin typeface="LiberationSerif"/>
              </a:rPr>
              <a:t>we should pay careful attention to what access we grant (to internal &amp; external parties or even our own applications).</a:t>
            </a:r>
            <a:endParaRPr lang="en-US" dirty="0"/>
          </a:p>
        </p:txBody>
      </p:sp>
      <p:sp>
        <p:nvSpPr>
          <p:cNvPr id="13" name="TextBox 12">
            <a:extLst>
              <a:ext uri="{FF2B5EF4-FFF2-40B4-BE49-F238E27FC236}">
                <a16:creationId xmlns:a16="http://schemas.microsoft.com/office/drawing/2014/main" id="{F0E99C97-E845-8193-4EB0-3688E43D9155}"/>
              </a:ext>
            </a:extLst>
          </p:cNvPr>
          <p:cNvSpPr txBox="1"/>
          <p:nvPr/>
        </p:nvSpPr>
        <p:spPr>
          <a:xfrm>
            <a:off x="508246" y="3026533"/>
            <a:ext cx="6094520" cy="1477328"/>
          </a:xfrm>
          <a:prstGeom prst="rect">
            <a:avLst/>
          </a:prstGeom>
          <a:noFill/>
        </p:spPr>
        <p:txBody>
          <a:bodyPr wrap="square">
            <a:spAutoFit/>
          </a:bodyPr>
          <a:lstStyle/>
          <a:p>
            <a:pPr algn="l"/>
            <a:r>
              <a:rPr lang="en-US" sz="1800" b="0" i="0" u="none" strike="noStrike" baseline="0" dirty="0">
                <a:latin typeface="LiberationSerif"/>
              </a:rPr>
              <a:t>Definition – </a:t>
            </a:r>
            <a:r>
              <a:rPr lang="en-US" sz="1800" b="0" i="1" u="none" strike="noStrike" baseline="0" dirty="0">
                <a:latin typeface="LiberationSerif"/>
              </a:rPr>
              <a:t>the idea that when granting access, we should grant the minimum access a party needs to carry out the required functionality, and only for the time they need it</a:t>
            </a:r>
            <a:r>
              <a:rPr lang="en-US" dirty="0">
                <a:latin typeface="LiberationSerif"/>
              </a:rPr>
              <a:t>.  </a:t>
            </a:r>
            <a:r>
              <a:rPr lang="en-US" b="1" dirty="0">
                <a:latin typeface="LiberationSerif"/>
              </a:rPr>
              <a:t>If credentials are compromised, will give attacker access to as little as possible.</a:t>
            </a:r>
            <a:endParaRPr lang="en-US" b="1" dirty="0"/>
          </a:p>
        </p:txBody>
      </p:sp>
      <p:sp>
        <p:nvSpPr>
          <p:cNvPr id="15" name="TextBox 14">
            <a:extLst>
              <a:ext uri="{FF2B5EF4-FFF2-40B4-BE49-F238E27FC236}">
                <a16:creationId xmlns:a16="http://schemas.microsoft.com/office/drawing/2014/main" id="{2072956A-2B0C-EFD3-2D16-9837F49258D1}"/>
              </a:ext>
            </a:extLst>
          </p:cNvPr>
          <p:cNvSpPr txBox="1"/>
          <p:nvPr/>
        </p:nvSpPr>
        <p:spPr>
          <a:xfrm>
            <a:off x="508246" y="4503861"/>
            <a:ext cx="6094520" cy="646331"/>
          </a:xfrm>
          <a:prstGeom prst="rect">
            <a:avLst/>
          </a:prstGeom>
          <a:noFill/>
        </p:spPr>
        <p:txBody>
          <a:bodyPr wrap="square">
            <a:spAutoFit/>
          </a:bodyPr>
          <a:lstStyle/>
          <a:p>
            <a:pPr algn="l"/>
            <a:r>
              <a:rPr lang="en-US" sz="1800" b="0" i="0" u="none" strike="noStrike" baseline="0" dirty="0">
                <a:latin typeface="LiberationSerif"/>
              </a:rPr>
              <a:t>can extend to ensuring that access controls are only granted for limited timeframes as well</a:t>
            </a:r>
            <a:endParaRPr lang="en-US" dirty="0"/>
          </a:p>
        </p:txBody>
      </p:sp>
    </p:spTree>
    <p:extLst>
      <p:ext uri="{BB962C8B-B14F-4D97-AF65-F5344CB8AC3E}">
        <p14:creationId xmlns:p14="http://schemas.microsoft.com/office/powerpoint/2010/main" val="35394362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8EDE95-6475-D3B1-87DB-355ACFE0C0FF}"/>
              </a:ext>
            </a:extLst>
          </p:cNvPr>
          <p:cNvSpPr txBox="1"/>
          <p:nvPr/>
        </p:nvSpPr>
        <p:spPr>
          <a:xfrm>
            <a:off x="577516" y="440975"/>
            <a:ext cx="6096000" cy="369332"/>
          </a:xfrm>
          <a:prstGeom prst="rect">
            <a:avLst/>
          </a:prstGeom>
          <a:noFill/>
        </p:spPr>
        <p:txBody>
          <a:bodyPr wrap="square">
            <a:spAutoFit/>
          </a:bodyPr>
          <a:lstStyle/>
          <a:p>
            <a:r>
              <a:rPr lang="en-US" sz="1800" b="1" i="0" u="none" strike="noStrike" baseline="0" dirty="0">
                <a:solidFill>
                  <a:srgbClr val="555555"/>
                </a:solidFill>
                <a:latin typeface="LiberationSans-Bold"/>
              </a:rPr>
              <a:t>Visibility of data</a:t>
            </a:r>
            <a:endParaRPr lang="en-US" dirty="0"/>
          </a:p>
        </p:txBody>
      </p:sp>
      <p:sp>
        <p:nvSpPr>
          <p:cNvPr id="7" name="TextBox 6">
            <a:extLst>
              <a:ext uri="{FF2B5EF4-FFF2-40B4-BE49-F238E27FC236}">
                <a16:creationId xmlns:a16="http://schemas.microsoft.com/office/drawing/2014/main" id="{A6DCCF4F-442A-D416-A607-36018AAB7EA1}"/>
              </a:ext>
            </a:extLst>
          </p:cNvPr>
          <p:cNvSpPr txBox="1"/>
          <p:nvPr/>
        </p:nvSpPr>
        <p:spPr>
          <a:xfrm>
            <a:off x="577516" y="810307"/>
            <a:ext cx="6096000" cy="1200329"/>
          </a:xfrm>
          <a:prstGeom prst="rect">
            <a:avLst/>
          </a:prstGeom>
          <a:noFill/>
        </p:spPr>
        <p:txBody>
          <a:bodyPr wrap="square">
            <a:spAutoFit/>
          </a:bodyPr>
          <a:lstStyle/>
          <a:p>
            <a:pPr algn="l"/>
            <a:r>
              <a:rPr lang="en-US" sz="1800" b="0" i="0" u="none" strike="noStrike" baseline="0" dirty="0">
                <a:latin typeface="LiberationSerif"/>
              </a:rPr>
              <a:t>When we send data from one microservice to another, can someone view the data (some data we don’t care because it’s in the public domain) already?  Other data might include PII, which we need to ensure is protected.</a:t>
            </a:r>
            <a:endParaRPr lang="en-US" dirty="0"/>
          </a:p>
        </p:txBody>
      </p:sp>
      <p:sp>
        <p:nvSpPr>
          <p:cNvPr id="9" name="TextBox 8">
            <a:extLst>
              <a:ext uri="{FF2B5EF4-FFF2-40B4-BE49-F238E27FC236}">
                <a16:creationId xmlns:a16="http://schemas.microsoft.com/office/drawing/2014/main" id="{DFAA8054-A95B-4764-9542-6C7BC11EE7F1}"/>
              </a:ext>
            </a:extLst>
          </p:cNvPr>
          <p:cNvSpPr txBox="1"/>
          <p:nvPr/>
        </p:nvSpPr>
        <p:spPr>
          <a:xfrm>
            <a:off x="577516" y="2010636"/>
            <a:ext cx="6096000" cy="1200329"/>
          </a:xfrm>
          <a:prstGeom prst="rect">
            <a:avLst/>
          </a:prstGeom>
          <a:noFill/>
        </p:spPr>
        <p:txBody>
          <a:bodyPr wrap="square">
            <a:spAutoFit/>
          </a:bodyPr>
          <a:lstStyle/>
          <a:p>
            <a:pPr algn="l"/>
            <a:r>
              <a:rPr lang="en-US" sz="1800" b="0" i="0" u="none" strike="noStrike" baseline="0" dirty="0">
                <a:latin typeface="LiberationSerif"/>
              </a:rPr>
              <a:t>plain old HTTPS or mutual TLS, data won’t be visible to</a:t>
            </a:r>
          </a:p>
          <a:p>
            <a:pPr algn="l"/>
            <a:r>
              <a:rPr lang="en-US" sz="1800" b="0" i="0" u="none" strike="noStrike" baseline="0" dirty="0">
                <a:latin typeface="LiberationSerif"/>
              </a:rPr>
              <a:t>intermediate parties—this is because TLS encrypts the data being sent (can be problematic if you’re tryin</a:t>
            </a:r>
            <a:r>
              <a:rPr lang="en-US" dirty="0">
                <a:latin typeface="LiberationSerif"/>
              </a:rPr>
              <a:t>g to use proxies to cache data).</a:t>
            </a:r>
            <a:endParaRPr lang="en-US" dirty="0"/>
          </a:p>
        </p:txBody>
      </p:sp>
    </p:spTree>
    <p:extLst>
      <p:ext uri="{BB962C8B-B14F-4D97-AF65-F5344CB8AC3E}">
        <p14:creationId xmlns:p14="http://schemas.microsoft.com/office/powerpoint/2010/main" val="5162186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505FF8-7178-A2BA-AB32-D378E022C2E7}"/>
              </a:ext>
            </a:extLst>
          </p:cNvPr>
          <p:cNvSpPr txBox="1"/>
          <p:nvPr/>
        </p:nvSpPr>
        <p:spPr>
          <a:xfrm>
            <a:off x="304800" y="392849"/>
            <a:ext cx="6096000" cy="369332"/>
          </a:xfrm>
          <a:prstGeom prst="rect">
            <a:avLst/>
          </a:prstGeom>
          <a:noFill/>
        </p:spPr>
        <p:txBody>
          <a:bodyPr wrap="square">
            <a:spAutoFit/>
          </a:bodyPr>
          <a:lstStyle/>
          <a:p>
            <a:r>
              <a:rPr lang="en-US" sz="1800" b="1" i="0" u="none" strike="noStrike" baseline="0" dirty="0">
                <a:solidFill>
                  <a:srgbClr val="555555"/>
                </a:solidFill>
                <a:latin typeface="LiberationSans-Bold"/>
              </a:rPr>
              <a:t>Manipulation of data</a:t>
            </a:r>
            <a:endParaRPr lang="en-US" dirty="0"/>
          </a:p>
        </p:txBody>
      </p:sp>
      <p:sp>
        <p:nvSpPr>
          <p:cNvPr id="7" name="TextBox 6">
            <a:extLst>
              <a:ext uri="{FF2B5EF4-FFF2-40B4-BE49-F238E27FC236}">
                <a16:creationId xmlns:a16="http://schemas.microsoft.com/office/drawing/2014/main" id="{E448E7D1-B876-C0A5-0D3B-2E98E1A15F43}"/>
              </a:ext>
            </a:extLst>
          </p:cNvPr>
          <p:cNvSpPr txBox="1"/>
          <p:nvPr/>
        </p:nvSpPr>
        <p:spPr>
          <a:xfrm>
            <a:off x="304800" y="762181"/>
            <a:ext cx="6096000" cy="2308324"/>
          </a:xfrm>
          <a:prstGeom prst="rect">
            <a:avLst/>
          </a:prstGeom>
          <a:noFill/>
        </p:spPr>
        <p:txBody>
          <a:bodyPr wrap="square">
            <a:spAutoFit/>
          </a:bodyPr>
          <a:lstStyle/>
          <a:p>
            <a:pPr algn="l"/>
            <a:r>
              <a:rPr lang="en-US" sz="1800" b="0" i="0" u="none" strike="noStrike" baseline="0" dirty="0">
                <a:latin typeface="LiberationSerif"/>
              </a:rPr>
              <a:t>The same things that protect us agains</a:t>
            </a:r>
            <a:r>
              <a:rPr lang="en-US" dirty="0">
                <a:latin typeface="LiberationSerif"/>
              </a:rPr>
              <a:t>t data being visible ensure that data can’t be manipulated.  In cases that you want data to be out in the open: </a:t>
            </a:r>
            <a:r>
              <a:rPr lang="en-US" sz="1800" b="0" i="0" u="none" strike="noStrike" baseline="0" dirty="0">
                <a:latin typeface="LiberationSerif"/>
              </a:rPr>
              <a:t>For HTTP, one such approach is to use a </a:t>
            </a:r>
            <a:r>
              <a:rPr lang="en-US" sz="1800" b="0" i="1" u="none" strike="noStrike" baseline="0" dirty="0">
                <a:latin typeface="LiberationSerif-Italic"/>
              </a:rPr>
              <a:t>hash-based message</a:t>
            </a:r>
          </a:p>
          <a:p>
            <a:pPr algn="l"/>
            <a:r>
              <a:rPr lang="en-US" sz="1800" b="0" i="1" u="none" strike="noStrike" baseline="0" dirty="0">
                <a:latin typeface="LiberationSerif-Italic"/>
              </a:rPr>
              <a:t>authentication code </a:t>
            </a:r>
            <a:r>
              <a:rPr lang="en-US" sz="1800" b="0" i="0" u="none" strike="noStrike" baseline="0" dirty="0">
                <a:latin typeface="LiberationSerif"/>
              </a:rPr>
              <a:t>(HMAC) to sign the data being sent. With HMAC, a hash is generated and sent with the data, and the receiver can check the hash against the data to confirm that the data hasn’t been changed.</a:t>
            </a:r>
            <a:endParaRPr lang="en-US" dirty="0"/>
          </a:p>
        </p:txBody>
      </p:sp>
    </p:spTree>
    <p:extLst>
      <p:ext uri="{BB962C8B-B14F-4D97-AF65-F5344CB8AC3E}">
        <p14:creationId xmlns:p14="http://schemas.microsoft.com/office/powerpoint/2010/main" val="10198474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3242F5F-2475-8F9F-D684-C22E0A24F5A1}"/>
              </a:ext>
            </a:extLst>
          </p:cNvPr>
          <p:cNvSpPr txBox="1"/>
          <p:nvPr/>
        </p:nvSpPr>
        <p:spPr>
          <a:xfrm>
            <a:off x="385011" y="408891"/>
            <a:ext cx="6096000" cy="369332"/>
          </a:xfrm>
          <a:prstGeom prst="rect">
            <a:avLst/>
          </a:prstGeom>
          <a:noFill/>
        </p:spPr>
        <p:txBody>
          <a:bodyPr wrap="square">
            <a:spAutoFit/>
          </a:bodyPr>
          <a:lstStyle/>
          <a:p>
            <a:r>
              <a:rPr lang="en-US" sz="1800" b="1" i="0" u="none" strike="noStrike" baseline="0" dirty="0">
                <a:latin typeface="LiberationSans-Bold"/>
              </a:rPr>
              <a:t>Data at Rest</a:t>
            </a:r>
            <a:endParaRPr lang="en-US" dirty="0"/>
          </a:p>
        </p:txBody>
      </p:sp>
      <p:sp>
        <p:nvSpPr>
          <p:cNvPr id="7" name="TextBox 6">
            <a:extLst>
              <a:ext uri="{FF2B5EF4-FFF2-40B4-BE49-F238E27FC236}">
                <a16:creationId xmlns:a16="http://schemas.microsoft.com/office/drawing/2014/main" id="{7FB0BEED-6998-4970-C5F6-C4B31BFE7F63}"/>
              </a:ext>
            </a:extLst>
          </p:cNvPr>
          <p:cNvSpPr txBox="1"/>
          <p:nvPr/>
        </p:nvSpPr>
        <p:spPr>
          <a:xfrm>
            <a:off x="385011" y="778223"/>
            <a:ext cx="6096000" cy="369332"/>
          </a:xfrm>
          <a:prstGeom prst="rect">
            <a:avLst/>
          </a:prstGeom>
          <a:noFill/>
        </p:spPr>
        <p:txBody>
          <a:bodyPr wrap="square">
            <a:spAutoFit/>
          </a:bodyPr>
          <a:lstStyle/>
          <a:p>
            <a:r>
              <a:rPr lang="en-US" sz="1800" b="0" i="0" u="none" strike="noStrike" baseline="0" dirty="0">
                <a:latin typeface="LiberationSerif"/>
              </a:rPr>
              <a:t>Data lying about is a liability (especially if it’s sensitive).</a:t>
            </a:r>
            <a:endParaRPr lang="en-US" dirty="0"/>
          </a:p>
        </p:txBody>
      </p:sp>
      <p:sp>
        <p:nvSpPr>
          <p:cNvPr id="9" name="TextBox 8">
            <a:extLst>
              <a:ext uri="{FF2B5EF4-FFF2-40B4-BE49-F238E27FC236}">
                <a16:creationId xmlns:a16="http://schemas.microsoft.com/office/drawing/2014/main" id="{7E22EE28-17E0-0BCA-EA3C-53F2E777957C}"/>
              </a:ext>
            </a:extLst>
          </p:cNvPr>
          <p:cNvSpPr txBox="1"/>
          <p:nvPr/>
        </p:nvSpPr>
        <p:spPr>
          <a:xfrm>
            <a:off x="385011" y="1147555"/>
            <a:ext cx="6096000" cy="923330"/>
          </a:xfrm>
          <a:prstGeom prst="rect">
            <a:avLst/>
          </a:prstGeom>
          <a:noFill/>
        </p:spPr>
        <p:txBody>
          <a:bodyPr wrap="square">
            <a:spAutoFit/>
          </a:bodyPr>
          <a:lstStyle/>
          <a:p>
            <a:pPr algn="l"/>
            <a:r>
              <a:rPr lang="en-US" sz="1800" b="0" i="0" u="none" strike="noStrike" baseline="0" dirty="0">
                <a:latin typeface="LiberationSerif"/>
              </a:rPr>
              <a:t>defense in depth is key (we’ve done a lot to protect our networks, applications, operating systems, etc… but we should still be prepared).</a:t>
            </a:r>
            <a:endParaRPr lang="en-US" dirty="0"/>
          </a:p>
        </p:txBody>
      </p:sp>
      <p:sp>
        <p:nvSpPr>
          <p:cNvPr id="11" name="TextBox 10">
            <a:extLst>
              <a:ext uri="{FF2B5EF4-FFF2-40B4-BE49-F238E27FC236}">
                <a16:creationId xmlns:a16="http://schemas.microsoft.com/office/drawing/2014/main" id="{1F3403F9-5CE5-79D4-C3CD-AAD7E4B0252A}"/>
              </a:ext>
            </a:extLst>
          </p:cNvPr>
          <p:cNvSpPr txBox="1"/>
          <p:nvPr/>
        </p:nvSpPr>
        <p:spPr>
          <a:xfrm>
            <a:off x="385011" y="2070885"/>
            <a:ext cx="6096000" cy="923330"/>
          </a:xfrm>
          <a:prstGeom prst="rect">
            <a:avLst/>
          </a:prstGeom>
          <a:noFill/>
        </p:spPr>
        <p:txBody>
          <a:bodyPr wrap="square">
            <a:spAutoFit/>
          </a:bodyPr>
          <a:lstStyle/>
          <a:p>
            <a:pPr algn="l"/>
            <a:r>
              <a:rPr lang="en-US" sz="1800" b="0" i="0" u="none" strike="noStrike" baseline="0" dirty="0">
                <a:latin typeface="LiberationSerif"/>
              </a:rPr>
              <a:t>(high profile security breaches involve data at rest) why? data was stored in an unencrypted form or because the mechanism used to protect the data had a fundamental flaw</a:t>
            </a:r>
            <a:endParaRPr lang="en-US" dirty="0"/>
          </a:p>
        </p:txBody>
      </p:sp>
      <p:sp>
        <p:nvSpPr>
          <p:cNvPr id="13" name="TextBox 12">
            <a:extLst>
              <a:ext uri="{FF2B5EF4-FFF2-40B4-BE49-F238E27FC236}">
                <a16:creationId xmlns:a16="http://schemas.microsoft.com/office/drawing/2014/main" id="{66BA45B6-A680-819A-26EE-CCF6B119CE21}"/>
              </a:ext>
            </a:extLst>
          </p:cNvPr>
          <p:cNvSpPr txBox="1"/>
          <p:nvPr/>
        </p:nvSpPr>
        <p:spPr>
          <a:xfrm>
            <a:off x="385011" y="2994215"/>
            <a:ext cx="6096000" cy="923330"/>
          </a:xfrm>
          <a:prstGeom prst="rect">
            <a:avLst/>
          </a:prstGeom>
          <a:noFill/>
        </p:spPr>
        <p:txBody>
          <a:bodyPr wrap="square">
            <a:spAutoFit/>
          </a:bodyPr>
          <a:lstStyle/>
          <a:p>
            <a:pPr algn="l"/>
            <a:r>
              <a:rPr lang="en-US" sz="1800" b="0" i="0" u="none" strike="noStrike" baseline="0" dirty="0">
                <a:latin typeface="LiberationSerif"/>
              </a:rPr>
              <a:t>The mechanisms by which data at rest can be protected are many and varied, but there are some general things to bear in mind</a:t>
            </a:r>
            <a:endParaRPr lang="en-US" dirty="0"/>
          </a:p>
        </p:txBody>
      </p:sp>
      <p:sp>
        <p:nvSpPr>
          <p:cNvPr id="15" name="TextBox 14">
            <a:extLst>
              <a:ext uri="{FF2B5EF4-FFF2-40B4-BE49-F238E27FC236}">
                <a16:creationId xmlns:a16="http://schemas.microsoft.com/office/drawing/2014/main" id="{1A01B2D2-6217-18B1-D103-AC78291FC492}"/>
              </a:ext>
            </a:extLst>
          </p:cNvPr>
          <p:cNvSpPr txBox="1"/>
          <p:nvPr/>
        </p:nvSpPr>
        <p:spPr>
          <a:xfrm>
            <a:off x="385011" y="3917545"/>
            <a:ext cx="6096000" cy="1200329"/>
          </a:xfrm>
          <a:prstGeom prst="rect">
            <a:avLst/>
          </a:prstGeom>
          <a:noFill/>
        </p:spPr>
        <p:txBody>
          <a:bodyPr wrap="square">
            <a:spAutoFit/>
          </a:bodyPr>
          <a:lstStyle/>
          <a:p>
            <a:r>
              <a:rPr lang="en-US" sz="1800" b="0" i="0" u="none" strike="noStrike" baseline="0" dirty="0">
                <a:latin typeface="LiberationSerif"/>
              </a:rPr>
              <a:t>making use of your database’s built-in support for encryption (if you find a need to encrypt and decrypt data in your own system, make sure you’re going with a well-known and tested implementation).</a:t>
            </a:r>
            <a:endParaRPr lang="en-US" dirty="0"/>
          </a:p>
        </p:txBody>
      </p:sp>
      <p:sp>
        <p:nvSpPr>
          <p:cNvPr id="17" name="TextBox 16">
            <a:extLst>
              <a:ext uri="{FF2B5EF4-FFF2-40B4-BE49-F238E27FC236}">
                <a16:creationId xmlns:a16="http://schemas.microsoft.com/office/drawing/2014/main" id="{D1DFA1B9-38AA-9F7B-E169-2232AFC81D98}"/>
              </a:ext>
            </a:extLst>
          </p:cNvPr>
          <p:cNvSpPr txBox="1"/>
          <p:nvPr/>
        </p:nvSpPr>
        <p:spPr>
          <a:xfrm>
            <a:off x="385011" y="5117874"/>
            <a:ext cx="6096000" cy="923330"/>
          </a:xfrm>
          <a:prstGeom prst="rect">
            <a:avLst/>
          </a:prstGeom>
          <a:noFill/>
        </p:spPr>
        <p:txBody>
          <a:bodyPr wrap="square">
            <a:spAutoFit/>
          </a:bodyPr>
          <a:lstStyle/>
          <a:p>
            <a:pPr algn="l"/>
            <a:r>
              <a:rPr lang="en-US" sz="1800" b="0" i="0" u="none" strike="noStrike" baseline="0" dirty="0">
                <a:latin typeface="LiberationSerif"/>
              </a:rPr>
              <a:t>try to implement your own encryption algorithms (and if you’re securing passwords make sure you’re using </a:t>
            </a:r>
            <a:r>
              <a:rPr lang="en-US" sz="1800" b="0" i="1" u="none" strike="noStrike" baseline="0" dirty="0">
                <a:latin typeface="LiberationSerif"/>
              </a:rPr>
              <a:t>salted password hashing</a:t>
            </a:r>
            <a:r>
              <a:rPr lang="en-US" sz="1800" b="0" i="0" u="none" strike="noStrike" baseline="0" dirty="0">
                <a:latin typeface="LiberationSerif"/>
              </a:rPr>
              <a:t>).</a:t>
            </a:r>
            <a:endParaRPr lang="en-US" dirty="0"/>
          </a:p>
        </p:txBody>
      </p:sp>
      <p:sp>
        <p:nvSpPr>
          <p:cNvPr id="19" name="TextBox 18">
            <a:extLst>
              <a:ext uri="{FF2B5EF4-FFF2-40B4-BE49-F238E27FC236}">
                <a16:creationId xmlns:a16="http://schemas.microsoft.com/office/drawing/2014/main" id="{54C0411B-DA6E-8C6C-0527-73B6FAA5666E}"/>
              </a:ext>
            </a:extLst>
          </p:cNvPr>
          <p:cNvSpPr txBox="1"/>
          <p:nvPr/>
        </p:nvSpPr>
        <p:spPr>
          <a:xfrm>
            <a:off x="6481011" y="778223"/>
            <a:ext cx="5710989" cy="923330"/>
          </a:xfrm>
          <a:prstGeom prst="rect">
            <a:avLst/>
          </a:prstGeom>
          <a:noFill/>
        </p:spPr>
        <p:txBody>
          <a:bodyPr wrap="square">
            <a:spAutoFit/>
          </a:bodyPr>
          <a:lstStyle/>
          <a:p>
            <a:pPr algn="l"/>
            <a:r>
              <a:rPr lang="en-US" sz="1800" b="0" i="0" u="none" strike="noStrike" baseline="0" dirty="0">
                <a:latin typeface="LiberationSerif"/>
              </a:rPr>
              <a:t>Badly implemented encryption could be worse than having none, as the false sense of security (pardon the pun) can lead you to take your eye off the ball.</a:t>
            </a:r>
            <a:endParaRPr lang="en-US" dirty="0"/>
          </a:p>
        </p:txBody>
      </p:sp>
    </p:spTree>
    <p:extLst>
      <p:ext uri="{BB962C8B-B14F-4D97-AF65-F5344CB8AC3E}">
        <p14:creationId xmlns:p14="http://schemas.microsoft.com/office/powerpoint/2010/main" val="42930277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CE293D5-E8EA-F822-65F1-44F5393E44F2}"/>
              </a:ext>
            </a:extLst>
          </p:cNvPr>
          <p:cNvSpPr txBox="1"/>
          <p:nvPr/>
        </p:nvSpPr>
        <p:spPr>
          <a:xfrm>
            <a:off x="304800" y="440976"/>
            <a:ext cx="6096000" cy="369332"/>
          </a:xfrm>
          <a:prstGeom prst="rect">
            <a:avLst/>
          </a:prstGeom>
          <a:noFill/>
        </p:spPr>
        <p:txBody>
          <a:bodyPr wrap="square">
            <a:spAutoFit/>
          </a:bodyPr>
          <a:lstStyle/>
          <a:p>
            <a:r>
              <a:rPr lang="en-US" sz="1800" b="1" i="0" u="none" strike="noStrike" baseline="0" dirty="0">
                <a:solidFill>
                  <a:srgbClr val="555555"/>
                </a:solidFill>
                <a:latin typeface="LiberationSans-Bold"/>
              </a:rPr>
              <a:t>Pick your targets</a:t>
            </a:r>
            <a:endParaRPr lang="en-US" dirty="0"/>
          </a:p>
        </p:txBody>
      </p:sp>
      <p:sp>
        <p:nvSpPr>
          <p:cNvPr id="7" name="TextBox 6">
            <a:extLst>
              <a:ext uri="{FF2B5EF4-FFF2-40B4-BE49-F238E27FC236}">
                <a16:creationId xmlns:a16="http://schemas.microsoft.com/office/drawing/2014/main" id="{E920566B-2881-BF07-2094-2EA5FB03C871}"/>
              </a:ext>
            </a:extLst>
          </p:cNvPr>
          <p:cNvSpPr txBox="1"/>
          <p:nvPr/>
        </p:nvSpPr>
        <p:spPr>
          <a:xfrm>
            <a:off x="304800" y="810308"/>
            <a:ext cx="6096000" cy="646331"/>
          </a:xfrm>
          <a:prstGeom prst="rect">
            <a:avLst/>
          </a:prstGeom>
          <a:noFill/>
        </p:spPr>
        <p:txBody>
          <a:bodyPr wrap="square">
            <a:spAutoFit/>
          </a:bodyPr>
          <a:lstStyle/>
          <a:p>
            <a:r>
              <a:rPr lang="en-US" sz="1800" b="0" i="0" u="none" strike="noStrike" baseline="0" dirty="0">
                <a:latin typeface="LiberationSerif"/>
              </a:rPr>
              <a:t>Assuming everything should be encrypted can simplify things somewhat (no guesswork).</a:t>
            </a:r>
            <a:endParaRPr lang="en-US" dirty="0"/>
          </a:p>
        </p:txBody>
      </p:sp>
      <p:sp>
        <p:nvSpPr>
          <p:cNvPr id="9" name="TextBox 8">
            <a:extLst>
              <a:ext uri="{FF2B5EF4-FFF2-40B4-BE49-F238E27FC236}">
                <a16:creationId xmlns:a16="http://schemas.microsoft.com/office/drawing/2014/main" id="{CA89CABC-664F-B24A-0F3B-4A9BCBC12639}"/>
              </a:ext>
            </a:extLst>
          </p:cNvPr>
          <p:cNvSpPr txBox="1"/>
          <p:nvPr/>
        </p:nvSpPr>
        <p:spPr>
          <a:xfrm>
            <a:off x="304800" y="1456639"/>
            <a:ext cx="6096000" cy="1200329"/>
          </a:xfrm>
          <a:prstGeom prst="rect">
            <a:avLst/>
          </a:prstGeom>
          <a:noFill/>
        </p:spPr>
        <p:txBody>
          <a:bodyPr wrap="square">
            <a:spAutoFit/>
          </a:bodyPr>
          <a:lstStyle/>
          <a:p>
            <a:pPr algn="l"/>
            <a:r>
              <a:rPr lang="en-US" sz="1800" b="0" i="0" u="none" strike="noStrike" baseline="0" dirty="0">
                <a:latin typeface="LiberationSerif"/>
              </a:rPr>
              <a:t>computational overhead of encrypting everything can</a:t>
            </a:r>
          </a:p>
          <a:p>
            <a:pPr algn="l"/>
            <a:r>
              <a:rPr lang="en-US" sz="1800" b="0" i="0" u="none" strike="noStrike" baseline="0" dirty="0">
                <a:latin typeface="LiberationSerif"/>
              </a:rPr>
              <a:t>become onerous and require more powerful hardware as a result (for example database migrations i.e., decrypt data, migrate, and then re encrypt.</a:t>
            </a:r>
            <a:endParaRPr lang="en-US" dirty="0"/>
          </a:p>
        </p:txBody>
      </p:sp>
      <p:sp>
        <p:nvSpPr>
          <p:cNvPr id="11" name="TextBox 10">
            <a:extLst>
              <a:ext uri="{FF2B5EF4-FFF2-40B4-BE49-F238E27FC236}">
                <a16:creationId xmlns:a16="http://schemas.microsoft.com/office/drawing/2014/main" id="{CCDCCF9F-1326-9176-B6E6-84A165356EA0}"/>
              </a:ext>
            </a:extLst>
          </p:cNvPr>
          <p:cNvSpPr txBox="1"/>
          <p:nvPr/>
        </p:nvSpPr>
        <p:spPr>
          <a:xfrm>
            <a:off x="304800" y="2656968"/>
            <a:ext cx="6096000" cy="646331"/>
          </a:xfrm>
          <a:prstGeom prst="rect">
            <a:avLst/>
          </a:prstGeom>
          <a:noFill/>
        </p:spPr>
        <p:txBody>
          <a:bodyPr wrap="square">
            <a:spAutoFit/>
          </a:bodyPr>
          <a:lstStyle/>
          <a:p>
            <a:pPr algn="l"/>
            <a:r>
              <a:rPr lang="en-US" sz="1800" b="0" i="0" u="none" strike="noStrike" baseline="0" dirty="0">
                <a:latin typeface="LiberationSerif"/>
              </a:rPr>
              <a:t>Limiting this encryption to a known set of tables is a sensible approach.</a:t>
            </a:r>
            <a:endParaRPr lang="en-US" dirty="0"/>
          </a:p>
        </p:txBody>
      </p:sp>
    </p:spTree>
    <p:extLst>
      <p:ext uri="{BB962C8B-B14F-4D97-AF65-F5344CB8AC3E}">
        <p14:creationId xmlns:p14="http://schemas.microsoft.com/office/powerpoint/2010/main" val="31062567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6ABEC5E-1C62-1C2D-F65F-CC1F26A9B093}"/>
              </a:ext>
            </a:extLst>
          </p:cNvPr>
          <p:cNvSpPr txBox="1"/>
          <p:nvPr/>
        </p:nvSpPr>
        <p:spPr>
          <a:xfrm>
            <a:off x="320842" y="424933"/>
            <a:ext cx="6096000" cy="369332"/>
          </a:xfrm>
          <a:prstGeom prst="rect">
            <a:avLst/>
          </a:prstGeom>
          <a:noFill/>
        </p:spPr>
        <p:txBody>
          <a:bodyPr wrap="square">
            <a:spAutoFit/>
          </a:bodyPr>
          <a:lstStyle/>
          <a:p>
            <a:r>
              <a:rPr lang="en-US" sz="1800" b="1" i="0" u="none" strike="noStrike" baseline="0" dirty="0">
                <a:solidFill>
                  <a:srgbClr val="555555"/>
                </a:solidFill>
                <a:latin typeface="LiberationSans-Bold"/>
              </a:rPr>
              <a:t>Be frugal</a:t>
            </a:r>
            <a:endParaRPr lang="en-US" dirty="0"/>
          </a:p>
        </p:txBody>
      </p:sp>
      <p:sp>
        <p:nvSpPr>
          <p:cNvPr id="7" name="TextBox 6">
            <a:extLst>
              <a:ext uri="{FF2B5EF4-FFF2-40B4-BE49-F238E27FC236}">
                <a16:creationId xmlns:a16="http://schemas.microsoft.com/office/drawing/2014/main" id="{A9E90BF3-04E6-4B1E-CC8B-00E6E02E9321}"/>
              </a:ext>
            </a:extLst>
          </p:cNvPr>
          <p:cNvSpPr txBox="1"/>
          <p:nvPr/>
        </p:nvSpPr>
        <p:spPr>
          <a:xfrm>
            <a:off x="320842" y="794265"/>
            <a:ext cx="6096000" cy="1200329"/>
          </a:xfrm>
          <a:prstGeom prst="rect">
            <a:avLst/>
          </a:prstGeom>
          <a:noFill/>
        </p:spPr>
        <p:txBody>
          <a:bodyPr wrap="square">
            <a:spAutoFit/>
          </a:bodyPr>
          <a:lstStyle/>
          <a:p>
            <a:pPr algn="l"/>
            <a:r>
              <a:rPr lang="en-US" sz="1800" b="0" i="0" u="none" strike="noStrike" baseline="0" dirty="0">
                <a:latin typeface="LiberationSerif"/>
              </a:rPr>
              <a:t>ease with which bulk amounts of information can be captured and stored is improving rapidly (data is valuable, not only to the businesses themselves, but also to the users who value their own privacy).</a:t>
            </a:r>
            <a:endParaRPr lang="en-US" dirty="0"/>
          </a:p>
        </p:txBody>
      </p:sp>
      <p:sp>
        <p:nvSpPr>
          <p:cNvPr id="9" name="TextBox 8">
            <a:extLst>
              <a:ext uri="{FF2B5EF4-FFF2-40B4-BE49-F238E27FC236}">
                <a16:creationId xmlns:a16="http://schemas.microsoft.com/office/drawing/2014/main" id="{BEE3BD5B-0FA0-A018-D6A4-0675F498FFEE}"/>
              </a:ext>
            </a:extLst>
          </p:cNvPr>
          <p:cNvSpPr txBox="1"/>
          <p:nvPr/>
        </p:nvSpPr>
        <p:spPr>
          <a:xfrm>
            <a:off x="320842" y="1994594"/>
            <a:ext cx="6096000" cy="646331"/>
          </a:xfrm>
          <a:prstGeom prst="rect">
            <a:avLst/>
          </a:prstGeom>
          <a:noFill/>
        </p:spPr>
        <p:txBody>
          <a:bodyPr wrap="square">
            <a:spAutoFit/>
          </a:bodyPr>
          <a:lstStyle/>
          <a:p>
            <a:pPr algn="l"/>
            <a:r>
              <a:rPr lang="en-US" sz="1800" b="0" i="0" u="none" strike="noStrike" baseline="0" dirty="0">
                <a:latin typeface="LiberationSerif"/>
              </a:rPr>
              <a:t>Why not scrub as much information as possible that can be personally identifiable (do it ASAP).</a:t>
            </a:r>
            <a:endParaRPr lang="en-US" dirty="0"/>
          </a:p>
        </p:txBody>
      </p:sp>
      <p:sp>
        <p:nvSpPr>
          <p:cNvPr id="11" name="TextBox 10">
            <a:extLst>
              <a:ext uri="{FF2B5EF4-FFF2-40B4-BE49-F238E27FC236}">
                <a16:creationId xmlns:a16="http://schemas.microsoft.com/office/drawing/2014/main" id="{4B3D6B66-F11C-03AE-2A26-F8707D6513EA}"/>
              </a:ext>
            </a:extLst>
          </p:cNvPr>
          <p:cNvSpPr txBox="1"/>
          <p:nvPr/>
        </p:nvSpPr>
        <p:spPr>
          <a:xfrm>
            <a:off x="320842" y="2640925"/>
            <a:ext cx="6096000" cy="923330"/>
          </a:xfrm>
          <a:prstGeom prst="rect">
            <a:avLst/>
          </a:prstGeom>
          <a:noFill/>
        </p:spPr>
        <p:txBody>
          <a:bodyPr wrap="square">
            <a:spAutoFit/>
          </a:bodyPr>
          <a:lstStyle/>
          <a:p>
            <a:pPr algn="l"/>
            <a:r>
              <a:rPr lang="en-US" sz="1800" b="0" i="0" u="none" strike="noStrike" baseline="0" dirty="0">
                <a:latin typeface="LiberationSerif"/>
              </a:rPr>
              <a:t>The advantages to being frugal with data collection are manifold. First, if you don’t store it, no one can steal it.  If you don’t store it no one can ask for it.</a:t>
            </a:r>
            <a:endParaRPr lang="en-US" dirty="0"/>
          </a:p>
        </p:txBody>
      </p:sp>
      <p:sp>
        <p:nvSpPr>
          <p:cNvPr id="13" name="TextBox 12">
            <a:extLst>
              <a:ext uri="{FF2B5EF4-FFF2-40B4-BE49-F238E27FC236}">
                <a16:creationId xmlns:a16="http://schemas.microsoft.com/office/drawing/2014/main" id="{8AAE9F9C-F2B8-9202-B299-06FC4567E757}"/>
              </a:ext>
            </a:extLst>
          </p:cNvPr>
          <p:cNvSpPr txBox="1"/>
          <p:nvPr/>
        </p:nvSpPr>
        <p:spPr>
          <a:xfrm>
            <a:off x="320842" y="3564255"/>
            <a:ext cx="6096000" cy="369332"/>
          </a:xfrm>
          <a:prstGeom prst="rect">
            <a:avLst/>
          </a:prstGeom>
          <a:noFill/>
        </p:spPr>
        <p:txBody>
          <a:bodyPr wrap="square">
            <a:spAutoFit/>
          </a:bodyPr>
          <a:lstStyle/>
          <a:p>
            <a:r>
              <a:rPr lang="en-US" sz="1800" b="0" i="1" u="none" strike="noStrike" baseline="0" dirty="0">
                <a:latin typeface="LiberationSerif-Italic"/>
              </a:rPr>
              <a:t>Datensparsamkeit </a:t>
            </a:r>
            <a:r>
              <a:rPr lang="en-US" sz="1800" b="0" i="0" u="none" strike="noStrike" baseline="0" dirty="0">
                <a:latin typeface="LiberationSerif"/>
              </a:rPr>
              <a:t>represents this concept (German phrase).</a:t>
            </a:r>
            <a:endParaRPr lang="en-US" dirty="0"/>
          </a:p>
        </p:txBody>
      </p:sp>
      <p:sp>
        <p:nvSpPr>
          <p:cNvPr id="15" name="TextBox 14">
            <a:extLst>
              <a:ext uri="{FF2B5EF4-FFF2-40B4-BE49-F238E27FC236}">
                <a16:creationId xmlns:a16="http://schemas.microsoft.com/office/drawing/2014/main" id="{56DCAC71-6041-80EE-D42A-FA9F9EFE95A8}"/>
              </a:ext>
            </a:extLst>
          </p:cNvPr>
          <p:cNvSpPr txBox="1"/>
          <p:nvPr/>
        </p:nvSpPr>
        <p:spPr>
          <a:xfrm>
            <a:off x="320842" y="3933587"/>
            <a:ext cx="6096000" cy="646331"/>
          </a:xfrm>
          <a:prstGeom prst="rect">
            <a:avLst/>
          </a:prstGeom>
          <a:noFill/>
        </p:spPr>
        <p:txBody>
          <a:bodyPr wrap="square">
            <a:spAutoFit/>
          </a:bodyPr>
          <a:lstStyle/>
          <a:p>
            <a:pPr algn="l"/>
            <a:r>
              <a:rPr lang="en-US" sz="1800" b="0" i="0" u="none" strike="noStrike" baseline="0" dirty="0">
                <a:latin typeface="LiberationSerif"/>
              </a:rPr>
              <a:t>storing only as much information as is </a:t>
            </a:r>
            <a:r>
              <a:rPr lang="en-US" sz="1800" b="0" i="1" u="none" strike="noStrike" baseline="0" dirty="0">
                <a:latin typeface="LiberationSerif-Italic"/>
              </a:rPr>
              <a:t>absolutely required </a:t>
            </a:r>
            <a:r>
              <a:rPr lang="en-US" sz="1800" b="0" i="0" u="none" strike="noStrike" baseline="0" dirty="0">
                <a:latin typeface="LiberationSerif"/>
              </a:rPr>
              <a:t>to fulfill business operations or satisfy local laws</a:t>
            </a:r>
            <a:endParaRPr lang="en-US" dirty="0"/>
          </a:p>
        </p:txBody>
      </p:sp>
    </p:spTree>
    <p:extLst>
      <p:ext uri="{BB962C8B-B14F-4D97-AF65-F5344CB8AC3E}">
        <p14:creationId xmlns:p14="http://schemas.microsoft.com/office/powerpoint/2010/main" val="39672141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DA2241-96E1-1792-FF00-3929EE2FEBED}"/>
              </a:ext>
            </a:extLst>
          </p:cNvPr>
          <p:cNvSpPr txBox="1"/>
          <p:nvPr/>
        </p:nvSpPr>
        <p:spPr>
          <a:xfrm>
            <a:off x="385010" y="424933"/>
            <a:ext cx="6096000" cy="369332"/>
          </a:xfrm>
          <a:prstGeom prst="rect">
            <a:avLst/>
          </a:prstGeom>
          <a:noFill/>
        </p:spPr>
        <p:txBody>
          <a:bodyPr wrap="square">
            <a:spAutoFit/>
          </a:bodyPr>
          <a:lstStyle/>
          <a:p>
            <a:r>
              <a:rPr lang="en-US" sz="1800" b="1" i="0" u="none" strike="noStrike" baseline="0" dirty="0">
                <a:solidFill>
                  <a:srgbClr val="555555"/>
                </a:solidFill>
                <a:latin typeface="LiberationSans-Bold"/>
              </a:rPr>
              <a:t>It’s all about the keys</a:t>
            </a:r>
            <a:endParaRPr lang="en-US" dirty="0"/>
          </a:p>
        </p:txBody>
      </p:sp>
      <p:sp>
        <p:nvSpPr>
          <p:cNvPr id="7" name="TextBox 6">
            <a:extLst>
              <a:ext uri="{FF2B5EF4-FFF2-40B4-BE49-F238E27FC236}">
                <a16:creationId xmlns:a16="http://schemas.microsoft.com/office/drawing/2014/main" id="{894A9B63-07EA-1B78-2DD6-51CEE72733FE}"/>
              </a:ext>
            </a:extLst>
          </p:cNvPr>
          <p:cNvSpPr txBox="1"/>
          <p:nvPr/>
        </p:nvSpPr>
        <p:spPr>
          <a:xfrm>
            <a:off x="385010" y="794265"/>
            <a:ext cx="6096000" cy="923330"/>
          </a:xfrm>
          <a:prstGeom prst="rect">
            <a:avLst/>
          </a:prstGeom>
          <a:noFill/>
        </p:spPr>
        <p:txBody>
          <a:bodyPr wrap="square">
            <a:spAutoFit/>
          </a:bodyPr>
          <a:lstStyle/>
          <a:p>
            <a:pPr algn="l"/>
            <a:r>
              <a:rPr lang="en-US" sz="1800" b="0" i="0" u="none" strike="noStrike" baseline="0" dirty="0">
                <a:latin typeface="LiberationSerif"/>
              </a:rPr>
              <a:t>Most forms of encryption involves making use of some key in conjunction with a suitable algorithm to create encrypted data (customers may need access to these keys).</a:t>
            </a:r>
            <a:endParaRPr lang="en-US" dirty="0"/>
          </a:p>
        </p:txBody>
      </p:sp>
      <p:sp>
        <p:nvSpPr>
          <p:cNvPr id="9" name="TextBox 8">
            <a:extLst>
              <a:ext uri="{FF2B5EF4-FFF2-40B4-BE49-F238E27FC236}">
                <a16:creationId xmlns:a16="http://schemas.microsoft.com/office/drawing/2014/main" id="{87B32F23-B6BD-CC89-87C5-AEF7FB4A5663}"/>
              </a:ext>
            </a:extLst>
          </p:cNvPr>
          <p:cNvSpPr txBox="1"/>
          <p:nvPr/>
        </p:nvSpPr>
        <p:spPr>
          <a:xfrm>
            <a:off x="385010" y="1717595"/>
            <a:ext cx="6096000" cy="2031325"/>
          </a:xfrm>
          <a:prstGeom prst="rect">
            <a:avLst/>
          </a:prstGeom>
          <a:noFill/>
        </p:spPr>
        <p:txBody>
          <a:bodyPr wrap="square">
            <a:spAutoFit/>
          </a:bodyPr>
          <a:lstStyle/>
          <a:p>
            <a:pPr algn="l"/>
            <a:r>
              <a:rPr lang="en-US" sz="1800" b="0" i="0" u="none" strike="noStrike" baseline="0" dirty="0">
                <a:latin typeface="LiberationSerif"/>
              </a:rPr>
              <a:t>So where are your keys stored (if I put a bunch of work in to encrypt my data in a database, but include the key in the database I haven’t achieved much)?</a:t>
            </a:r>
          </a:p>
          <a:p>
            <a:pPr algn="l"/>
            <a:endParaRPr lang="en-US" dirty="0">
              <a:latin typeface="LiberationSerif"/>
            </a:endParaRPr>
          </a:p>
          <a:p>
            <a:pPr algn="l"/>
            <a:r>
              <a:rPr lang="en-US" dirty="0">
                <a:latin typeface="LiberationSerif"/>
              </a:rPr>
              <a:t>Recall how we manage secrets, use a separate appliance to store keys.  How you manage these keys becomes very important!</a:t>
            </a:r>
            <a:endParaRPr lang="en-US" dirty="0"/>
          </a:p>
        </p:txBody>
      </p:sp>
      <p:pic>
        <p:nvPicPr>
          <p:cNvPr id="11" name="Picture 10">
            <a:extLst>
              <a:ext uri="{FF2B5EF4-FFF2-40B4-BE49-F238E27FC236}">
                <a16:creationId xmlns:a16="http://schemas.microsoft.com/office/drawing/2014/main" id="{C59A2486-F34E-F439-1C8C-E3A8DE4D4ECE}"/>
              </a:ext>
            </a:extLst>
          </p:cNvPr>
          <p:cNvPicPr>
            <a:picLocks noChangeAspect="1"/>
          </p:cNvPicPr>
          <p:nvPr/>
        </p:nvPicPr>
        <p:blipFill>
          <a:blip r:embed="rId2"/>
          <a:stretch>
            <a:fillRect/>
          </a:stretch>
        </p:blipFill>
        <p:spPr>
          <a:xfrm>
            <a:off x="4589521" y="3748920"/>
            <a:ext cx="7381900" cy="1546560"/>
          </a:xfrm>
          <a:prstGeom prst="rect">
            <a:avLst/>
          </a:prstGeom>
        </p:spPr>
      </p:pic>
      <p:sp>
        <p:nvSpPr>
          <p:cNvPr id="13" name="TextBox 12">
            <a:extLst>
              <a:ext uri="{FF2B5EF4-FFF2-40B4-BE49-F238E27FC236}">
                <a16:creationId xmlns:a16="http://schemas.microsoft.com/office/drawing/2014/main" id="{DA07B832-4D5A-47C9-AB93-FE834B203161}"/>
              </a:ext>
            </a:extLst>
          </p:cNvPr>
          <p:cNvSpPr txBox="1"/>
          <p:nvPr/>
        </p:nvSpPr>
        <p:spPr>
          <a:xfrm>
            <a:off x="385010" y="4152868"/>
            <a:ext cx="6096000" cy="369332"/>
          </a:xfrm>
          <a:prstGeom prst="rect">
            <a:avLst/>
          </a:prstGeom>
          <a:noFill/>
        </p:spPr>
        <p:txBody>
          <a:bodyPr wrap="square">
            <a:spAutoFit/>
          </a:bodyPr>
          <a:lstStyle/>
          <a:p>
            <a:r>
              <a:rPr lang="en-US" sz="1800" b="1" i="0" u="none" strike="noStrike" baseline="0" dirty="0">
                <a:solidFill>
                  <a:srgbClr val="555555"/>
                </a:solidFill>
                <a:latin typeface="LiberationSans-Bold"/>
              </a:rPr>
              <a:t>Encrypt backups</a:t>
            </a:r>
            <a:endParaRPr lang="en-US" dirty="0"/>
          </a:p>
        </p:txBody>
      </p:sp>
      <p:sp>
        <p:nvSpPr>
          <p:cNvPr id="15" name="TextBox 14">
            <a:extLst>
              <a:ext uri="{FF2B5EF4-FFF2-40B4-BE49-F238E27FC236}">
                <a16:creationId xmlns:a16="http://schemas.microsoft.com/office/drawing/2014/main" id="{51DCD6D8-5528-116B-C43F-7EECF5C882CC}"/>
              </a:ext>
            </a:extLst>
          </p:cNvPr>
          <p:cNvSpPr txBox="1"/>
          <p:nvPr/>
        </p:nvSpPr>
        <p:spPr>
          <a:xfrm>
            <a:off x="385010" y="4522200"/>
            <a:ext cx="4204511" cy="1477328"/>
          </a:xfrm>
          <a:prstGeom prst="rect">
            <a:avLst/>
          </a:prstGeom>
          <a:noFill/>
        </p:spPr>
        <p:txBody>
          <a:bodyPr wrap="square">
            <a:spAutoFit/>
          </a:bodyPr>
          <a:lstStyle/>
          <a:p>
            <a:pPr algn="l"/>
            <a:r>
              <a:rPr lang="en-US" sz="1800" b="0" i="0" u="none" strike="noStrike" baseline="0" dirty="0">
                <a:latin typeface="LiberationSerif"/>
              </a:rPr>
              <a:t>if the data is sensitive enough that we want it to be encrypted in our running production system, then we will probably also want to make sure that any backups of the same data are also encrypted!</a:t>
            </a:r>
            <a:endParaRPr lang="en-US" dirty="0"/>
          </a:p>
        </p:txBody>
      </p:sp>
    </p:spTree>
    <p:extLst>
      <p:ext uri="{BB962C8B-B14F-4D97-AF65-F5344CB8AC3E}">
        <p14:creationId xmlns:p14="http://schemas.microsoft.com/office/powerpoint/2010/main" val="26026814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526009C-9B39-AA44-CECC-50119DB5322A}"/>
              </a:ext>
            </a:extLst>
          </p:cNvPr>
          <p:cNvSpPr txBox="1"/>
          <p:nvPr/>
        </p:nvSpPr>
        <p:spPr>
          <a:xfrm>
            <a:off x="352927" y="440976"/>
            <a:ext cx="6096000" cy="369332"/>
          </a:xfrm>
          <a:prstGeom prst="rect">
            <a:avLst/>
          </a:prstGeom>
          <a:noFill/>
        </p:spPr>
        <p:txBody>
          <a:bodyPr wrap="square">
            <a:spAutoFit/>
          </a:bodyPr>
          <a:lstStyle/>
          <a:p>
            <a:r>
              <a:rPr lang="en-US" sz="1800" b="1" i="0" u="none" strike="noStrike" baseline="0" dirty="0">
                <a:solidFill>
                  <a:srgbClr val="8F0012"/>
                </a:solidFill>
                <a:latin typeface="LiberationSans-Bold"/>
              </a:rPr>
              <a:t>Authentication and Authorization</a:t>
            </a:r>
            <a:endParaRPr lang="en-US" dirty="0"/>
          </a:p>
        </p:txBody>
      </p:sp>
      <p:sp>
        <p:nvSpPr>
          <p:cNvPr id="7" name="TextBox 6">
            <a:extLst>
              <a:ext uri="{FF2B5EF4-FFF2-40B4-BE49-F238E27FC236}">
                <a16:creationId xmlns:a16="http://schemas.microsoft.com/office/drawing/2014/main" id="{92A11CAB-A855-BF0F-6D8F-DE6814DE4628}"/>
              </a:ext>
            </a:extLst>
          </p:cNvPr>
          <p:cNvSpPr txBox="1"/>
          <p:nvPr/>
        </p:nvSpPr>
        <p:spPr>
          <a:xfrm>
            <a:off x="352927" y="810308"/>
            <a:ext cx="6096000" cy="646331"/>
          </a:xfrm>
          <a:prstGeom prst="rect">
            <a:avLst/>
          </a:prstGeom>
          <a:noFill/>
        </p:spPr>
        <p:txBody>
          <a:bodyPr wrap="square">
            <a:spAutoFit/>
          </a:bodyPr>
          <a:lstStyle/>
          <a:p>
            <a:pPr algn="l"/>
            <a:r>
              <a:rPr lang="en-US" sz="1800" b="0" i="0" u="none" strike="noStrike" baseline="0" dirty="0">
                <a:latin typeface="LiberationSerif"/>
              </a:rPr>
              <a:t>core concepts when it comes to people and</a:t>
            </a:r>
          </a:p>
          <a:p>
            <a:pPr algn="l"/>
            <a:r>
              <a:rPr lang="en-US" sz="1800" b="0" i="0" u="none" strike="noStrike" baseline="0" dirty="0">
                <a:latin typeface="LiberationSerif"/>
              </a:rPr>
              <a:t>things that interact with our system</a:t>
            </a:r>
            <a:endParaRPr lang="en-US" dirty="0"/>
          </a:p>
        </p:txBody>
      </p:sp>
      <p:sp>
        <p:nvSpPr>
          <p:cNvPr id="9" name="TextBox 8">
            <a:extLst>
              <a:ext uri="{FF2B5EF4-FFF2-40B4-BE49-F238E27FC236}">
                <a16:creationId xmlns:a16="http://schemas.microsoft.com/office/drawing/2014/main" id="{03281C4B-46BA-9FE0-4E5B-FF0E8F0CA36D}"/>
              </a:ext>
            </a:extLst>
          </p:cNvPr>
          <p:cNvSpPr txBox="1"/>
          <p:nvPr/>
        </p:nvSpPr>
        <p:spPr>
          <a:xfrm>
            <a:off x="352927" y="1456639"/>
            <a:ext cx="6096000" cy="1200329"/>
          </a:xfrm>
          <a:prstGeom prst="rect">
            <a:avLst/>
          </a:prstGeom>
          <a:noFill/>
        </p:spPr>
        <p:txBody>
          <a:bodyPr wrap="square">
            <a:spAutoFit/>
          </a:bodyPr>
          <a:lstStyle/>
          <a:p>
            <a:pPr algn="l"/>
            <a:r>
              <a:rPr lang="en-US" sz="1800" b="1" i="1" u="none" strike="noStrike" baseline="0" dirty="0">
                <a:latin typeface="LiberationSerif-Italic"/>
              </a:rPr>
              <a:t>authentication</a:t>
            </a:r>
            <a:r>
              <a:rPr lang="en-US" sz="1800" b="0" i="1" u="none" strike="noStrike" baseline="0" dirty="0">
                <a:latin typeface="LiberationSerif-Italic"/>
              </a:rPr>
              <a:t> </a:t>
            </a:r>
            <a:r>
              <a:rPr lang="en-US" sz="1800" b="0" i="0" u="none" strike="noStrike" baseline="0" dirty="0">
                <a:latin typeface="LiberationSerif"/>
              </a:rPr>
              <a:t>is the process by which we confirm that a party is who they say they are (typically by typing in their username and password).  More complex systems exist i.e. fingerprint, etc…</a:t>
            </a:r>
            <a:endParaRPr lang="en-US" dirty="0"/>
          </a:p>
        </p:txBody>
      </p:sp>
      <p:sp>
        <p:nvSpPr>
          <p:cNvPr id="11" name="TextBox 10">
            <a:extLst>
              <a:ext uri="{FF2B5EF4-FFF2-40B4-BE49-F238E27FC236}">
                <a16:creationId xmlns:a16="http://schemas.microsoft.com/office/drawing/2014/main" id="{86962998-AC61-096C-A481-EF7AE26EAE69}"/>
              </a:ext>
            </a:extLst>
          </p:cNvPr>
          <p:cNvSpPr txBox="1"/>
          <p:nvPr/>
        </p:nvSpPr>
        <p:spPr>
          <a:xfrm>
            <a:off x="352927" y="2656968"/>
            <a:ext cx="6096000" cy="646331"/>
          </a:xfrm>
          <a:prstGeom prst="rect">
            <a:avLst/>
          </a:prstGeom>
          <a:noFill/>
        </p:spPr>
        <p:txBody>
          <a:bodyPr wrap="square">
            <a:spAutoFit/>
          </a:bodyPr>
          <a:lstStyle/>
          <a:p>
            <a:pPr algn="l"/>
            <a:r>
              <a:rPr lang="en-US" sz="1800" b="0" i="0" u="none" strike="noStrike" baseline="0" dirty="0">
                <a:latin typeface="LiberationSerif"/>
              </a:rPr>
              <a:t>talking abstractly about who or what is being authenticated, we refer to that party as the </a:t>
            </a:r>
            <a:r>
              <a:rPr lang="en-US" sz="1800" b="1" i="1" u="none" strike="noStrike" baseline="0" dirty="0">
                <a:latin typeface="LiberationSerif-Italic"/>
              </a:rPr>
              <a:t>principal</a:t>
            </a:r>
            <a:r>
              <a:rPr lang="en-US" sz="1800" b="0" i="0" u="none" strike="noStrike" baseline="0" dirty="0">
                <a:latin typeface="LiberationSerif"/>
              </a:rPr>
              <a:t>.</a:t>
            </a:r>
            <a:endParaRPr lang="en-US" dirty="0"/>
          </a:p>
        </p:txBody>
      </p:sp>
      <p:sp>
        <p:nvSpPr>
          <p:cNvPr id="13" name="TextBox 12">
            <a:extLst>
              <a:ext uri="{FF2B5EF4-FFF2-40B4-BE49-F238E27FC236}">
                <a16:creationId xmlns:a16="http://schemas.microsoft.com/office/drawing/2014/main" id="{3BA998A0-9C37-5E89-2950-CC40A4C08646}"/>
              </a:ext>
            </a:extLst>
          </p:cNvPr>
          <p:cNvSpPr txBox="1"/>
          <p:nvPr/>
        </p:nvSpPr>
        <p:spPr>
          <a:xfrm>
            <a:off x="352927" y="3303299"/>
            <a:ext cx="6096000" cy="1200329"/>
          </a:xfrm>
          <a:prstGeom prst="rect">
            <a:avLst/>
          </a:prstGeom>
          <a:noFill/>
        </p:spPr>
        <p:txBody>
          <a:bodyPr wrap="square">
            <a:spAutoFit/>
          </a:bodyPr>
          <a:lstStyle/>
          <a:p>
            <a:pPr algn="l"/>
            <a:r>
              <a:rPr lang="en-US" sz="1800" b="1" i="1" u="none" strike="noStrike" baseline="0" dirty="0">
                <a:latin typeface="LiberationSerif-Italic"/>
              </a:rPr>
              <a:t>Authorization</a:t>
            </a:r>
            <a:r>
              <a:rPr lang="en-US" sz="1800" b="0" i="1" u="none" strike="noStrike" baseline="0" dirty="0">
                <a:latin typeface="LiberationSerif-Italic"/>
              </a:rPr>
              <a:t> </a:t>
            </a:r>
            <a:r>
              <a:rPr lang="en-US" sz="1800" b="0" i="0" u="none" strike="noStrike" baseline="0" dirty="0">
                <a:latin typeface="LiberationSerif"/>
              </a:rPr>
              <a:t>is the mechanism by which we map from a principal to the action we are allowing them to do (we get additional information about the principal telling us what they can do for example what department or office they work in).</a:t>
            </a:r>
            <a:endParaRPr lang="en-US" dirty="0"/>
          </a:p>
        </p:txBody>
      </p:sp>
      <p:sp>
        <p:nvSpPr>
          <p:cNvPr id="15" name="TextBox 14">
            <a:extLst>
              <a:ext uri="{FF2B5EF4-FFF2-40B4-BE49-F238E27FC236}">
                <a16:creationId xmlns:a16="http://schemas.microsoft.com/office/drawing/2014/main" id="{8ACD116E-2035-49FF-9ADA-50F3CBB53256}"/>
              </a:ext>
            </a:extLst>
          </p:cNvPr>
          <p:cNvSpPr txBox="1"/>
          <p:nvPr/>
        </p:nvSpPr>
        <p:spPr>
          <a:xfrm>
            <a:off x="352927" y="4506900"/>
            <a:ext cx="6096000" cy="923330"/>
          </a:xfrm>
          <a:prstGeom prst="rect">
            <a:avLst/>
          </a:prstGeom>
          <a:noFill/>
        </p:spPr>
        <p:txBody>
          <a:bodyPr wrap="square">
            <a:spAutoFit/>
          </a:bodyPr>
          <a:lstStyle/>
          <a:p>
            <a:pPr algn="l"/>
            <a:r>
              <a:rPr lang="en-US" sz="1800" b="0" i="0" u="none" strike="noStrike" baseline="0" dirty="0">
                <a:latin typeface="LiberationSerif"/>
              </a:rPr>
              <a:t>we also need to look at how we can implement single sign-on (SSO) in a microservices environment (to make our systems easiest to use).</a:t>
            </a:r>
            <a:endParaRPr lang="en-US" dirty="0"/>
          </a:p>
        </p:txBody>
      </p:sp>
    </p:spTree>
    <p:extLst>
      <p:ext uri="{BB962C8B-B14F-4D97-AF65-F5344CB8AC3E}">
        <p14:creationId xmlns:p14="http://schemas.microsoft.com/office/powerpoint/2010/main" val="39434173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7F9629-3FAA-9E42-CC67-D9503025FCBE}"/>
              </a:ext>
            </a:extLst>
          </p:cNvPr>
          <p:cNvSpPr txBox="1"/>
          <p:nvPr/>
        </p:nvSpPr>
        <p:spPr>
          <a:xfrm>
            <a:off x="336884" y="408891"/>
            <a:ext cx="6096000" cy="369332"/>
          </a:xfrm>
          <a:prstGeom prst="rect">
            <a:avLst/>
          </a:prstGeom>
          <a:noFill/>
        </p:spPr>
        <p:txBody>
          <a:bodyPr wrap="square">
            <a:spAutoFit/>
          </a:bodyPr>
          <a:lstStyle/>
          <a:p>
            <a:r>
              <a:rPr lang="en-US" sz="1800" b="1" i="0" u="none" strike="noStrike" baseline="0" dirty="0">
                <a:latin typeface="LiberationSans-Bold"/>
              </a:rPr>
              <a:t>Service-to-Service Authentication</a:t>
            </a:r>
            <a:endParaRPr lang="en-US" dirty="0"/>
          </a:p>
        </p:txBody>
      </p:sp>
      <p:sp>
        <p:nvSpPr>
          <p:cNvPr id="9" name="TextBox 8">
            <a:extLst>
              <a:ext uri="{FF2B5EF4-FFF2-40B4-BE49-F238E27FC236}">
                <a16:creationId xmlns:a16="http://schemas.microsoft.com/office/drawing/2014/main" id="{1EEB53B0-4E66-8487-813D-03E7145E2CC3}"/>
              </a:ext>
            </a:extLst>
          </p:cNvPr>
          <p:cNvSpPr txBox="1"/>
          <p:nvPr/>
        </p:nvSpPr>
        <p:spPr>
          <a:xfrm>
            <a:off x="336884" y="778223"/>
            <a:ext cx="6096000" cy="2862322"/>
          </a:xfrm>
          <a:prstGeom prst="rect">
            <a:avLst/>
          </a:prstGeom>
          <a:noFill/>
        </p:spPr>
        <p:txBody>
          <a:bodyPr wrap="square">
            <a:spAutoFit/>
          </a:bodyPr>
          <a:lstStyle/>
          <a:p>
            <a:pPr algn="l"/>
            <a:r>
              <a:rPr lang="en-US" sz="1800" b="0" i="0" u="none" strike="noStrike" baseline="0" dirty="0">
                <a:latin typeface="LiberationSerif"/>
              </a:rPr>
              <a:t>Earlier we discussed mutual TLS, which, aside from protecting data in transit, also allows us to implement a form of authentication. When a client talks to a server using mutual TLS, the server can authenticate the client, and the client is able to authenticate the server—this is a form of service-to-service authentication. Other authentication schemes can be used besides mutual TLS. A common example is the use of API keys, where the client needs to use the key to hash a request in such a way that the server can verify that the client used a valid key.</a:t>
            </a:r>
            <a:endParaRPr lang="en-US" dirty="0"/>
          </a:p>
        </p:txBody>
      </p:sp>
    </p:spTree>
    <p:extLst>
      <p:ext uri="{BB962C8B-B14F-4D97-AF65-F5344CB8AC3E}">
        <p14:creationId xmlns:p14="http://schemas.microsoft.com/office/powerpoint/2010/main" val="27210430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DECAD83-8931-2E37-344B-233BB058E06D}"/>
              </a:ext>
            </a:extLst>
          </p:cNvPr>
          <p:cNvSpPr txBox="1"/>
          <p:nvPr/>
        </p:nvSpPr>
        <p:spPr>
          <a:xfrm>
            <a:off x="288758" y="408891"/>
            <a:ext cx="6096000" cy="369332"/>
          </a:xfrm>
          <a:prstGeom prst="rect">
            <a:avLst/>
          </a:prstGeom>
          <a:noFill/>
        </p:spPr>
        <p:txBody>
          <a:bodyPr wrap="square">
            <a:spAutoFit/>
          </a:bodyPr>
          <a:lstStyle/>
          <a:p>
            <a:r>
              <a:rPr lang="en-US" sz="1800" b="1" i="0" u="none" strike="noStrike" baseline="0" dirty="0">
                <a:latin typeface="LiberationSans-Bold"/>
              </a:rPr>
              <a:t>Human Authentication</a:t>
            </a:r>
            <a:endParaRPr lang="en-US" dirty="0"/>
          </a:p>
        </p:txBody>
      </p:sp>
      <p:sp>
        <p:nvSpPr>
          <p:cNvPr id="7" name="TextBox 6">
            <a:extLst>
              <a:ext uri="{FF2B5EF4-FFF2-40B4-BE49-F238E27FC236}">
                <a16:creationId xmlns:a16="http://schemas.microsoft.com/office/drawing/2014/main" id="{BE0A32CA-181C-2894-B367-146F777C75D3}"/>
              </a:ext>
            </a:extLst>
          </p:cNvPr>
          <p:cNvSpPr txBox="1"/>
          <p:nvPr/>
        </p:nvSpPr>
        <p:spPr>
          <a:xfrm>
            <a:off x="288758" y="778223"/>
            <a:ext cx="6096000" cy="1200329"/>
          </a:xfrm>
          <a:prstGeom prst="rect">
            <a:avLst/>
          </a:prstGeom>
          <a:noFill/>
        </p:spPr>
        <p:txBody>
          <a:bodyPr wrap="square">
            <a:spAutoFit/>
          </a:bodyPr>
          <a:lstStyle/>
          <a:p>
            <a:pPr algn="l"/>
            <a:r>
              <a:rPr lang="en-US" sz="1800" b="0" i="0" u="none" strike="noStrike" baseline="0" dirty="0">
                <a:latin typeface="LiberationSerif"/>
              </a:rPr>
              <a:t>being used as part of a multifactor authentication approach, where a user may need more than one piece of knowledge (a </a:t>
            </a:r>
            <a:r>
              <a:rPr lang="en-US" sz="1800" b="0" i="1" u="none" strike="noStrike" baseline="0" dirty="0">
                <a:latin typeface="LiberationSerif-Italic"/>
              </a:rPr>
              <a:t>factor</a:t>
            </a:r>
            <a:r>
              <a:rPr lang="en-US" sz="1800" b="0" i="0" u="none" strike="noStrike" baseline="0" dirty="0">
                <a:latin typeface="LiberationSerif"/>
              </a:rPr>
              <a:t>) to authenticate themselves (typical MFA).  More than one factor is needed.</a:t>
            </a:r>
            <a:endParaRPr lang="en-US" dirty="0"/>
          </a:p>
        </p:txBody>
      </p:sp>
      <p:sp>
        <p:nvSpPr>
          <p:cNvPr id="9" name="TextBox 8">
            <a:extLst>
              <a:ext uri="{FF2B5EF4-FFF2-40B4-BE49-F238E27FC236}">
                <a16:creationId xmlns:a16="http://schemas.microsoft.com/office/drawing/2014/main" id="{F75AB36A-F081-DF1E-7189-2F9687FB667E}"/>
              </a:ext>
            </a:extLst>
          </p:cNvPr>
          <p:cNvSpPr txBox="1"/>
          <p:nvPr/>
        </p:nvSpPr>
        <p:spPr>
          <a:xfrm>
            <a:off x="288758" y="1978552"/>
            <a:ext cx="6096000" cy="923330"/>
          </a:xfrm>
          <a:prstGeom prst="rect">
            <a:avLst/>
          </a:prstGeom>
          <a:noFill/>
        </p:spPr>
        <p:txBody>
          <a:bodyPr wrap="square">
            <a:spAutoFit/>
          </a:bodyPr>
          <a:lstStyle/>
          <a:p>
            <a:pPr algn="l"/>
            <a:r>
              <a:rPr lang="en-US" sz="1800" b="0" i="0" u="none" strike="noStrike" baseline="0" dirty="0">
                <a:latin typeface="LiberationSerif"/>
              </a:rPr>
              <a:t>MFA would most commonly involve the use of a normal</a:t>
            </a:r>
          </a:p>
          <a:p>
            <a:pPr algn="l"/>
            <a:r>
              <a:rPr lang="en-US" sz="1800" b="0" i="0" u="none" strike="noStrike" baseline="0" dirty="0">
                <a:latin typeface="LiberationSerif"/>
              </a:rPr>
              <a:t>username and password combo, in addition to providing at least one additional factor.</a:t>
            </a:r>
            <a:endParaRPr lang="en-US" dirty="0"/>
          </a:p>
        </p:txBody>
      </p:sp>
      <p:sp>
        <p:nvSpPr>
          <p:cNvPr id="11" name="TextBox 10">
            <a:extLst>
              <a:ext uri="{FF2B5EF4-FFF2-40B4-BE49-F238E27FC236}">
                <a16:creationId xmlns:a16="http://schemas.microsoft.com/office/drawing/2014/main" id="{C7C097A7-0BF0-0A65-0059-16BD579C543A}"/>
              </a:ext>
            </a:extLst>
          </p:cNvPr>
          <p:cNvSpPr txBox="1"/>
          <p:nvPr/>
        </p:nvSpPr>
        <p:spPr>
          <a:xfrm>
            <a:off x="288758" y="2901882"/>
            <a:ext cx="6096000" cy="1200329"/>
          </a:xfrm>
          <a:prstGeom prst="rect">
            <a:avLst/>
          </a:prstGeom>
          <a:noFill/>
        </p:spPr>
        <p:txBody>
          <a:bodyPr wrap="square">
            <a:spAutoFit/>
          </a:bodyPr>
          <a:lstStyle/>
          <a:p>
            <a:pPr algn="l"/>
            <a:r>
              <a:rPr lang="en-US" sz="1800" b="0" i="0" u="none" strike="noStrike" baseline="0" dirty="0">
                <a:solidFill>
                  <a:srgbClr val="000000"/>
                </a:solidFill>
                <a:latin typeface="LiberationSerif"/>
              </a:rPr>
              <a:t>For managing authentication of key services</a:t>
            </a:r>
          </a:p>
          <a:p>
            <a:pPr algn="l"/>
            <a:r>
              <a:rPr lang="en-US" sz="1800" b="0" i="0" u="none" strike="noStrike" baseline="0" dirty="0">
                <a:solidFill>
                  <a:srgbClr val="000000"/>
                </a:solidFill>
                <a:latin typeface="LiberationSerif"/>
              </a:rPr>
              <a:t>that are vital to the running of your software or allow access to especially sensitive information (e.g., source code access), I’d consider the use of MFA to</a:t>
            </a:r>
            <a:r>
              <a:rPr lang="en-US" sz="1400" dirty="0">
                <a:solidFill>
                  <a:srgbClr val="8F0012"/>
                </a:solidFill>
                <a:latin typeface="LiberationSans"/>
              </a:rPr>
              <a:t> </a:t>
            </a:r>
            <a:r>
              <a:rPr lang="en-US" sz="1800" b="0" i="0" u="none" strike="noStrike" baseline="0" dirty="0">
                <a:solidFill>
                  <a:srgbClr val="000000"/>
                </a:solidFill>
                <a:latin typeface="LiberationSerif"/>
              </a:rPr>
              <a:t>be a must.</a:t>
            </a:r>
            <a:endParaRPr lang="en-US" dirty="0"/>
          </a:p>
        </p:txBody>
      </p:sp>
    </p:spTree>
    <p:extLst>
      <p:ext uri="{BB962C8B-B14F-4D97-AF65-F5344CB8AC3E}">
        <p14:creationId xmlns:p14="http://schemas.microsoft.com/office/powerpoint/2010/main" val="30619479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1655B0-D12B-16D3-6C33-51692D22847E}"/>
              </a:ext>
            </a:extLst>
          </p:cNvPr>
          <p:cNvSpPr txBox="1"/>
          <p:nvPr/>
        </p:nvSpPr>
        <p:spPr>
          <a:xfrm>
            <a:off x="272716" y="489102"/>
            <a:ext cx="6096000" cy="369332"/>
          </a:xfrm>
          <a:prstGeom prst="rect">
            <a:avLst/>
          </a:prstGeom>
          <a:noFill/>
        </p:spPr>
        <p:txBody>
          <a:bodyPr wrap="square">
            <a:spAutoFit/>
          </a:bodyPr>
          <a:lstStyle/>
          <a:p>
            <a:r>
              <a:rPr lang="en-US" sz="1800" b="1" i="0" u="none" strike="noStrike" baseline="0" dirty="0">
                <a:latin typeface="LiberationSans-Bold"/>
              </a:rPr>
              <a:t>Common Single Sign-On Implementations</a:t>
            </a:r>
            <a:endParaRPr lang="en-US" dirty="0"/>
          </a:p>
        </p:txBody>
      </p:sp>
      <p:sp>
        <p:nvSpPr>
          <p:cNvPr id="7" name="TextBox 6">
            <a:extLst>
              <a:ext uri="{FF2B5EF4-FFF2-40B4-BE49-F238E27FC236}">
                <a16:creationId xmlns:a16="http://schemas.microsoft.com/office/drawing/2014/main" id="{2F0C01E1-4B19-89D7-584D-39CA0706F3C1}"/>
              </a:ext>
            </a:extLst>
          </p:cNvPr>
          <p:cNvSpPr txBox="1"/>
          <p:nvPr/>
        </p:nvSpPr>
        <p:spPr>
          <a:xfrm>
            <a:off x="272716" y="858434"/>
            <a:ext cx="6096000" cy="923330"/>
          </a:xfrm>
          <a:prstGeom prst="rect">
            <a:avLst/>
          </a:prstGeom>
          <a:noFill/>
        </p:spPr>
        <p:txBody>
          <a:bodyPr wrap="square">
            <a:spAutoFit/>
          </a:bodyPr>
          <a:lstStyle/>
          <a:p>
            <a:pPr algn="l"/>
            <a:r>
              <a:rPr lang="en-US" sz="1800" b="0" i="0" u="none" strike="noStrike" baseline="0" dirty="0">
                <a:latin typeface="LiberationSerif"/>
              </a:rPr>
              <a:t>single sign-on (SSO) solution to ensure that a user has only to authenticate themselves only once per session (even if they interact with multiple downstream services or applications).</a:t>
            </a:r>
            <a:endParaRPr lang="en-US" dirty="0"/>
          </a:p>
        </p:txBody>
      </p:sp>
      <p:sp>
        <p:nvSpPr>
          <p:cNvPr id="9" name="TextBox 8">
            <a:extLst>
              <a:ext uri="{FF2B5EF4-FFF2-40B4-BE49-F238E27FC236}">
                <a16:creationId xmlns:a16="http://schemas.microsoft.com/office/drawing/2014/main" id="{2F726B7C-439B-CB73-4883-BBFBA431B2C4}"/>
              </a:ext>
            </a:extLst>
          </p:cNvPr>
          <p:cNvSpPr txBox="1"/>
          <p:nvPr/>
        </p:nvSpPr>
        <p:spPr>
          <a:xfrm>
            <a:off x="272716" y="1781764"/>
            <a:ext cx="6096000" cy="1200329"/>
          </a:xfrm>
          <a:prstGeom prst="rect">
            <a:avLst/>
          </a:prstGeom>
          <a:noFill/>
        </p:spPr>
        <p:txBody>
          <a:bodyPr wrap="square">
            <a:spAutoFit/>
          </a:bodyPr>
          <a:lstStyle/>
          <a:p>
            <a:pPr algn="l"/>
            <a:r>
              <a:rPr lang="en-US" sz="1800" b="0" i="0" u="none" strike="noStrike" baseline="0" dirty="0">
                <a:latin typeface="LiberationSerif"/>
              </a:rPr>
              <a:t>When a principal tries to access a resource (like a web-based interface), they are directed to authenticate with an </a:t>
            </a:r>
            <a:r>
              <a:rPr lang="en-US" sz="1800" b="0" i="1" u="none" strike="noStrike" baseline="0" dirty="0">
                <a:latin typeface="LiberationSerif-Italic"/>
              </a:rPr>
              <a:t>identity provider (requires username and password and in some cases some other factor (in case of MFA)).</a:t>
            </a:r>
            <a:endParaRPr lang="en-US" dirty="0"/>
          </a:p>
        </p:txBody>
      </p:sp>
      <p:sp>
        <p:nvSpPr>
          <p:cNvPr id="11" name="TextBox 10">
            <a:extLst>
              <a:ext uri="{FF2B5EF4-FFF2-40B4-BE49-F238E27FC236}">
                <a16:creationId xmlns:a16="http://schemas.microsoft.com/office/drawing/2014/main" id="{4BB56EB7-1786-A9AC-9FAF-15076BA14846}"/>
              </a:ext>
            </a:extLst>
          </p:cNvPr>
          <p:cNvSpPr txBox="1"/>
          <p:nvPr/>
        </p:nvSpPr>
        <p:spPr>
          <a:xfrm>
            <a:off x="272716" y="2982924"/>
            <a:ext cx="6096000" cy="923330"/>
          </a:xfrm>
          <a:prstGeom prst="rect">
            <a:avLst/>
          </a:prstGeom>
          <a:noFill/>
        </p:spPr>
        <p:txBody>
          <a:bodyPr wrap="square">
            <a:spAutoFit/>
          </a:bodyPr>
          <a:lstStyle/>
          <a:p>
            <a:pPr algn="l"/>
            <a:r>
              <a:rPr lang="en-US" sz="1800" b="0" i="0" u="none" strike="noStrike" baseline="0" dirty="0">
                <a:latin typeface="LiberationSerif"/>
              </a:rPr>
              <a:t>it gives information to the </a:t>
            </a:r>
            <a:r>
              <a:rPr lang="en-US" sz="1800" b="0" i="1" u="none" strike="noStrike" baseline="0" dirty="0">
                <a:latin typeface="LiberationSerif-Italic"/>
              </a:rPr>
              <a:t>service provider</a:t>
            </a:r>
            <a:r>
              <a:rPr lang="en-US" sz="1800" b="0" i="0" u="none" strike="noStrike" baseline="0" dirty="0">
                <a:latin typeface="LiberationSerif"/>
              </a:rPr>
              <a:t>,</a:t>
            </a:r>
          </a:p>
          <a:p>
            <a:pPr algn="l"/>
            <a:r>
              <a:rPr lang="en-US" sz="1800" b="0" i="0" u="none" strike="noStrike" baseline="0" dirty="0">
                <a:latin typeface="LiberationSerif"/>
              </a:rPr>
              <a:t>allowing it to decide whether to grant them access to the resource</a:t>
            </a:r>
            <a:endParaRPr lang="en-US" dirty="0"/>
          </a:p>
        </p:txBody>
      </p:sp>
      <p:sp>
        <p:nvSpPr>
          <p:cNvPr id="13" name="TextBox 12">
            <a:extLst>
              <a:ext uri="{FF2B5EF4-FFF2-40B4-BE49-F238E27FC236}">
                <a16:creationId xmlns:a16="http://schemas.microsoft.com/office/drawing/2014/main" id="{EDCFC0FB-9847-D762-854A-E539463C182B}"/>
              </a:ext>
            </a:extLst>
          </p:cNvPr>
          <p:cNvSpPr txBox="1"/>
          <p:nvPr/>
        </p:nvSpPr>
        <p:spPr>
          <a:xfrm>
            <a:off x="272716" y="3905423"/>
            <a:ext cx="6096000" cy="646331"/>
          </a:xfrm>
          <a:prstGeom prst="rect">
            <a:avLst/>
          </a:prstGeom>
          <a:noFill/>
        </p:spPr>
        <p:txBody>
          <a:bodyPr wrap="square">
            <a:spAutoFit/>
          </a:bodyPr>
          <a:lstStyle/>
          <a:p>
            <a:r>
              <a:rPr lang="en-US" sz="1800" b="0" i="0" u="none" strike="noStrike" baseline="0" dirty="0">
                <a:latin typeface="LiberationSerif"/>
              </a:rPr>
              <a:t>Often the directory service and the identity provider are one and the same.</a:t>
            </a:r>
            <a:endParaRPr lang="en-US" dirty="0"/>
          </a:p>
        </p:txBody>
      </p:sp>
      <p:sp>
        <p:nvSpPr>
          <p:cNvPr id="15" name="TextBox 14">
            <a:extLst>
              <a:ext uri="{FF2B5EF4-FFF2-40B4-BE49-F238E27FC236}">
                <a16:creationId xmlns:a16="http://schemas.microsoft.com/office/drawing/2014/main" id="{EEEC6656-6A44-34E3-CCA0-A2CEB33DD683}"/>
              </a:ext>
            </a:extLst>
          </p:cNvPr>
          <p:cNvSpPr txBox="1"/>
          <p:nvPr/>
        </p:nvSpPr>
        <p:spPr>
          <a:xfrm>
            <a:off x="272716" y="4550923"/>
            <a:ext cx="6096000" cy="923330"/>
          </a:xfrm>
          <a:prstGeom prst="rect">
            <a:avLst/>
          </a:prstGeom>
          <a:noFill/>
        </p:spPr>
        <p:txBody>
          <a:bodyPr wrap="square">
            <a:spAutoFit/>
          </a:bodyPr>
          <a:lstStyle/>
          <a:p>
            <a:pPr algn="l"/>
            <a:r>
              <a:rPr lang="en-US" sz="1800" b="0" i="0" u="none" strike="noStrike" baseline="0" dirty="0">
                <a:latin typeface="LiberationSerif"/>
              </a:rPr>
              <a:t>So, the identity provider gives the system information about who the principal is, but the system decides what that principal is allowed to do.</a:t>
            </a:r>
            <a:endParaRPr lang="en-US" dirty="0"/>
          </a:p>
        </p:txBody>
      </p:sp>
      <p:sp>
        <p:nvSpPr>
          <p:cNvPr id="17" name="TextBox 16">
            <a:extLst>
              <a:ext uri="{FF2B5EF4-FFF2-40B4-BE49-F238E27FC236}">
                <a16:creationId xmlns:a16="http://schemas.microsoft.com/office/drawing/2014/main" id="{E4AA0A77-D575-4714-BD82-EA42B83FEFDF}"/>
              </a:ext>
            </a:extLst>
          </p:cNvPr>
          <p:cNvSpPr txBox="1"/>
          <p:nvPr/>
        </p:nvSpPr>
        <p:spPr>
          <a:xfrm>
            <a:off x="6368716" y="1288492"/>
            <a:ext cx="5085347" cy="4185761"/>
          </a:xfrm>
          <a:prstGeom prst="rect">
            <a:avLst/>
          </a:prstGeom>
          <a:noFill/>
        </p:spPr>
        <p:txBody>
          <a:bodyPr wrap="square">
            <a:spAutoFit/>
          </a:bodyPr>
          <a:lstStyle/>
          <a:p>
            <a:pPr algn="l"/>
            <a:r>
              <a:rPr lang="en-US" sz="1800" b="0" i="0" u="none" strike="noStrike" baseline="0" dirty="0">
                <a:solidFill>
                  <a:srgbClr val="000000"/>
                </a:solidFill>
                <a:latin typeface="LiberationSerif"/>
              </a:rPr>
              <a:t>SAML is a SOAP-based standard and is known for being complex to work</a:t>
            </a:r>
          </a:p>
          <a:p>
            <a:pPr algn="l"/>
            <a:r>
              <a:rPr lang="en-US" sz="1800" b="0" i="0" u="none" strike="noStrike" baseline="0" dirty="0">
                <a:solidFill>
                  <a:srgbClr val="000000"/>
                </a:solidFill>
                <a:latin typeface="LiberationSerif"/>
              </a:rPr>
              <a:t>with despite the libraries and tooling available to support it, and since the first</a:t>
            </a:r>
          </a:p>
          <a:p>
            <a:pPr algn="l"/>
            <a:r>
              <a:rPr lang="en-US" sz="1800" b="0" i="0" u="none" strike="noStrike" baseline="0" dirty="0">
                <a:solidFill>
                  <a:srgbClr val="000000"/>
                </a:solidFill>
                <a:latin typeface="LiberationSerif"/>
              </a:rPr>
              <a:t>edition of this book it has rapidly fallen out of favor. OpenID Connect is a</a:t>
            </a:r>
          </a:p>
          <a:p>
            <a:pPr algn="l"/>
            <a:r>
              <a:rPr lang="en-US" sz="1800" b="0" i="0" u="none" strike="noStrike" baseline="0" dirty="0">
                <a:solidFill>
                  <a:srgbClr val="000000"/>
                </a:solidFill>
                <a:latin typeface="LiberationSerif"/>
              </a:rPr>
              <a:t>standard that has emerged as a specific implementation of OAuth 2.0, based on</a:t>
            </a:r>
          </a:p>
          <a:p>
            <a:pPr algn="l"/>
            <a:r>
              <a:rPr lang="en-US" sz="1800" b="0" i="0" u="none" strike="noStrike" baseline="0" dirty="0">
                <a:solidFill>
                  <a:srgbClr val="000000"/>
                </a:solidFill>
                <a:latin typeface="LiberationSerif"/>
              </a:rPr>
              <a:t>the way Google and others handle SSO. It uses simpler REST calls, and due in</a:t>
            </a:r>
          </a:p>
          <a:p>
            <a:pPr algn="l"/>
            <a:r>
              <a:rPr lang="en-US" sz="1400" b="0" i="0" u="none" strike="noStrike" baseline="0" dirty="0">
                <a:solidFill>
                  <a:srgbClr val="8F0012"/>
                </a:solidFill>
                <a:latin typeface="LiberationSans"/>
              </a:rPr>
              <a:t>15</a:t>
            </a:r>
          </a:p>
          <a:p>
            <a:pPr algn="l"/>
            <a:r>
              <a:rPr lang="en-US" sz="1800" b="0" i="0" u="none" strike="noStrike" baseline="0" dirty="0">
                <a:solidFill>
                  <a:srgbClr val="000000"/>
                </a:solidFill>
                <a:latin typeface="LiberationSerif"/>
              </a:rPr>
              <a:t>part to its relative simplicity and widespread support, it is the dominant</a:t>
            </a:r>
          </a:p>
          <a:p>
            <a:pPr algn="l"/>
            <a:r>
              <a:rPr lang="en-US" sz="1800" b="0" i="0" u="none" strike="noStrike" baseline="0" dirty="0">
                <a:solidFill>
                  <a:srgbClr val="000000"/>
                </a:solidFill>
                <a:latin typeface="LiberationSerif"/>
              </a:rPr>
              <a:t>mechanism for end-user SSO and has gained significant inroads into enterprises.</a:t>
            </a:r>
            <a:endParaRPr lang="en-US" dirty="0"/>
          </a:p>
        </p:txBody>
      </p:sp>
    </p:spTree>
    <p:extLst>
      <p:ext uri="{BB962C8B-B14F-4D97-AF65-F5344CB8AC3E}">
        <p14:creationId xmlns:p14="http://schemas.microsoft.com/office/powerpoint/2010/main" val="3879332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EC647A-5C3F-4F04-42E7-A09022538425}"/>
              </a:ext>
            </a:extLst>
          </p:cNvPr>
          <p:cNvSpPr txBox="1"/>
          <p:nvPr/>
        </p:nvSpPr>
        <p:spPr>
          <a:xfrm>
            <a:off x="463858" y="432331"/>
            <a:ext cx="6094520" cy="369332"/>
          </a:xfrm>
          <a:prstGeom prst="rect">
            <a:avLst/>
          </a:prstGeom>
          <a:noFill/>
        </p:spPr>
        <p:txBody>
          <a:bodyPr wrap="square">
            <a:spAutoFit/>
          </a:bodyPr>
          <a:lstStyle/>
          <a:p>
            <a:r>
              <a:rPr lang="en-US" sz="1800" b="1" i="0" u="none" strike="noStrike" baseline="0" dirty="0">
                <a:latin typeface="LiberationSans-Bold"/>
              </a:rPr>
              <a:t>Defense in Depth</a:t>
            </a:r>
            <a:endParaRPr lang="en-US" dirty="0"/>
          </a:p>
        </p:txBody>
      </p:sp>
      <p:pic>
        <p:nvPicPr>
          <p:cNvPr id="7" name="Picture 6" descr="A diagram of a castle">
            <a:extLst>
              <a:ext uri="{FF2B5EF4-FFF2-40B4-BE49-F238E27FC236}">
                <a16:creationId xmlns:a16="http://schemas.microsoft.com/office/drawing/2014/main" id="{D5DF6815-9B4A-A08B-5785-CBEBB2C93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714500"/>
            <a:ext cx="4998427" cy="3429000"/>
          </a:xfrm>
          <a:prstGeom prst="rect">
            <a:avLst/>
          </a:prstGeom>
        </p:spPr>
      </p:pic>
      <p:sp>
        <p:nvSpPr>
          <p:cNvPr id="9" name="TextBox 8">
            <a:extLst>
              <a:ext uri="{FF2B5EF4-FFF2-40B4-BE49-F238E27FC236}">
                <a16:creationId xmlns:a16="http://schemas.microsoft.com/office/drawing/2014/main" id="{7BD91572-EC5A-3224-171D-C8690188A32A}"/>
              </a:ext>
            </a:extLst>
          </p:cNvPr>
          <p:cNvSpPr txBox="1"/>
          <p:nvPr/>
        </p:nvSpPr>
        <p:spPr>
          <a:xfrm>
            <a:off x="463858" y="801663"/>
            <a:ext cx="6094428" cy="923330"/>
          </a:xfrm>
          <a:prstGeom prst="rect">
            <a:avLst/>
          </a:prstGeom>
          <a:noFill/>
        </p:spPr>
        <p:txBody>
          <a:bodyPr wrap="square">
            <a:spAutoFit/>
          </a:bodyPr>
          <a:lstStyle/>
          <a:p>
            <a:pPr algn="l"/>
            <a:r>
              <a:rPr lang="en-US" sz="1800" b="0" i="0" u="none" strike="noStrike" baseline="0" dirty="0">
                <a:latin typeface="LiberationSerif"/>
              </a:rPr>
              <a:t>remind us of a time when people felt the need to defend their property from foes (great example of the principal of defense in depth).</a:t>
            </a:r>
            <a:endParaRPr lang="en-US" dirty="0"/>
          </a:p>
        </p:txBody>
      </p:sp>
      <p:sp>
        <p:nvSpPr>
          <p:cNvPr id="11" name="TextBox 10">
            <a:extLst>
              <a:ext uri="{FF2B5EF4-FFF2-40B4-BE49-F238E27FC236}">
                <a16:creationId xmlns:a16="http://schemas.microsoft.com/office/drawing/2014/main" id="{61098AD4-E145-5E9E-879E-61BC944BDA8D}"/>
              </a:ext>
            </a:extLst>
          </p:cNvPr>
          <p:cNvSpPr txBox="1"/>
          <p:nvPr/>
        </p:nvSpPr>
        <p:spPr>
          <a:xfrm>
            <a:off x="463858" y="1728131"/>
            <a:ext cx="6094428" cy="646331"/>
          </a:xfrm>
          <a:prstGeom prst="rect">
            <a:avLst/>
          </a:prstGeom>
          <a:noFill/>
        </p:spPr>
        <p:txBody>
          <a:bodyPr wrap="square">
            <a:spAutoFit/>
          </a:bodyPr>
          <a:lstStyle/>
          <a:p>
            <a:pPr algn="l"/>
            <a:r>
              <a:rPr lang="en-US" sz="1800" b="0" i="0" u="none" strike="noStrike" baseline="0" dirty="0">
                <a:latin typeface="LiberationSerif"/>
              </a:rPr>
              <a:t>It has not one wall but two—a breach in the first wall still requires that an attacker deals with the second one.</a:t>
            </a:r>
            <a:endParaRPr lang="en-US" dirty="0"/>
          </a:p>
        </p:txBody>
      </p:sp>
      <p:sp>
        <p:nvSpPr>
          <p:cNvPr id="13" name="TextBox 12">
            <a:extLst>
              <a:ext uri="{FF2B5EF4-FFF2-40B4-BE49-F238E27FC236}">
                <a16:creationId xmlns:a16="http://schemas.microsoft.com/office/drawing/2014/main" id="{47F74E04-7E66-FC77-0483-F544ACC50327}"/>
              </a:ext>
            </a:extLst>
          </p:cNvPr>
          <p:cNvSpPr txBox="1"/>
          <p:nvPr/>
        </p:nvSpPr>
        <p:spPr>
          <a:xfrm>
            <a:off x="463858" y="2374462"/>
            <a:ext cx="6094428" cy="646331"/>
          </a:xfrm>
          <a:prstGeom prst="rect">
            <a:avLst/>
          </a:prstGeom>
          <a:noFill/>
        </p:spPr>
        <p:txBody>
          <a:bodyPr wrap="square">
            <a:spAutoFit/>
          </a:bodyPr>
          <a:lstStyle/>
          <a:p>
            <a:r>
              <a:rPr lang="en-US" sz="1800" b="0" i="0" u="none" strike="noStrike" baseline="0" dirty="0">
                <a:latin typeface="LiberationSerif"/>
              </a:rPr>
              <a:t>Same principal applies to microservices i.e., having multiple protections in place to defend against attackers is vital</a:t>
            </a:r>
            <a:endParaRPr lang="en-US" dirty="0"/>
          </a:p>
        </p:txBody>
      </p:sp>
      <p:sp>
        <p:nvSpPr>
          <p:cNvPr id="15" name="TextBox 14">
            <a:extLst>
              <a:ext uri="{FF2B5EF4-FFF2-40B4-BE49-F238E27FC236}">
                <a16:creationId xmlns:a16="http://schemas.microsoft.com/office/drawing/2014/main" id="{5CD9AD93-9885-BA3F-DDC7-CD025F24FE95}"/>
              </a:ext>
            </a:extLst>
          </p:cNvPr>
          <p:cNvSpPr txBox="1"/>
          <p:nvPr/>
        </p:nvSpPr>
        <p:spPr>
          <a:xfrm>
            <a:off x="463858" y="3020793"/>
            <a:ext cx="6094428" cy="923330"/>
          </a:xfrm>
          <a:prstGeom prst="rect">
            <a:avLst/>
          </a:prstGeom>
          <a:noFill/>
        </p:spPr>
        <p:txBody>
          <a:bodyPr wrap="square">
            <a:spAutoFit/>
          </a:bodyPr>
          <a:lstStyle/>
          <a:p>
            <a:pPr algn="l"/>
            <a:r>
              <a:rPr lang="en-US" sz="1800" b="0" i="0" u="none" strike="noStrike" baseline="0" dirty="0">
                <a:latin typeface="LiberationSerif"/>
              </a:rPr>
              <a:t>By breaking our functionality apart into different</a:t>
            </a:r>
          </a:p>
          <a:p>
            <a:pPr algn="l"/>
            <a:r>
              <a:rPr lang="en-US" sz="1800" b="0" i="0" u="none" strike="noStrike" baseline="0" dirty="0">
                <a:latin typeface="LiberationSerif"/>
              </a:rPr>
              <a:t>microservices and limiting the scope of what those microservices can do, we’re already applying defense in depth</a:t>
            </a:r>
            <a:endParaRPr lang="en-US" dirty="0"/>
          </a:p>
        </p:txBody>
      </p:sp>
      <p:sp>
        <p:nvSpPr>
          <p:cNvPr id="17" name="TextBox 16">
            <a:extLst>
              <a:ext uri="{FF2B5EF4-FFF2-40B4-BE49-F238E27FC236}">
                <a16:creationId xmlns:a16="http://schemas.microsoft.com/office/drawing/2014/main" id="{670CCD53-077C-E674-B580-430B07C8AF49}"/>
              </a:ext>
            </a:extLst>
          </p:cNvPr>
          <p:cNvSpPr txBox="1"/>
          <p:nvPr/>
        </p:nvSpPr>
        <p:spPr>
          <a:xfrm>
            <a:off x="463858" y="3944123"/>
            <a:ext cx="6094428" cy="1477328"/>
          </a:xfrm>
          <a:prstGeom prst="rect">
            <a:avLst/>
          </a:prstGeom>
          <a:noFill/>
        </p:spPr>
        <p:txBody>
          <a:bodyPr wrap="square">
            <a:spAutoFit/>
          </a:bodyPr>
          <a:lstStyle/>
          <a:p>
            <a:pPr algn="l"/>
            <a:r>
              <a:rPr lang="en-US" sz="1800" b="0" i="0" u="none" strike="noStrike" baseline="0" dirty="0">
                <a:latin typeface="LiberationSerif"/>
              </a:rPr>
              <a:t>We can also run microservices on different</a:t>
            </a:r>
          </a:p>
          <a:p>
            <a:pPr algn="l"/>
            <a:r>
              <a:rPr lang="en-US" sz="1800" b="0" i="0" u="none" strike="noStrike" baseline="0" dirty="0">
                <a:latin typeface="LiberationSerif"/>
              </a:rPr>
              <a:t>network segments, apply network-based protections at more places, and even make use of a mix of technology for building and running these microservices such that a single zero-day exploit may not impact everything we have</a:t>
            </a:r>
            <a:endParaRPr lang="en-US" dirty="0"/>
          </a:p>
        </p:txBody>
      </p:sp>
      <p:sp>
        <p:nvSpPr>
          <p:cNvPr id="19" name="TextBox 18">
            <a:extLst>
              <a:ext uri="{FF2B5EF4-FFF2-40B4-BE49-F238E27FC236}">
                <a16:creationId xmlns:a16="http://schemas.microsoft.com/office/drawing/2014/main" id="{BC2932BA-D767-A74D-F17E-23392B05C128}"/>
              </a:ext>
            </a:extLst>
          </p:cNvPr>
          <p:cNvSpPr txBox="1"/>
          <p:nvPr/>
        </p:nvSpPr>
        <p:spPr>
          <a:xfrm>
            <a:off x="463858" y="5421451"/>
            <a:ext cx="6094428" cy="1200329"/>
          </a:xfrm>
          <a:prstGeom prst="rect">
            <a:avLst/>
          </a:prstGeom>
          <a:noFill/>
        </p:spPr>
        <p:txBody>
          <a:bodyPr wrap="square">
            <a:spAutoFit/>
          </a:bodyPr>
          <a:lstStyle/>
          <a:p>
            <a:r>
              <a:rPr lang="en-US" i="1" dirty="0"/>
              <a:t>A zero-day exploit occurs when a malicious actor identifies and exploits a vulnerability in software, hardware, or firmware before the vendor or developers are aware of the issue and can release a patch or fix</a:t>
            </a:r>
          </a:p>
        </p:txBody>
      </p:sp>
    </p:spTree>
    <p:extLst>
      <p:ext uri="{BB962C8B-B14F-4D97-AF65-F5344CB8AC3E}">
        <p14:creationId xmlns:p14="http://schemas.microsoft.com/office/powerpoint/2010/main" val="38433878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36CFB2-BCE3-C548-D4F6-E8B6662DAA29}"/>
              </a:ext>
            </a:extLst>
          </p:cNvPr>
          <p:cNvSpPr txBox="1"/>
          <p:nvPr/>
        </p:nvSpPr>
        <p:spPr>
          <a:xfrm>
            <a:off x="433137" y="505144"/>
            <a:ext cx="6096000" cy="369332"/>
          </a:xfrm>
          <a:prstGeom prst="rect">
            <a:avLst/>
          </a:prstGeom>
          <a:noFill/>
        </p:spPr>
        <p:txBody>
          <a:bodyPr wrap="square">
            <a:spAutoFit/>
          </a:bodyPr>
          <a:lstStyle/>
          <a:p>
            <a:r>
              <a:rPr lang="en-US" sz="1800" b="1" i="0" u="none" strike="noStrike" baseline="0" dirty="0">
                <a:latin typeface="LiberationSans-Bold"/>
              </a:rPr>
              <a:t>Single Sign-On Gateway</a:t>
            </a:r>
            <a:endParaRPr lang="en-US" dirty="0"/>
          </a:p>
        </p:txBody>
      </p:sp>
      <p:sp>
        <p:nvSpPr>
          <p:cNvPr id="7" name="TextBox 6">
            <a:extLst>
              <a:ext uri="{FF2B5EF4-FFF2-40B4-BE49-F238E27FC236}">
                <a16:creationId xmlns:a16="http://schemas.microsoft.com/office/drawing/2014/main" id="{20F68A80-7D2D-B5A8-FCE2-195E6AF6688E}"/>
              </a:ext>
            </a:extLst>
          </p:cNvPr>
          <p:cNvSpPr txBox="1"/>
          <p:nvPr/>
        </p:nvSpPr>
        <p:spPr>
          <a:xfrm>
            <a:off x="433137" y="874476"/>
            <a:ext cx="6096000" cy="1754326"/>
          </a:xfrm>
          <a:prstGeom prst="rect">
            <a:avLst/>
          </a:prstGeom>
          <a:noFill/>
        </p:spPr>
        <p:txBody>
          <a:bodyPr wrap="square">
            <a:spAutoFit/>
          </a:bodyPr>
          <a:lstStyle/>
          <a:p>
            <a:pPr algn="l"/>
            <a:r>
              <a:rPr lang="en-US" sz="1800" b="0" i="0" u="none" strike="noStrike" baseline="0" dirty="0">
                <a:latin typeface="LiberationSerif"/>
              </a:rPr>
              <a:t>We could decide to handle the redirection to, and handshaking with, the identity provider within each microservice, so that any unauthenticated request from an outside party is properly dealt with (recall DRY and the perils of code reuse and the potential for coupling as a result, also wouldn’t help if microservices are written in a different tech stack).</a:t>
            </a:r>
            <a:endParaRPr lang="en-US" dirty="0"/>
          </a:p>
        </p:txBody>
      </p:sp>
      <p:sp>
        <p:nvSpPr>
          <p:cNvPr id="9" name="TextBox 8">
            <a:extLst>
              <a:ext uri="{FF2B5EF4-FFF2-40B4-BE49-F238E27FC236}">
                <a16:creationId xmlns:a16="http://schemas.microsoft.com/office/drawing/2014/main" id="{67BA32B4-506C-322F-B30C-06767DDB5D72}"/>
              </a:ext>
            </a:extLst>
          </p:cNvPr>
          <p:cNvSpPr txBox="1"/>
          <p:nvPr/>
        </p:nvSpPr>
        <p:spPr>
          <a:xfrm>
            <a:off x="433137" y="2628802"/>
            <a:ext cx="6096000" cy="646331"/>
          </a:xfrm>
          <a:prstGeom prst="rect">
            <a:avLst/>
          </a:prstGeom>
          <a:noFill/>
        </p:spPr>
        <p:txBody>
          <a:bodyPr wrap="square">
            <a:spAutoFit/>
          </a:bodyPr>
          <a:lstStyle/>
          <a:p>
            <a:pPr algn="l"/>
            <a:r>
              <a:rPr lang="en-US" sz="1800" b="0" i="0" u="none" strike="noStrike" baseline="0" dirty="0">
                <a:latin typeface="LiberationSerif"/>
              </a:rPr>
              <a:t>more common approach is to use a gateway to act as a proxy, sitting between your services and the outside world</a:t>
            </a:r>
            <a:endParaRPr lang="en-US" dirty="0"/>
          </a:p>
        </p:txBody>
      </p:sp>
      <p:pic>
        <p:nvPicPr>
          <p:cNvPr id="11" name="Picture 10">
            <a:extLst>
              <a:ext uri="{FF2B5EF4-FFF2-40B4-BE49-F238E27FC236}">
                <a16:creationId xmlns:a16="http://schemas.microsoft.com/office/drawing/2014/main" id="{5DDA3605-0FBB-BC58-4030-6408456D32B5}"/>
              </a:ext>
            </a:extLst>
          </p:cNvPr>
          <p:cNvPicPr>
            <a:picLocks noChangeAspect="1"/>
          </p:cNvPicPr>
          <p:nvPr/>
        </p:nvPicPr>
        <p:blipFill>
          <a:blip r:embed="rId2"/>
          <a:stretch>
            <a:fillRect/>
          </a:stretch>
        </p:blipFill>
        <p:spPr>
          <a:xfrm>
            <a:off x="6529137" y="628185"/>
            <a:ext cx="5623526" cy="4681752"/>
          </a:xfrm>
          <a:prstGeom prst="rect">
            <a:avLst/>
          </a:prstGeom>
        </p:spPr>
      </p:pic>
      <p:sp>
        <p:nvSpPr>
          <p:cNvPr id="13" name="TextBox 12">
            <a:extLst>
              <a:ext uri="{FF2B5EF4-FFF2-40B4-BE49-F238E27FC236}">
                <a16:creationId xmlns:a16="http://schemas.microsoft.com/office/drawing/2014/main" id="{0EED2C84-95FA-CD85-BECD-B8D82D943C92}"/>
              </a:ext>
            </a:extLst>
          </p:cNvPr>
          <p:cNvSpPr txBox="1"/>
          <p:nvPr/>
        </p:nvSpPr>
        <p:spPr>
          <a:xfrm>
            <a:off x="433137" y="3275133"/>
            <a:ext cx="6096000" cy="923330"/>
          </a:xfrm>
          <a:prstGeom prst="rect">
            <a:avLst/>
          </a:prstGeom>
          <a:noFill/>
        </p:spPr>
        <p:txBody>
          <a:bodyPr wrap="square">
            <a:spAutoFit/>
          </a:bodyPr>
          <a:lstStyle/>
          <a:p>
            <a:pPr algn="l"/>
            <a:r>
              <a:rPr lang="en-US" sz="1800" b="0" i="0" u="none" strike="noStrike" baseline="0" dirty="0">
                <a:latin typeface="LiberationSerif"/>
              </a:rPr>
              <a:t>we still need to solve the problem of how the downstream service receives information about principals (username &amp; roles).</a:t>
            </a:r>
            <a:endParaRPr lang="en-US" dirty="0"/>
          </a:p>
        </p:txBody>
      </p:sp>
      <p:sp>
        <p:nvSpPr>
          <p:cNvPr id="14" name="TextBox 13">
            <a:extLst>
              <a:ext uri="{FF2B5EF4-FFF2-40B4-BE49-F238E27FC236}">
                <a16:creationId xmlns:a16="http://schemas.microsoft.com/office/drawing/2014/main" id="{0E15866F-2CF2-7D98-6681-AC53AB26F51F}"/>
              </a:ext>
            </a:extLst>
          </p:cNvPr>
          <p:cNvSpPr txBox="1"/>
          <p:nvPr/>
        </p:nvSpPr>
        <p:spPr>
          <a:xfrm>
            <a:off x="433137" y="4194452"/>
            <a:ext cx="6096000" cy="646331"/>
          </a:xfrm>
          <a:prstGeom prst="rect">
            <a:avLst/>
          </a:prstGeom>
          <a:noFill/>
        </p:spPr>
        <p:txBody>
          <a:bodyPr wrap="square">
            <a:spAutoFit/>
          </a:bodyPr>
          <a:lstStyle/>
          <a:p>
            <a:pPr algn="l"/>
            <a:r>
              <a:rPr lang="en-US" dirty="0"/>
              <a:t>If using HTTP, you could have your gateway populate headers with this information.</a:t>
            </a:r>
          </a:p>
        </p:txBody>
      </p:sp>
      <p:sp>
        <p:nvSpPr>
          <p:cNvPr id="16" name="TextBox 15">
            <a:extLst>
              <a:ext uri="{FF2B5EF4-FFF2-40B4-BE49-F238E27FC236}">
                <a16:creationId xmlns:a16="http://schemas.microsoft.com/office/drawing/2014/main" id="{38D61B26-C8A7-FEAF-1DA8-4ACEF4CB1D43}"/>
              </a:ext>
            </a:extLst>
          </p:cNvPr>
          <p:cNvSpPr txBox="1"/>
          <p:nvPr/>
        </p:nvSpPr>
        <p:spPr>
          <a:xfrm>
            <a:off x="433137" y="4840783"/>
            <a:ext cx="6096000" cy="923330"/>
          </a:xfrm>
          <a:prstGeom prst="rect">
            <a:avLst/>
          </a:prstGeom>
          <a:noFill/>
        </p:spPr>
        <p:txBody>
          <a:bodyPr wrap="square">
            <a:spAutoFit/>
          </a:bodyPr>
          <a:lstStyle/>
          <a:p>
            <a:pPr algn="l"/>
            <a:r>
              <a:rPr lang="en-US" sz="1800" b="0" i="0" u="none" strike="noStrike" baseline="0" dirty="0">
                <a:latin typeface="LiberationSerif"/>
              </a:rPr>
              <a:t>create a JSON Web Token (JWT) containing all the</a:t>
            </a:r>
          </a:p>
          <a:p>
            <a:pPr algn="l"/>
            <a:r>
              <a:rPr lang="en-US" sz="1800" b="0" i="0" u="none" strike="noStrike" baseline="0" dirty="0">
                <a:latin typeface="LiberationSerif"/>
              </a:rPr>
              <a:t>information about the principal; something we can pass microservice to microservice.</a:t>
            </a:r>
            <a:endParaRPr lang="en-US" dirty="0"/>
          </a:p>
        </p:txBody>
      </p:sp>
      <p:sp>
        <p:nvSpPr>
          <p:cNvPr id="18" name="TextBox 17">
            <a:extLst>
              <a:ext uri="{FF2B5EF4-FFF2-40B4-BE49-F238E27FC236}">
                <a16:creationId xmlns:a16="http://schemas.microsoft.com/office/drawing/2014/main" id="{2E650322-3027-43F0-0E62-EA5FACB6B3C5}"/>
              </a:ext>
            </a:extLst>
          </p:cNvPr>
          <p:cNvSpPr txBox="1"/>
          <p:nvPr/>
        </p:nvSpPr>
        <p:spPr>
          <a:xfrm>
            <a:off x="433136" y="5760102"/>
            <a:ext cx="8999622" cy="1200329"/>
          </a:xfrm>
          <a:prstGeom prst="rect">
            <a:avLst/>
          </a:prstGeom>
          <a:noFill/>
        </p:spPr>
        <p:txBody>
          <a:bodyPr wrap="square">
            <a:spAutoFit/>
          </a:bodyPr>
          <a:lstStyle/>
          <a:p>
            <a:pPr algn="l"/>
            <a:r>
              <a:rPr lang="en-US" sz="1800" b="0" i="0" u="none" strike="noStrike" baseline="0" dirty="0">
                <a:latin typeface="LiberationSerif"/>
              </a:rPr>
              <a:t>it can be harder to reason about how a microservice behaves when looking at it in isolation (even harder to produce a production like environment).  Also, can lull you into a false sense of security (defense in depth don’t rely on the gateway for everything).  Can become a huge coupling point, the more functionality the greater the attack surface.</a:t>
            </a:r>
            <a:endParaRPr lang="en-US" dirty="0"/>
          </a:p>
        </p:txBody>
      </p:sp>
    </p:spTree>
    <p:extLst>
      <p:ext uri="{BB962C8B-B14F-4D97-AF65-F5344CB8AC3E}">
        <p14:creationId xmlns:p14="http://schemas.microsoft.com/office/powerpoint/2010/main" val="26478644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D82496-D01F-07F5-FF5C-E776BAB00FD1}"/>
              </a:ext>
            </a:extLst>
          </p:cNvPr>
          <p:cNvSpPr txBox="1"/>
          <p:nvPr/>
        </p:nvSpPr>
        <p:spPr>
          <a:xfrm>
            <a:off x="304800" y="440976"/>
            <a:ext cx="6096000" cy="369332"/>
          </a:xfrm>
          <a:prstGeom prst="rect">
            <a:avLst/>
          </a:prstGeom>
          <a:noFill/>
        </p:spPr>
        <p:txBody>
          <a:bodyPr wrap="square">
            <a:spAutoFit/>
          </a:bodyPr>
          <a:lstStyle/>
          <a:p>
            <a:r>
              <a:rPr lang="en-US" sz="1800" b="1" i="0" u="none" strike="noStrike" baseline="0" dirty="0">
                <a:latin typeface="LiberationSans-Bold"/>
              </a:rPr>
              <a:t>Fine-Grained Authorization</a:t>
            </a:r>
            <a:endParaRPr lang="en-US" dirty="0"/>
          </a:p>
        </p:txBody>
      </p:sp>
      <p:sp>
        <p:nvSpPr>
          <p:cNvPr id="7" name="TextBox 6">
            <a:extLst>
              <a:ext uri="{FF2B5EF4-FFF2-40B4-BE49-F238E27FC236}">
                <a16:creationId xmlns:a16="http://schemas.microsoft.com/office/drawing/2014/main" id="{88FEC2F5-9112-2E6C-4EF4-5DF8BD969130}"/>
              </a:ext>
            </a:extLst>
          </p:cNvPr>
          <p:cNvSpPr txBox="1"/>
          <p:nvPr/>
        </p:nvSpPr>
        <p:spPr>
          <a:xfrm>
            <a:off x="304800" y="810308"/>
            <a:ext cx="6096000" cy="1200329"/>
          </a:xfrm>
          <a:prstGeom prst="rect">
            <a:avLst/>
          </a:prstGeom>
          <a:noFill/>
        </p:spPr>
        <p:txBody>
          <a:bodyPr wrap="square">
            <a:spAutoFit/>
          </a:bodyPr>
          <a:lstStyle/>
          <a:p>
            <a:pPr algn="l"/>
            <a:r>
              <a:rPr lang="en-US" sz="1800" b="0" i="0" u="none" strike="noStrike" baseline="0" dirty="0">
                <a:latin typeface="LiberationSerif"/>
              </a:rPr>
              <a:t>it is common to place people in groups or assign them to</a:t>
            </a:r>
          </a:p>
          <a:p>
            <a:pPr algn="l"/>
            <a:r>
              <a:rPr lang="en-US" sz="1800" b="0" i="0" u="none" strike="noStrike" baseline="0" dirty="0">
                <a:latin typeface="LiberationSerif"/>
              </a:rPr>
              <a:t>roles. We can use this information to understand what they can do (i.e., only can access helpdesk application if in role of STAFF).</a:t>
            </a:r>
            <a:endParaRPr lang="en-US" dirty="0"/>
          </a:p>
        </p:txBody>
      </p:sp>
      <p:sp>
        <p:nvSpPr>
          <p:cNvPr id="9" name="TextBox 8">
            <a:extLst>
              <a:ext uri="{FF2B5EF4-FFF2-40B4-BE49-F238E27FC236}">
                <a16:creationId xmlns:a16="http://schemas.microsoft.com/office/drawing/2014/main" id="{3D0F311B-79B5-F3E7-AE13-A1B3B95B4F6C}"/>
              </a:ext>
            </a:extLst>
          </p:cNvPr>
          <p:cNvSpPr txBox="1"/>
          <p:nvPr/>
        </p:nvSpPr>
        <p:spPr>
          <a:xfrm>
            <a:off x="304800" y="2010637"/>
            <a:ext cx="6096000" cy="646331"/>
          </a:xfrm>
          <a:prstGeom prst="rect">
            <a:avLst/>
          </a:prstGeom>
          <a:noFill/>
        </p:spPr>
        <p:txBody>
          <a:bodyPr wrap="square">
            <a:spAutoFit/>
          </a:bodyPr>
          <a:lstStyle/>
          <a:p>
            <a:pPr algn="l"/>
            <a:r>
              <a:rPr lang="en-US" sz="1800" b="0" i="0" u="none" strike="noStrike" baseline="0" dirty="0">
                <a:latin typeface="LiberationSerif"/>
              </a:rPr>
              <a:t>we need to leave the rest to the microservice itself; it will</a:t>
            </a:r>
          </a:p>
          <a:p>
            <a:pPr algn="l"/>
            <a:r>
              <a:rPr lang="en-US" sz="1800" b="0" i="0" u="none" strike="noStrike" baseline="0" dirty="0">
                <a:latin typeface="LiberationSerif"/>
              </a:rPr>
              <a:t>need to make further decisions about what operations to allow.</a:t>
            </a:r>
            <a:endParaRPr lang="en-US" dirty="0"/>
          </a:p>
        </p:txBody>
      </p:sp>
      <p:sp>
        <p:nvSpPr>
          <p:cNvPr id="11" name="TextBox 10">
            <a:extLst>
              <a:ext uri="{FF2B5EF4-FFF2-40B4-BE49-F238E27FC236}">
                <a16:creationId xmlns:a16="http://schemas.microsoft.com/office/drawing/2014/main" id="{53C196F7-F31E-E333-3D1D-B7FCD78CF5DF}"/>
              </a:ext>
            </a:extLst>
          </p:cNvPr>
          <p:cNvSpPr txBox="1"/>
          <p:nvPr/>
        </p:nvSpPr>
        <p:spPr>
          <a:xfrm>
            <a:off x="304800" y="2656968"/>
            <a:ext cx="6096000" cy="1200329"/>
          </a:xfrm>
          <a:prstGeom prst="rect">
            <a:avLst/>
          </a:prstGeom>
          <a:noFill/>
        </p:spPr>
        <p:txBody>
          <a:bodyPr wrap="square">
            <a:spAutoFit/>
          </a:bodyPr>
          <a:lstStyle/>
          <a:p>
            <a:pPr algn="l"/>
            <a:r>
              <a:rPr lang="en-US" sz="1800" b="0" i="0" u="none" strike="noStrike" baseline="0" dirty="0">
                <a:latin typeface="LiberationSerif"/>
              </a:rPr>
              <a:t>using fine-grained roles like </a:t>
            </a:r>
            <a:r>
              <a:rPr lang="en-US" sz="1800" b="0" i="0" u="none" strike="noStrike" baseline="0" dirty="0">
                <a:latin typeface="UbuntuMono-Regular"/>
              </a:rPr>
              <a:t>CALL_CENTER_50_DOLLAR_REFUND</a:t>
            </a:r>
            <a:r>
              <a:rPr lang="en-US" sz="1800" b="0" i="0" u="none" strike="noStrike" baseline="0" dirty="0">
                <a:latin typeface="LiberationSerif"/>
              </a:rPr>
              <a:t>, where</a:t>
            </a:r>
            <a:r>
              <a:rPr lang="en-US" dirty="0">
                <a:latin typeface="LiberationSerif"/>
              </a:rPr>
              <a:t> </a:t>
            </a:r>
            <a:r>
              <a:rPr lang="en-US" sz="1800" b="0" i="0" u="none" strike="noStrike" baseline="0" dirty="0">
                <a:latin typeface="LiberationSerif"/>
              </a:rPr>
              <a:t>they end up putting information specific to one piece of microservice functionality into their directory services (this is a nightmare).</a:t>
            </a:r>
            <a:endParaRPr lang="en-US" dirty="0"/>
          </a:p>
        </p:txBody>
      </p:sp>
      <p:sp>
        <p:nvSpPr>
          <p:cNvPr id="13" name="TextBox 12">
            <a:extLst>
              <a:ext uri="{FF2B5EF4-FFF2-40B4-BE49-F238E27FC236}">
                <a16:creationId xmlns:a16="http://schemas.microsoft.com/office/drawing/2014/main" id="{4238AB79-89B2-CCF5-0E2A-0D72143F179C}"/>
              </a:ext>
            </a:extLst>
          </p:cNvPr>
          <p:cNvSpPr txBox="1"/>
          <p:nvPr/>
        </p:nvSpPr>
        <p:spPr>
          <a:xfrm>
            <a:off x="304800" y="3857297"/>
            <a:ext cx="6096000" cy="646331"/>
          </a:xfrm>
          <a:prstGeom prst="rect">
            <a:avLst/>
          </a:prstGeom>
          <a:noFill/>
        </p:spPr>
        <p:txBody>
          <a:bodyPr wrap="square">
            <a:spAutoFit/>
          </a:bodyPr>
          <a:lstStyle/>
          <a:p>
            <a:pPr algn="l"/>
            <a:r>
              <a:rPr lang="en-US" sz="1800" b="0" i="0" u="none" strike="noStrike" baseline="0" dirty="0">
                <a:latin typeface="LiberationSerif"/>
              </a:rPr>
              <a:t>Instead, favor coarse-grained roles modeled around how your organization works.</a:t>
            </a:r>
            <a:endParaRPr lang="en-US" dirty="0"/>
          </a:p>
        </p:txBody>
      </p:sp>
    </p:spTree>
    <p:extLst>
      <p:ext uri="{BB962C8B-B14F-4D97-AF65-F5344CB8AC3E}">
        <p14:creationId xmlns:p14="http://schemas.microsoft.com/office/powerpoint/2010/main" val="42515009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FFAD71-6212-8A3F-91FB-26AE09CC3376}"/>
              </a:ext>
            </a:extLst>
          </p:cNvPr>
          <p:cNvSpPr txBox="1"/>
          <p:nvPr/>
        </p:nvSpPr>
        <p:spPr>
          <a:xfrm>
            <a:off x="336884" y="408891"/>
            <a:ext cx="6096000" cy="369332"/>
          </a:xfrm>
          <a:prstGeom prst="rect">
            <a:avLst/>
          </a:prstGeom>
          <a:noFill/>
        </p:spPr>
        <p:txBody>
          <a:bodyPr wrap="square">
            <a:spAutoFit/>
          </a:bodyPr>
          <a:lstStyle/>
          <a:p>
            <a:r>
              <a:rPr lang="en-US" sz="1800" b="1" i="0" u="none" strike="noStrike" baseline="0" dirty="0">
                <a:latin typeface="LiberationSans-Bold"/>
              </a:rPr>
              <a:t>The Confused Deputy Problem</a:t>
            </a:r>
            <a:endParaRPr lang="en-US" dirty="0"/>
          </a:p>
        </p:txBody>
      </p:sp>
      <p:sp>
        <p:nvSpPr>
          <p:cNvPr id="7" name="TextBox 6">
            <a:extLst>
              <a:ext uri="{FF2B5EF4-FFF2-40B4-BE49-F238E27FC236}">
                <a16:creationId xmlns:a16="http://schemas.microsoft.com/office/drawing/2014/main" id="{93D8E0F0-7A84-8921-47DE-08D7683BADA6}"/>
              </a:ext>
            </a:extLst>
          </p:cNvPr>
          <p:cNvSpPr txBox="1"/>
          <p:nvPr/>
        </p:nvSpPr>
        <p:spPr>
          <a:xfrm>
            <a:off x="336884" y="778223"/>
            <a:ext cx="6096000" cy="646331"/>
          </a:xfrm>
          <a:prstGeom prst="rect">
            <a:avLst/>
          </a:prstGeom>
          <a:noFill/>
        </p:spPr>
        <p:txBody>
          <a:bodyPr wrap="square">
            <a:spAutoFit/>
          </a:bodyPr>
          <a:lstStyle/>
          <a:p>
            <a:pPr algn="l"/>
            <a:r>
              <a:rPr lang="en-US" sz="1800" b="0" i="0" u="none" strike="noStrike" baseline="0" dirty="0">
                <a:latin typeface="LiberationSerif"/>
              </a:rPr>
              <a:t>occurs when an upstream party tricks an intermediate party into doing things it shouldn’t be doing.</a:t>
            </a:r>
            <a:endParaRPr lang="en-US" dirty="0"/>
          </a:p>
        </p:txBody>
      </p:sp>
      <p:pic>
        <p:nvPicPr>
          <p:cNvPr id="9" name="Picture 8">
            <a:extLst>
              <a:ext uri="{FF2B5EF4-FFF2-40B4-BE49-F238E27FC236}">
                <a16:creationId xmlns:a16="http://schemas.microsoft.com/office/drawing/2014/main" id="{17AA992C-A13B-A1F1-2606-5B1017113283}"/>
              </a:ext>
            </a:extLst>
          </p:cNvPr>
          <p:cNvPicPr>
            <a:picLocks noChangeAspect="1"/>
          </p:cNvPicPr>
          <p:nvPr/>
        </p:nvPicPr>
        <p:blipFill>
          <a:blip r:embed="rId2"/>
          <a:stretch>
            <a:fillRect/>
          </a:stretch>
        </p:blipFill>
        <p:spPr>
          <a:xfrm>
            <a:off x="5061242" y="1793886"/>
            <a:ext cx="7029010" cy="4164731"/>
          </a:xfrm>
          <a:prstGeom prst="rect">
            <a:avLst/>
          </a:prstGeom>
        </p:spPr>
      </p:pic>
      <p:sp>
        <p:nvSpPr>
          <p:cNvPr id="11" name="TextBox 10">
            <a:extLst>
              <a:ext uri="{FF2B5EF4-FFF2-40B4-BE49-F238E27FC236}">
                <a16:creationId xmlns:a16="http://schemas.microsoft.com/office/drawing/2014/main" id="{95BD1394-18F3-E996-E045-35EB24692796}"/>
              </a:ext>
            </a:extLst>
          </p:cNvPr>
          <p:cNvSpPr txBox="1"/>
          <p:nvPr/>
        </p:nvSpPr>
        <p:spPr>
          <a:xfrm>
            <a:off x="336884" y="1424554"/>
            <a:ext cx="6096000" cy="1477328"/>
          </a:xfrm>
          <a:prstGeom prst="rect">
            <a:avLst/>
          </a:prstGeom>
          <a:noFill/>
        </p:spPr>
        <p:txBody>
          <a:bodyPr wrap="square">
            <a:spAutoFit/>
          </a:bodyPr>
          <a:lstStyle/>
          <a:p>
            <a:pPr algn="l"/>
            <a:r>
              <a:rPr lang="en-US" sz="1800" b="0" i="0" u="none" strike="noStrike" baseline="0" dirty="0">
                <a:latin typeface="LiberationSerif"/>
              </a:rPr>
              <a:t>But should these downstream services accept the calls from the </a:t>
            </a:r>
            <a:r>
              <a:rPr lang="en-US" sz="1800" b="0" i="0" u="none" strike="noStrike" baseline="0" dirty="0">
                <a:latin typeface="UbuntuMono-Regular"/>
              </a:rPr>
              <a:t>Web Shop</a:t>
            </a:r>
            <a:r>
              <a:rPr lang="en-US" sz="1800" b="0" i="0" u="none" strike="noStrike" baseline="0" dirty="0">
                <a:latin typeface="LiberationSerif"/>
              </a:rPr>
              <a:t>? We could adopt a stance of implicit trust: because the call came from within our</a:t>
            </a:r>
            <a:r>
              <a:rPr lang="en-US" dirty="0">
                <a:latin typeface="LiberationSerif"/>
              </a:rPr>
              <a:t> </a:t>
            </a:r>
            <a:r>
              <a:rPr lang="en-US" sz="1800" b="0" i="0" u="none" strike="noStrike" baseline="0" dirty="0">
                <a:latin typeface="LiberationSerif"/>
              </a:rPr>
              <a:t>perimeter, it is OK (we could even use certificates or API keys to validate Web Shop Identity but is this enough?).</a:t>
            </a:r>
            <a:endParaRPr lang="en-US" dirty="0"/>
          </a:p>
        </p:txBody>
      </p:sp>
      <p:sp>
        <p:nvSpPr>
          <p:cNvPr id="13" name="TextBox 12">
            <a:extLst>
              <a:ext uri="{FF2B5EF4-FFF2-40B4-BE49-F238E27FC236}">
                <a16:creationId xmlns:a16="http://schemas.microsoft.com/office/drawing/2014/main" id="{159BE148-1833-7DC8-7F7E-CF48FF48E4D4}"/>
              </a:ext>
            </a:extLst>
          </p:cNvPr>
          <p:cNvSpPr txBox="1"/>
          <p:nvPr/>
        </p:nvSpPr>
        <p:spPr>
          <a:xfrm>
            <a:off x="336884" y="2901882"/>
            <a:ext cx="6096000" cy="1200329"/>
          </a:xfrm>
          <a:prstGeom prst="rect">
            <a:avLst/>
          </a:prstGeom>
          <a:noFill/>
        </p:spPr>
        <p:txBody>
          <a:bodyPr wrap="square">
            <a:spAutoFit/>
          </a:bodyPr>
          <a:lstStyle/>
          <a:p>
            <a:pPr algn="l"/>
            <a:r>
              <a:rPr lang="en-US" sz="1800" b="0" i="0" u="none" strike="noStrike" baseline="0" dirty="0">
                <a:latin typeface="LiberationSerif"/>
              </a:rPr>
              <a:t>What if the customer could trick the web shop’s UI into</a:t>
            </a:r>
          </a:p>
          <a:p>
            <a:pPr algn="l"/>
            <a:r>
              <a:rPr lang="en-US" sz="1800" b="0" i="0" u="none" strike="noStrike" baseline="0" dirty="0">
                <a:latin typeface="LiberationSerif"/>
              </a:rPr>
              <a:t>making a request for </a:t>
            </a:r>
            <a:r>
              <a:rPr lang="en-US" sz="1800" b="0" i="1" u="none" strike="noStrike" baseline="0" dirty="0">
                <a:latin typeface="LiberationSerif-Italic"/>
              </a:rPr>
              <a:t>someone else’s </a:t>
            </a:r>
            <a:r>
              <a:rPr lang="en-US" sz="1800" b="0" i="0" u="none" strike="noStrike" baseline="0" dirty="0">
                <a:latin typeface="LiberationSerif"/>
              </a:rPr>
              <a:t>details, maybe by making a call with their</a:t>
            </a:r>
            <a:r>
              <a:rPr lang="en-US" dirty="0">
                <a:latin typeface="LiberationSerif"/>
              </a:rPr>
              <a:t> </a:t>
            </a:r>
            <a:r>
              <a:rPr lang="en-US" sz="1800" b="0" i="0" u="none" strike="noStrike" baseline="0" dirty="0">
                <a:latin typeface="LiberationSerif"/>
              </a:rPr>
              <a:t>own logged-in credentials (what is stopping a customer from asking for details of an order that is not theirs)?</a:t>
            </a:r>
            <a:endParaRPr lang="en-US" dirty="0"/>
          </a:p>
        </p:txBody>
      </p:sp>
      <p:sp>
        <p:nvSpPr>
          <p:cNvPr id="15" name="TextBox 14">
            <a:extLst>
              <a:ext uri="{FF2B5EF4-FFF2-40B4-BE49-F238E27FC236}">
                <a16:creationId xmlns:a16="http://schemas.microsoft.com/office/drawing/2014/main" id="{E55838C4-2806-BE4C-5E75-2BFA3EA2DBD0}"/>
              </a:ext>
            </a:extLst>
          </p:cNvPr>
          <p:cNvSpPr txBox="1"/>
          <p:nvPr/>
        </p:nvSpPr>
        <p:spPr>
          <a:xfrm>
            <a:off x="336884" y="4262438"/>
            <a:ext cx="4724358" cy="1754326"/>
          </a:xfrm>
          <a:prstGeom prst="rect">
            <a:avLst/>
          </a:prstGeom>
          <a:noFill/>
        </p:spPr>
        <p:txBody>
          <a:bodyPr wrap="square">
            <a:spAutoFit/>
          </a:bodyPr>
          <a:lstStyle/>
          <a:p>
            <a:pPr algn="l"/>
            <a:r>
              <a:rPr lang="en-US" sz="1800" b="0" i="0" u="none" strike="noStrike" baseline="0" dirty="0">
                <a:latin typeface="LiberationSerif"/>
              </a:rPr>
              <a:t>while we have </a:t>
            </a:r>
            <a:r>
              <a:rPr lang="en-US" sz="1800" b="0" i="1" u="none" strike="noStrike" baseline="0" dirty="0">
                <a:latin typeface="LiberationSerif-Italic"/>
              </a:rPr>
              <a:t>authenticated </a:t>
            </a:r>
            <a:r>
              <a:rPr lang="en-US" sz="1800" b="0" i="0" u="none" strike="noStrike" baseline="0" dirty="0">
                <a:latin typeface="LiberationSerif"/>
              </a:rPr>
              <a:t>the</a:t>
            </a:r>
          </a:p>
          <a:p>
            <a:pPr algn="l"/>
            <a:r>
              <a:rPr lang="en-US" sz="1800" b="0" i="0" u="none" strike="noStrike" baseline="0" dirty="0">
                <a:latin typeface="LiberationSerif"/>
              </a:rPr>
              <a:t>user in question, we aren’t providing sufficient </a:t>
            </a:r>
            <a:r>
              <a:rPr lang="en-US" sz="1800" b="0" i="1" u="none" strike="noStrike" baseline="0" dirty="0">
                <a:latin typeface="LiberationSerif-Italic"/>
              </a:rPr>
              <a:t>authorization</a:t>
            </a:r>
            <a:r>
              <a:rPr lang="en-US" sz="1800" b="0" i="0" u="none" strike="noStrike" baseline="0" dirty="0">
                <a:latin typeface="LiberationSerif"/>
              </a:rPr>
              <a:t>. What we want is some part of our system to be able to judge that a request to see User A’s details can be granted only if it’s User A asking to see them (but where?).</a:t>
            </a:r>
            <a:endParaRPr lang="en-US" dirty="0"/>
          </a:p>
        </p:txBody>
      </p:sp>
    </p:spTree>
    <p:extLst>
      <p:ext uri="{BB962C8B-B14F-4D97-AF65-F5344CB8AC3E}">
        <p14:creationId xmlns:p14="http://schemas.microsoft.com/office/powerpoint/2010/main" val="3411554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59E319-987B-15B8-9CA6-E7D264479F3D}"/>
              </a:ext>
            </a:extLst>
          </p:cNvPr>
          <p:cNvSpPr txBox="1"/>
          <p:nvPr/>
        </p:nvSpPr>
        <p:spPr>
          <a:xfrm>
            <a:off x="272715" y="537228"/>
            <a:ext cx="6096000" cy="369332"/>
          </a:xfrm>
          <a:prstGeom prst="rect">
            <a:avLst/>
          </a:prstGeom>
          <a:noFill/>
        </p:spPr>
        <p:txBody>
          <a:bodyPr wrap="square">
            <a:spAutoFit/>
          </a:bodyPr>
          <a:lstStyle/>
          <a:p>
            <a:r>
              <a:rPr lang="en-US" sz="1800" b="1" i="0" u="none" strike="noStrike" baseline="0" dirty="0">
                <a:latin typeface="LiberationSans-Bold"/>
              </a:rPr>
              <a:t>Centralized, Upstream Authorization</a:t>
            </a:r>
            <a:endParaRPr lang="en-US" dirty="0"/>
          </a:p>
        </p:txBody>
      </p:sp>
      <p:sp>
        <p:nvSpPr>
          <p:cNvPr id="7" name="TextBox 6">
            <a:extLst>
              <a:ext uri="{FF2B5EF4-FFF2-40B4-BE49-F238E27FC236}">
                <a16:creationId xmlns:a16="http://schemas.microsoft.com/office/drawing/2014/main" id="{74E4DF85-C452-C225-9B55-BD59413D94AA}"/>
              </a:ext>
            </a:extLst>
          </p:cNvPr>
          <p:cNvSpPr txBox="1"/>
          <p:nvPr/>
        </p:nvSpPr>
        <p:spPr>
          <a:xfrm>
            <a:off x="272715" y="906560"/>
            <a:ext cx="6096000" cy="1200329"/>
          </a:xfrm>
          <a:prstGeom prst="rect">
            <a:avLst/>
          </a:prstGeom>
          <a:noFill/>
        </p:spPr>
        <p:txBody>
          <a:bodyPr wrap="square">
            <a:spAutoFit/>
          </a:bodyPr>
          <a:lstStyle/>
          <a:p>
            <a:pPr algn="l"/>
            <a:r>
              <a:rPr lang="en-US" sz="1800" b="0" i="0" u="none" strike="noStrike" baseline="0" dirty="0">
                <a:latin typeface="LiberationSerif"/>
              </a:rPr>
              <a:t>perform all required authorization as soon as the request is received in our system (authorize request in SSO Gateway, or Web Shop).  Think about how this effects independent deployability, and what trust model does this follow?</a:t>
            </a:r>
            <a:endParaRPr lang="en-US" dirty="0"/>
          </a:p>
        </p:txBody>
      </p:sp>
      <p:sp>
        <p:nvSpPr>
          <p:cNvPr id="9" name="TextBox 8">
            <a:extLst>
              <a:ext uri="{FF2B5EF4-FFF2-40B4-BE49-F238E27FC236}">
                <a16:creationId xmlns:a16="http://schemas.microsoft.com/office/drawing/2014/main" id="{5F8EBC68-02EF-8B05-BB80-A19323A48FC5}"/>
              </a:ext>
            </a:extLst>
          </p:cNvPr>
          <p:cNvSpPr txBox="1"/>
          <p:nvPr/>
        </p:nvSpPr>
        <p:spPr>
          <a:xfrm>
            <a:off x="272715" y="2199222"/>
            <a:ext cx="6096000" cy="1477328"/>
          </a:xfrm>
          <a:prstGeom prst="rect">
            <a:avLst/>
          </a:prstGeom>
          <a:noFill/>
        </p:spPr>
        <p:txBody>
          <a:bodyPr wrap="square">
            <a:spAutoFit/>
          </a:bodyPr>
          <a:lstStyle/>
          <a:p>
            <a:pPr algn="l"/>
            <a:r>
              <a:rPr lang="en-US" sz="1800" b="0" i="0" u="none" strike="noStrike" baseline="0" dirty="0">
                <a:latin typeface="LiberationSerif"/>
              </a:rPr>
              <a:t>we’d want to push the decision about whether the call should be authorized into the same microservice where the functionality being requested lives. This makes the microservice more self-contained and gives us the option to implement zero trust if we want.</a:t>
            </a:r>
            <a:endParaRPr lang="en-US" dirty="0"/>
          </a:p>
        </p:txBody>
      </p:sp>
      <p:sp>
        <p:nvSpPr>
          <p:cNvPr id="11" name="TextBox 10">
            <a:extLst>
              <a:ext uri="{FF2B5EF4-FFF2-40B4-BE49-F238E27FC236}">
                <a16:creationId xmlns:a16="http://schemas.microsoft.com/office/drawing/2014/main" id="{D23C01CB-920A-FB0C-99AD-85773E7DE694}"/>
              </a:ext>
            </a:extLst>
          </p:cNvPr>
          <p:cNvSpPr txBox="1"/>
          <p:nvPr/>
        </p:nvSpPr>
        <p:spPr>
          <a:xfrm>
            <a:off x="272715" y="3768883"/>
            <a:ext cx="6096000" cy="369332"/>
          </a:xfrm>
          <a:prstGeom prst="rect">
            <a:avLst/>
          </a:prstGeom>
          <a:noFill/>
        </p:spPr>
        <p:txBody>
          <a:bodyPr wrap="square">
            <a:spAutoFit/>
          </a:bodyPr>
          <a:lstStyle/>
          <a:p>
            <a:r>
              <a:rPr lang="en-US" sz="1800" b="1" i="0" u="none" strike="noStrike" baseline="0" dirty="0">
                <a:latin typeface="LiberationSans-Bold"/>
              </a:rPr>
              <a:t>Decentralizing Authorization</a:t>
            </a:r>
            <a:endParaRPr lang="en-US" dirty="0"/>
          </a:p>
        </p:txBody>
      </p:sp>
      <p:sp>
        <p:nvSpPr>
          <p:cNvPr id="13" name="TextBox 12">
            <a:extLst>
              <a:ext uri="{FF2B5EF4-FFF2-40B4-BE49-F238E27FC236}">
                <a16:creationId xmlns:a16="http://schemas.microsoft.com/office/drawing/2014/main" id="{763010C8-8416-0450-BC8E-8637BC67A9E0}"/>
              </a:ext>
            </a:extLst>
          </p:cNvPr>
          <p:cNvSpPr txBox="1"/>
          <p:nvPr/>
        </p:nvSpPr>
        <p:spPr>
          <a:xfrm>
            <a:off x="272715" y="4138215"/>
            <a:ext cx="6096000" cy="1200329"/>
          </a:xfrm>
          <a:prstGeom prst="rect">
            <a:avLst/>
          </a:prstGeom>
          <a:noFill/>
        </p:spPr>
        <p:txBody>
          <a:bodyPr wrap="square">
            <a:spAutoFit/>
          </a:bodyPr>
          <a:lstStyle/>
          <a:p>
            <a:pPr algn="l"/>
            <a:r>
              <a:rPr lang="en-US" sz="1800" b="0" i="0" u="none" strike="noStrike" baseline="0" dirty="0">
                <a:latin typeface="LiberationSerif"/>
              </a:rPr>
              <a:t>microservice needs information about what human is making the request (how to get it there).</a:t>
            </a:r>
          </a:p>
          <a:p>
            <a:pPr algn="l"/>
            <a:endParaRPr lang="en-US" dirty="0">
              <a:latin typeface="LiberationSerif"/>
            </a:endParaRPr>
          </a:p>
          <a:p>
            <a:pPr algn="l"/>
            <a:r>
              <a:rPr lang="en-US" dirty="0">
                <a:latin typeface="LiberationSerif"/>
              </a:rPr>
              <a:t>Pass It in the header, most recently to use JSON Web Tokens.</a:t>
            </a:r>
            <a:endParaRPr lang="en-US" dirty="0"/>
          </a:p>
        </p:txBody>
      </p:sp>
    </p:spTree>
    <p:extLst>
      <p:ext uri="{BB962C8B-B14F-4D97-AF65-F5344CB8AC3E}">
        <p14:creationId xmlns:p14="http://schemas.microsoft.com/office/powerpoint/2010/main" val="27051688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86D5485-4DB1-8042-5B5E-5FBA33BF6D1B}"/>
              </a:ext>
            </a:extLst>
          </p:cNvPr>
          <p:cNvSpPr txBox="1"/>
          <p:nvPr/>
        </p:nvSpPr>
        <p:spPr>
          <a:xfrm>
            <a:off x="417095" y="569312"/>
            <a:ext cx="6096000" cy="369332"/>
          </a:xfrm>
          <a:prstGeom prst="rect">
            <a:avLst/>
          </a:prstGeom>
          <a:noFill/>
        </p:spPr>
        <p:txBody>
          <a:bodyPr wrap="square">
            <a:spAutoFit/>
          </a:bodyPr>
          <a:lstStyle/>
          <a:p>
            <a:r>
              <a:rPr lang="en-US" sz="1800" b="1" i="0" u="none" strike="noStrike" baseline="0" dirty="0">
                <a:latin typeface="LiberationSans-Bold"/>
              </a:rPr>
              <a:t>JSON Web Tokens</a:t>
            </a:r>
            <a:endParaRPr lang="en-US" dirty="0"/>
          </a:p>
        </p:txBody>
      </p:sp>
      <p:sp>
        <p:nvSpPr>
          <p:cNvPr id="9" name="TextBox 8">
            <a:extLst>
              <a:ext uri="{FF2B5EF4-FFF2-40B4-BE49-F238E27FC236}">
                <a16:creationId xmlns:a16="http://schemas.microsoft.com/office/drawing/2014/main" id="{E99B1B56-7512-CE4F-5014-12177497C515}"/>
              </a:ext>
            </a:extLst>
          </p:cNvPr>
          <p:cNvSpPr txBox="1"/>
          <p:nvPr/>
        </p:nvSpPr>
        <p:spPr>
          <a:xfrm>
            <a:off x="417095" y="938644"/>
            <a:ext cx="6096000" cy="1754326"/>
          </a:xfrm>
          <a:prstGeom prst="rect">
            <a:avLst/>
          </a:prstGeom>
          <a:noFill/>
        </p:spPr>
        <p:txBody>
          <a:bodyPr wrap="square">
            <a:spAutoFit/>
          </a:bodyPr>
          <a:lstStyle/>
          <a:p>
            <a:pPr algn="l"/>
            <a:r>
              <a:rPr lang="en-US" sz="1800" b="0" i="0" u="none" strike="noStrike" baseline="0" dirty="0">
                <a:latin typeface="LiberationSerif"/>
              </a:rPr>
              <a:t>JWTs allow you to store multiple claims about an individual into a string that can be passed around (can be signed to make sure the structure hasn’t been manipulated).  Can be used for generic exchanges of information, but most used for authorization.  Most identity providers support them &amp; large number of libraries for supporting them in your code.</a:t>
            </a:r>
            <a:endParaRPr lang="en-US" dirty="0"/>
          </a:p>
        </p:txBody>
      </p:sp>
      <p:sp>
        <p:nvSpPr>
          <p:cNvPr id="11" name="TextBox 10">
            <a:extLst>
              <a:ext uri="{FF2B5EF4-FFF2-40B4-BE49-F238E27FC236}">
                <a16:creationId xmlns:a16="http://schemas.microsoft.com/office/drawing/2014/main" id="{426F1A3A-B89E-B816-E4D4-2D9648130B63}"/>
              </a:ext>
            </a:extLst>
          </p:cNvPr>
          <p:cNvSpPr txBox="1"/>
          <p:nvPr/>
        </p:nvSpPr>
        <p:spPr>
          <a:xfrm>
            <a:off x="417095" y="2692970"/>
            <a:ext cx="6096000" cy="369332"/>
          </a:xfrm>
          <a:prstGeom prst="rect">
            <a:avLst/>
          </a:prstGeom>
          <a:noFill/>
        </p:spPr>
        <p:txBody>
          <a:bodyPr wrap="square">
            <a:spAutoFit/>
          </a:bodyPr>
          <a:lstStyle/>
          <a:p>
            <a:r>
              <a:rPr lang="en-US" sz="1800" b="1" i="0" u="none" strike="noStrike" baseline="0" dirty="0">
                <a:solidFill>
                  <a:srgbClr val="555555"/>
                </a:solidFill>
                <a:latin typeface="LiberationSans-Bold"/>
              </a:rPr>
              <a:t>Format</a:t>
            </a:r>
            <a:endParaRPr lang="en-US" dirty="0"/>
          </a:p>
        </p:txBody>
      </p:sp>
      <p:sp>
        <p:nvSpPr>
          <p:cNvPr id="13" name="TextBox 12">
            <a:extLst>
              <a:ext uri="{FF2B5EF4-FFF2-40B4-BE49-F238E27FC236}">
                <a16:creationId xmlns:a16="http://schemas.microsoft.com/office/drawing/2014/main" id="{2F4CF22E-EE61-87E7-6941-FFAE195C92ED}"/>
              </a:ext>
            </a:extLst>
          </p:cNvPr>
          <p:cNvSpPr txBox="1"/>
          <p:nvPr/>
        </p:nvSpPr>
        <p:spPr>
          <a:xfrm>
            <a:off x="417095" y="3105834"/>
            <a:ext cx="6096000" cy="646331"/>
          </a:xfrm>
          <a:prstGeom prst="rect">
            <a:avLst/>
          </a:prstGeom>
          <a:noFill/>
        </p:spPr>
        <p:txBody>
          <a:bodyPr wrap="square">
            <a:spAutoFit/>
          </a:bodyPr>
          <a:lstStyle/>
          <a:p>
            <a:pPr algn="l"/>
            <a:r>
              <a:rPr lang="en-US" sz="1800" b="0" i="0" u="none" strike="noStrike" baseline="0" dirty="0">
                <a:latin typeface="LiberationSerif"/>
              </a:rPr>
              <a:t>JSON structure, which broadly speaking can</a:t>
            </a:r>
          </a:p>
          <a:p>
            <a:pPr algn="l"/>
            <a:r>
              <a:rPr lang="en-US" sz="1800" b="0" i="0" u="none" strike="noStrike" baseline="0" dirty="0">
                <a:latin typeface="LiberationSerif"/>
              </a:rPr>
              <a:t>contain anything you want</a:t>
            </a:r>
            <a:endParaRPr lang="en-US" dirty="0"/>
          </a:p>
        </p:txBody>
      </p:sp>
      <p:sp>
        <p:nvSpPr>
          <p:cNvPr id="15" name="TextBox 14">
            <a:extLst>
              <a:ext uri="{FF2B5EF4-FFF2-40B4-BE49-F238E27FC236}">
                <a16:creationId xmlns:a16="http://schemas.microsoft.com/office/drawing/2014/main" id="{6440EC06-EE5B-A4D9-9361-ED4EF46773D2}"/>
              </a:ext>
            </a:extLst>
          </p:cNvPr>
          <p:cNvSpPr txBox="1"/>
          <p:nvPr/>
        </p:nvSpPr>
        <p:spPr>
          <a:xfrm>
            <a:off x="417095" y="3795697"/>
            <a:ext cx="6096000" cy="1200329"/>
          </a:xfrm>
          <a:prstGeom prst="rect">
            <a:avLst/>
          </a:prstGeom>
          <a:noFill/>
        </p:spPr>
        <p:txBody>
          <a:bodyPr wrap="square">
            <a:spAutoFit/>
          </a:bodyPr>
          <a:lstStyle/>
          <a:p>
            <a:pPr algn="l"/>
            <a:r>
              <a:rPr lang="en-US" sz="1800" b="0" i="0" u="none" strike="noStrike" baseline="0" dirty="0">
                <a:latin typeface="LiberationSerif"/>
              </a:rPr>
              <a:t>If you use these public claim fields correctly, there is a good</a:t>
            </a:r>
          </a:p>
          <a:p>
            <a:pPr algn="l"/>
            <a:r>
              <a:rPr lang="en-US" sz="1800" b="0" i="0" u="none" strike="noStrike" baseline="0" dirty="0">
                <a:latin typeface="LiberationSerif"/>
              </a:rPr>
              <a:t>chance that the libraries you use will be able to make use of them appropriately (for example rejecting a token if it has expired).</a:t>
            </a:r>
            <a:endParaRPr lang="en-US" dirty="0"/>
          </a:p>
        </p:txBody>
      </p:sp>
      <p:pic>
        <p:nvPicPr>
          <p:cNvPr id="17" name="Picture 16">
            <a:extLst>
              <a:ext uri="{FF2B5EF4-FFF2-40B4-BE49-F238E27FC236}">
                <a16:creationId xmlns:a16="http://schemas.microsoft.com/office/drawing/2014/main" id="{027C2044-C802-A2A9-F6C0-29F48F7D05D1}"/>
              </a:ext>
            </a:extLst>
          </p:cNvPr>
          <p:cNvPicPr>
            <a:picLocks noChangeAspect="1"/>
          </p:cNvPicPr>
          <p:nvPr/>
        </p:nvPicPr>
        <p:blipFill>
          <a:blip r:embed="rId2"/>
          <a:stretch>
            <a:fillRect/>
          </a:stretch>
        </p:blipFill>
        <p:spPr>
          <a:xfrm>
            <a:off x="417095" y="5275345"/>
            <a:ext cx="1981200" cy="1123950"/>
          </a:xfrm>
          <a:prstGeom prst="rect">
            <a:avLst/>
          </a:prstGeom>
        </p:spPr>
      </p:pic>
      <p:pic>
        <p:nvPicPr>
          <p:cNvPr id="19" name="Picture 18">
            <a:extLst>
              <a:ext uri="{FF2B5EF4-FFF2-40B4-BE49-F238E27FC236}">
                <a16:creationId xmlns:a16="http://schemas.microsoft.com/office/drawing/2014/main" id="{850E4325-C7A9-B1B5-8AC6-90E4E752AE26}"/>
              </a:ext>
            </a:extLst>
          </p:cNvPr>
          <p:cNvPicPr>
            <a:picLocks noChangeAspect="1"/>
          </p:cNvPicPr>
          <p:nvPr/>
        </p:nvPicPr>
        <p:blipFill>
          <a:blip r:embed="rId3"/>
          <a:stretch>
            <a:fillRect/>
          </a:stretch>
        </p:blipFill>
        <p:spPr>
          <a:xfrm>
            <a:off x="5945605" y="4816628"/>
            <a:ext cx="5829300" cy="1743075"/>
          </a:xfrm>
          <a:prstGeom prst="rect">
            <a:avLst/>
          </a:prstGeom>
        </p:spPr>
      </p:pic>
      <p:sp>
        <p:nvSpPr>
          <p:cNvPr id="21" name="TextBox 20">
            <a:extLst>
              <a:ext uri="{FF2B5EF4-FFF2-40B4-BE49-F238E27FC236}">
                <a16:creationId xmlns:a16="http://schemas.microsoft.com/office/drawing/2014/main" id="{BFEF4CCA-071D-D751-C192-BDC67EC394E7}"/>
              </a:ext>
            </a:extLst>
          </p:cNvPr>
          <p:cNvSpPr txBox="1"/>
          <p:nvPr/>
        </p:nvSpPr>
        <p:spPr>
          <a:xfrm>
            <a:off x="6513095" y="1764372"/>
            <a:ext cx="5117431" cy="646331"/>
          </a:xfrm>
          <a:prstGeom prst="rect">
            <a:avLst/>
          </a:prstGeom>
          <a:noFill/>
        </p:spPr>
        <p:txBody>
          <a:bodyPr wrap="square">
            <a:spAutoFit/>
          </a:bodyPr>
          <a:lstStyle/>
          <a:p>
            <a:pPr algn="l"/>
            <a:r>
              <a:rPr lang="en-US" sz="1800" b="0" i="0" u="none" strike="noStrike" baseline="0" dirty="0">
                <a:latin typeface="LiberationSerif"/>
              </a:rPr>
              <a:t>The header contains information about the signing algorithm being used.</a:t>
            </a:r>
            <a:endParaRPr lang="en-US" dirty="0"/>
          </a:p>
        </p:txBody>
      </p:sp>
      <p:sp>
        <p:nvSpPr>
          <p:cNvPr id="23" name="TextBox 22">
            <a:extLst>
              <a:ext uri="{FF2B5EF4-FFF2-40B4-BE49-F238E27FC236}">
                <a16:creationId xmlns:a16="http://schemas.microsoft.com/office/drawing/2014/main" id="{F0BF5C28-3C0F-F1E2-0E57-6ECB313042D5}"/>
              </a:ext>
            </a:extLst>
          </p:cNvPr>
          <p:cNvSpPr txBox="1"/>
          <p:nvPr/>
        </p:nvSpPr>
        <p:spPr>
          <a:xfrm>
            <a:off x="6513094" y="2644169"/>
            <a:ext cx="5422231" cy="923330"/>
          </a:xfrm>
          <a:prstGeom prst="rect">
            <a:avLst/>
          </a:prstGeom>
          <a:noFill/>
        </p:spPr>
        <p:txBody>
          <a:bodyPr wrap="square">
            <a:spAutoFit/>
          </a:bodyPr>
          <a:lstStyle/>
          <a:p>
            <a:pPr algn="l"/>
            <a:r>
              <a:rPr lang="en-US" sz="1800" b="0" i="0" u="none" strike="noStrike" baseline="0" dirty="0">
                <a:latin typeface="LiberationSerif"/>
              </a:rPr>
              <a:t>The payload is where</a:t>
            </a:r>
          </a:p>
          <a:p>
            <a:pPr algn="l"/>
            <a:r>
              <a:rPr lang="en-US" sz="1800" b="0" i="0" u="none" strike="noStrike" baseline="0" dirty="0">
                <a:latin typeface="LiberationSerif"/>
              </a:rPr>
              <a:t>we store information about the claims that the token is making</a:t>
            </a:r>
            <a:endParaRPr lang="en-US" dirty="0"/>
          </a:p>
        </p:txBody>
      </p:sp>
      <p:sp>
        <p:nvSpPr>
          <p:cNvPr id="25" name="TextBox 24">
            <a:extLst>
              <a:ext uri="{FF2B5EF4-FFF2-40B4-BE49-F238E27FC236}">
                <a16:creationId xmlns:a16="http://schemas.microsoft.com/office/drawing/2014/main" id="{CE88C077-0CEC-4F92-98B2-1A22642514A2}"/>
              </a:ext>
            </a:extLst>
          </p:cNvPr>
          <p:cNvSpPr txBox="1"/>
          <p:nvPr/>
        </p:nvSpPr>
        <p:spPr>
          <a:xfrm>
            <a:off x="6513094" y="3807584"/>
            <a:ext cx="5422231" cy="646331"/>
          </a:xfrm>
          <a:prstGeom prst="rect">
            <a:avLst/>
          </a:prstGeom>
          <a:noFill/>
        </p:spPr>
        <p:txBody>
          <a:bodyPr wrap="square">
            <a:spAutoFit/>
          </a:bodyPr>
          <a:lstStyle/>
          <a:p>
            <a:pPr algn="l"/>
            <a:r>
              <a:rPr lang="en-US" sz="1800" b="0" i="0" u="none" strike="noStrike" baseline="0" dirty="0">
                <a:latin typeface="LiberationSerif"/>
              </a:rPr>
              <a:t>The signature is used to ensure that the payload hasn’t been manipulated</a:t>
            </a:r>
            <a:endParaRPr lang="en-US" dirty="0"/>
          </a:p>
        </p:txBody>
      </p:sp>
    </p:spTree>
    <p:extLst>
      <p:ext uri="{BB962C8B-B14F-4D97-AF65-F5344CB8AC3E}">
        <p14:creationId xmlns:p14="http://schemas.microsoft.com/office/powerpoint/2010/main" val="13852774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529DA5-5483-1B4B-B145-8EEF125B011B}"/>
              </a:ext>
            </a:extLst>
          </p:cNvPr>
          <p:cNvSpPr txBox="1"/>
          <p:nvPr/>
        </p:nvSpPr>
        <p:spPr>
          <a:xfrm>
            <a:off x="256674" y="505144"/>
            <a:ext cx="6096000" cy="369332"/>
          </a:xfrm>
          <a:prstGeom prst="rect">
            <a:avLst/>
          </a:prstGeom>
          <a:noFill/>
        </p:spPr>
        <p:txBody>
          <a:bodyPr wrap="square">
            <a:spAutoFit/>
          </a:bodyPr>
          <a:lstStyle/>
          <a:p>
            <a:r>
              <a:rPr lang="en-US" sz="1800" b="1" i="0" u="none" strike="noStrike" baseline="0" dirty="0">
                <a:solidFill>
                  <a:srgbClr val="555555"/>
                </a:solidFill>
                <a:latin typeface="LiberationSans-Bold"/>
              </a:rPr>
              <a:t>Using tokens</a:t>
            </a:r>
            <a:endParaRPr lang="en-US" dirty="0"/>
          </a:p>
        </p:txBody>
      </p:sp>
      <p:pic>
        <p:nvPicPr>
          <p:cNvPr id="7" name="Picture 6">
            <a:extLst>
              <a:ext uri="{FF2B5EF4-FFF2-40B4-BE49-F238E27FC236}">
                <a16:creationId xmlns:a16="http://schemas.microsoft.com/office/drawing/2014/main" id="{BC2E6C01-23B9-6719-4676-1A22964CFBDD}"/>
              </a:ext>
            </a:extLst>
          </p:cNvPr>
          <p:cNvPicPr>
            <a:picLocks noChangeAspect="1"/>
          </p:cNvPicPr>
          <p:nvPr/>
        </p:nvPicPr>
        <p:blipFill>
          <a:blip r:embed="rId2"/>
          <a:stretch>
            <a:fillRect/>
          </a:stretch>
        </p:blipFill>
        <p:spPr>
          <a:xfrm>
            <a:off x="256672" y="1681582"/>
            <a:ext cx="6095999" cy="4348623"/>
          </a:xfrm>
          <a:prstGeom prst="rect">
            <a:avLst/>
          </a:prstGeom>
        </p:spPr>
      </p:pic>
      <p:sp>
        <p:nvSpPr>
          <p:cNvPr id="9" name="TextBox 8">
            <a:extLst>
              <a:ext uri="{FF2B5EF4-FFF2-40B4-BE49-F238E27FC236}">
                <a16:creationId xmlns:a16="http://schemas.microsoft.com/office/drawing/2014/main" id="{FA204051-FA92-1C3A-DF5F-3D55812D2E4D}"/>
              </a:ext>
            </a:extLst>
          </p:cNvPr>
          <p:cNvSpPr txBox="1"/>
          <p:nvPr/>
        </p:nvSpPr>
        <p:spPr>
          <a:xfrm>
            <a:off x="6096000" y="505144"/>
            <a:ext cx="6096000" cy="1754326"/>
          </a:xfrm>
          <a:prstGeom prst="rect">
            <a:avLst/>
          </a:prstGeom>
          <a:noFill/>
        </p:spPr>
        <p:txBody>
          <a:bodyPr wrap="square">
            <a:spAutoFit/>
          </a:bodyPr>
          <a:lstStyle/>
          <a:p>
            <a:pPr algn="l"/>
            <a:r>
              <a:rPr lang="en-US" sz="1800" b="0" i="0" u="none" strike="noStrike" baseline="0" dirty="0">
                <a:latin typeface="LiberationSerif"/>
              </a:rPr>
              <a:t>One alternative is to generate the JWT token when the user is initially authenticated but remember we’d like to limit the period of validity for system-generated credentials to</a:t>
            </a:r>
          </a:p>
          <a:p>
            <a:pPr algn="l"/>
            <a:r>
              <a:rPr lang="en-US" sz="1800" b="0" i="0" u="none" strike="noStrike" baseline="0" dirty="0">
                <a:latin typeface="LiberationSerif"/>
              </a:rPr>
              <a:t>reduce the chances of them being misused i.e., would have to be valid for the entire user session and stored on the client device.</a:t>
            </a:r>
            <a:endParaRPr lang="en-US" dirty="0"/>
          </a:p>
        </p:txBody>
      </p:sp>
      <p:sp>
        <p:nvSpPr>
          <p:cNvPr id="11" name="TextBox 10">
            <a:extLst>
              <a:ext uri="{FF2B5EF4-FFF2-40B4-BE49-F238E27FC236}">
                <a16:creationId xmlns:a16="http://schemas.microsoft.com/office/drawing/2014/main" id="{9F42E7D6-48B5-D7EF-419A-462667AB1DD3}"/>
              </a:ext>
            </a:extLst>
          </p:cNvPr>
          <p:cNvSpPr txBox="1"/>
          <p:nvPr/>
        </p:nvSpPr>
        <p:spPr>
          <a:xfrm>
            <a:off x="6096000" y="2259470"/>
            <a:ext cx="6096000" cy="2862322"/>
          </a:xfrm>
          <a:prstGeom prst="rect">
            <a:avLst/>
          </a:prstGeom>
          <a:noFill/>
        </p:spPr>
        <p:txBody>
          <a:bodyPr wrap="square">
            <a:spAutoFit/>
          </a:bodyPr>
          <a:lstStyle/>
          <a:p>
            <a:pPr algn="l"/>
            <a:r>
              <a:rPr lang="en-US" sz="1800" b="0" i="0" u="none" strike="noStrike" baseline="0" dirty="0">
                <a:latin typeface="LiberationSerif"/>
              </a:rPr>
              <a:t>So, with suitable JWT token generation, our downstream microservices can get all the information they need to confirm the identity of the user making the</a:t>
            </a:r>
          </a:p>
          <a:p>
            <a:pPr algn="l"/>
            <a:r>
              <a:rPr lang="en-US" sz="1800" b="0" i="0" u="none" strike="noStrike" baseline="0" dirty="0">
                <a:latin typeface="LiberationSerif"/>
              </a:rPr>
              <a:t>request, as well as additional information such as the groups or roles that user is in. The validity of this token can also be checked by the microservice simply by checking the signature of the JWT token as well. Compared to the previous</a:t>
            </a:r>
          </a:p>
          <a:p>
            <a:pPr algn="l"/>
            <a:r>
              <a:rPr lang="en-US" sz="1800" b="0" i="0" u="none" strike="noStrike" baseline="0" dirty="0">
                <a:latin typeface="LiberationSerif"/>
              </a:rPr>
              <a:t>solutions in this space (such as nested SAML assertions), JWT tokens have made the process of decentralizing authorization in a microservice architecture much simpler.</a:t>
            </a:r>
            <a:endParaRPr lang="en-US" dirty="0"/>
          </a:p>
        </p:txBody>
      </p:sp>
    </p:spTree>
    <p:extLst>
      <p:ext uri="{BB962C8B-B14F-4D97-AF65-F5344CB8AC3E}">
        <p14:creationId xmlns:p14="http://schemas.microsoft.com/office/powerpoint/2010/main" val="9563329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C5D7B40-68BF-A59D-1972-72295AAE2C39}"/>
              </a:ext>
            </a:extLst>
          </p:cNvPr>
          <p:cNvSpPr txBox="1"/>
          <p:nvPr/>
        </p:nvSpPr>
        <p:spPr>
          <a:xfrm>
            <a:off x="288758" y="424933"/>
            <a:ext cx="6096000" cy="369332"/>
          </a:xfrm>
          <a:prstGeom prst="rect">
            <a:avLst/>
          </a:prstGeom>
          <a:noFill/>
        </p:spPr>
        <p:txBody>
          <a:bodyPr wrap="square">
            <a:spAutoFit/>
          </a:bodyPr>
          <a:lstStyle/>
          <a:p>
            <a:r>
              <a:rPr lang="en-US" sz="1800" b="1" i="0" u="none" strike="noStrike" baseline="0" dirty="0">
                <a:solidFill>
                  <a:srgbClr val="555555"/>
                </a:solidFill>
                <a:latin typeface="LiberationSans-Bold"/>
              </a:rPr>
              <a:t>Challenges</a:t>
            </a:r>
            <a:endParaRPr lang="en-US" dirty="0"/>
          </a:p>
        </p:txBody>
      </p:sp>
      <p:sp>
        <p:nvSpPr>
          <p:cNvPr id="7" name="TextBox 6">
            <a:extLst>
              <a:ext uri="{FF2B5EF4-FFF2-40B4-BE49-F238E27FC236}">
                <a16:creationId xmlns:a16="http://schemas.microsoft.com/office/drawing/2014/main" id="{FD017EE4-68F8-2DD8-8C08-13F1117505F3}"/>
              </a:ext>
            </a:extLst>
          </p:cNvPr>
          <p:cNvSpPr txBox="1"/>
          <p:nvPr/>
        </p:nvSpPr>
        <p:spPr>
          <a:xfrm>
            <a:off x="288758" y="794265"/>
            <a:ext cx="6096000" cy="1200329"/>
          </a:xfrm>
          <a:prstGeom prst="rect">
            <a:avLst/>
          </a:prstGeom>
          <a:noFill/>
        </p:spPr>
        <p:txBody>
          <a:bodyPr wrap="square">
            <a:spAutoFit/>
          </a:bodyPr>
          <a:lstStyle/>
          <a:p>
            <a:pPr algn="l"/>
            <a:r>
              <a:rPr lang="en-US" sz="1800" b="0" i="0" u="none" strike="noStrike" baseline="0" dirty="0">
                <a:latin typeface="LiberationSerif"/>
              </a:rPr>
              <a:t>In the case of signed JWT tokens, to verify a signature,</a:t>
            </a:r>
          </a:p>
          <a:p>
            <a:pPr algn="l"/>
            <a:r>
              <a:rPr lang="en-US" sz="1800" b="0" i="0" u="none" strike="noStrike" baseline="0" dirty="0">
                <a:latin typeface="LiberationSerif"/>
              </a:rPr>
              <a:t>the receiver of a JWT token is going to need some information that will need to be communicated out of band—normally a public key (all issues of key management apply in this case).</a:t>
            </a:r>
            <a:endParaRPr lang="en-US" dirty="0"/>
          </a:p>
        </p:txBody>
      </p:sp>
      <p:sp>
        <p:nvSpPr>
          <p:cNvPr id="9" name="TextBox 8">
            <a:extLst>
              <a:ext uri="{FF2B5EF4-FFF2-40B4-BE49-F238E27FC236}">
                <a16:creationId xmlns:a16="http://schemas.microsoft.com/office/drawing/2014/main" id="{3BE08D8F-5B91-6977-AFAD-5FD7042A4DDF}"/>
              </a:ext>
            </a:extLst>
          </p:cNvPr>
          <p:cNvSpPr txBox="1"/>
          <p:nvPr/>
        </p:nvSpPr>
        <p:spPr>
          <a:xfrm>
            <a:off x="288758" y="1994594"/>
            <a:ext cx="6096000" cy="1200329"/>
          </a:xfrm>
          <a:prstGeom prst="rect">
            <a:avLst/>
          </a:prstGeom>
          <a:noFill/>
        </p:spPr>
        <p:txBody>
          <a:bodyPr wrap="square">
            <a:spAutoFit/>
          </a:bodyPr>
          <a:lstStyle/>
          <a:p>
            <a:pPr algn="l"/>
            <a:r>
              <a:rPr lang="en-US" sz="1800" b="0" i="0" u="none" strike="noStrike" baseline="0" dirty="0">
                <a:latin typeface="LiberationSerif"/>
              </a:rPr>
              <a:t>Secondly, getting the expiration right for a token can be tricky if long processing times are involved (at what point does having a long-lived token become more troublesome than having no token at all)?</a:t>
            </a:r>
            <a:endParaRPr lang="en-US" dirty="0"/>
          </a:p>
        </p:txBody>
      </p:sp>
      <p:sp>
        <p:nvSpPr>
          <p:cNvPr id="11" name="TextBox 10">
            <a:extLst>
              <a:ext uri="{FF2B5EF4-FFF2-40B4-BE49-F238E27FC236}">
                <a16:creationId xmlns:a16="http://schemas.microsoft.com/office/drawing/2014/main" id="{17C97669-5A89-3803-3670-232C14F57896}"/>
              </a:ext>
            </a:extLst>
          </p:cNvPr>
          <p:cNvSpPr txBox="1"/>
          <p:nvPr/>
        </p:nvSpPr>
        <p:spPr>
          <a:xfrm>
            <a:off x="288758" y="3429000"/>
            <a:ext cx="6096000" cy="923330"/>
          </a:xfrm>
          <a:prstGeom prst="rect">
            <a:avLst/>
          </a:prstGeom>
          <a:noFill/>
        </p:spPr>
        <p:txBody>
          <a:bodyPr wrap="square">
            <a:spAutoFit/>
          </a:bodyPr>
          <a:lstStyle/>
          <a:p>
            <a:pPr algn="l"/>
            <a:r>
              <a:rPr lang="en-US" sz="1800" b="0" i="0" u="none" strike="noStrike" baseline="0" dirty="0">
                <a:latin typeface="LiberationSerif"/>
              </a:rPr>
              <a:t>Finally, in some situations you can end up needing so much information in the JWT token that the token size itself becomes a problem (rare but does happen).</a:t>
            </a:r>
            <a:endParaRPr lang="en-US" dirty="0"/>
          </a:p>
        </p:txBody>
      </p:sp>
    </p:spTree>
    <p:extLst>
      <p:ext uri="{BB962C8B-B14F-4D97-AF65-F5344CB8AC3E}">
        <p14:creationId xmlns:p14="http://schemas.microsoft.com/office/powerpoint/2010/main" val="480512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C833B-FA22-9199-3322-38C165F89C2E}"/>
              </a:ext>
            </a:extLst>
          </p:cNvPr>
          <p:cNvSpPr txBox="1"/>
          <p:nvPr/>
        </p:nvSpPr>
        <p:spPr>
          <a:xfrm>
            <a:off x="756502" y="494063"/>
            <a:ext cx="6094428" cy="369332"/>
          </a:xfrm>
          <a:prstGeom prst="rect">
            <a:avLst/>
          </a:prstGeom>
          <a:noFill/>
        </p:spPr>
        <p:txBody>
          <a:bodyPr wrap="square">
            <a:spAutoFit/>
          </a:bodyPr>
          <a:lstStyle/>
          <a:p>
            <a:r>
              <a:rPr lang="en-US" sz="1800" b="1" i="0" u="none" strike="noStrike" baseline="0" dirty="0">
                <a:latin typeface="LiberationSans-Bold"/>
              </a:rPr>
              <a:t>TYPES OF SECURITY CONTROLS</a:t>
            </a:r>
            <a:endParaRPr lang="en-US" dirty="0"/>
          </a:p>
        </p:txBody>
      </p:sp>
      <p:sp>
        <p:nvSpPr>
          <p:cNvPr id="7" name="TextBox 6">
            <a:extLst>
              <a:ext uri="{FF2B5EF4-FFF2-40B4-BE49-F238E27FC236}">
                <a16:creationId xmlns:a16="http://schemas.microsoft.com/office/drawing/2014/main" id="{EB06556B-9F56-E78C-6E67-412C55BD741D}"/>
              </a:ext>
            </a:extLst>
          </p:cNvPr>
          <p:cNvSpPr txBox="1"/>
          <p:nvPr/>
        </p:nvSpPr>
        <p:spPr>
          <a:xfrm>
            <a:off x="756502" y="863395"/>
            <a:ext cx="6094428" cy="369332"/>
          </a:xfrm>
          <a:prstGeom prst="rect">
            <a:avLst/>
          </a:prstGeom>
          <a:noFill/>
        </p:spPr>
        <p:txBody>
          <a:bodyPr wrap="square">
            <a:spAutoFit/>
          </a:bodyPr>
          <a:lstStyle/>
          <a:p>
            <a:r>
              <a:rPr lang="en-US" sz="1800" b="0" i="1" u="none" strike="noStrike" baseline="0" dirty="0">
                <a:latin typeface="LiberationSerif-Italic"/>
              </a:rPr>
              <a:t>Preventative</a:t>
            </a:r>
            <a:endParaRPr lang="en-US" dirty="0"/>
          </a:p>
        </p:txBody>
      </p:sp>
      <p:sp>
        <p:nvSpPr>
          <p:cNvPr id="9" name="TextBox 8">
            <a:extLst>
              <a:ext uri="{FF2B5EF4-FFF2-40B4-BE49-F238E27FC236}">
                <a16:creationId xmlns:a16="http://schemas.microsoft.com/office/drawing/2014/main" id="{297023A4-EF71-9D5E-B5D9-68BD3FAB2C0C}"/>
              </a:ext>
            </a:extLst>
          </p:cNvPr>
          <p:cNvSpPr txBox="1"/>
          <p:nvPr/>
        </p:nvSpPr>
        <p:spPr>
          <a:xfrm>
            <a:off x="756502" y="1232727"/>
            <a:ext cx="6094428" cy="1200329"/>
          </a:xfrm>
          <a:prstGeom prst="rect">
            <a:avLst/>
          </a:prstGeom>
          <a:noFill/>
        </p:spPr>
        <p:txBody>
          <a:bodyPr wrap="square">
            <a:spAutoFit/>
          </a:bodyPr>
          <a:lstStyle/>
          <a:p>
            <a:pPr algn="l"/>
            <a:r>
              <a:rPr lang="en-US" sz="1800" b="0" i="0" u="none" strike="noStrike" baseline="0" dirty="0">
                <a:latin typeface="LiberationSerif"/>
              </a:rPr>
              <a:t>Stopping an attack from happening. This includes storing secrets securely, encrypting data at rest and in transit, and implementing proper authentication and authorization mechanisms.</a:t>
            </a:r>
            <a:endParaRPr lang="en-US" dirty="0"/>
          </a:p>
        </p:txBody>
      </p:sp>
      <p:sp>
        <p:nvSpPr>
          <p:cNvPr id="11" name="TextBox 10">
            <a:extLst>
              <a:ext uri="{FF2B5EF4-FFF2-40B4-BE49-F238E27FC236}">
                <a16:creationId xmlns:a16="http://schemas.microsoft.com/office/drawing/2014/main" id="{F050FFEC-9ACD-89FC-13EC-4EFB68C53D0C}"/>
              </a:ext>
            </a:extLst>
          </p:cNvPr>
          <p:cNvSpPr txBox="1"/>
          <p:nvPr/>
        </p:nvSpPr>
        <p:spPr>
          <a:xfrm>
            <a:off x="756502" y="2433056"/>
            <a:ext cx="6094428" cy="369332"/>
          </a:xfrm>
          <a:prstGeom prst="rect">
            <a:avLst/>
          </a:prstGeom>
          <a:noFill/>
        </p:spPr>
        <p:txBody>
          <a:bodyPr wrap="square">
            <a:spAutoFit/>
          </a:bodyPr>
          <a:lstStyle/>
          <a:p>
            <a:r>
              <a:rPr lang="en-US" sz="1800" b="0" i="1" u="none" strike="noStrike" baseline="0" dirty="0">
                <a:latin typeface="LiberationSerif-Italic"/>
              </a:rPr>
              <a:t>Detective</a:t>
            </a:r>
            <a:endParaRPr lang="en-US" dirty="0"/>
          </a:p>
        </p:txBody>
      </p:sp>
      <p:sp>
        <p:nvSpPr>
          <p:cNvPr id="13" name="TextBox 12">
            <a:extLst>
              <a:ext uri="{FF2B5EF4-FFF2-40B4-BE49-F238E27FC236}">
                <a16:creationId xmlns:a16="http://schemas.microsoft.com/office/drawing/2014/main" id="{8DBEEA7F-FCB0-36A0-DC0C-D0C22554DE1D}"/>
              </a:ext>
            </a:extLst>
          </p:cNvPr>
          <p:cNvSpPr txBox="1"/>
          <p:nvPr/>
        </p:nvSpPr>
        <p:spPr>
          <a:xfrm>
            <a:off x="756502" y="2802388"/>
            <a:ext cx="6094428" cy="923330"/>
          </a:xfrm>
          <a:prstGeom prst="rect">
            <a:avLst/>
          </a:prstGeom>
          <a:noFill/>
        </p:spPr>
        <p:txBody>
          <a:bodyPr wrap="square">
            <a:spAutoFit/>
          </a:bodyPr>
          <a:lstStyle/>
          <a:p>
            <a:pPr algn="l"/>
            <a:r>
              <a:rPr lang="en-US" sz="1800" b="0" i="0" u="none" strike="noStrike" baseline="0" dirty="0">
                <a:latin typeface="LiberationSerif"/>
              </a:rPr>
              <a:t>Alerting you to the fact that an attack is happening/has happened. Application firewalls and intrusion detection services are good examples.</a:t>
            </a:r>
            <a:endParaRPr lang="en-US" dirty="0"/>
          </a:p>
        </p:txBody>
      </p:sp>
      <p:sp>
        <p:nvSpPr>
          <p:cNvPr id="15" name="TextBox 14">
            <a:extLst>
              <a:ext uri="{FF2B5EF4-FFF2-40B4-BE49-F238E27FC236}">
                <a16:creationId xmlns:a16="http://schemas.microsoft.com/office/drawing/2014/main" id="{F8F8C216-751B-3376-358D-9174195BBD81}"/>
              </a:ext>
            </a:extLst>
          </p:cNvPr>
          <p:cNvSpPr txBox="1"/>
          <p:nvPr/>
        </p:nvSpPr>
        <p:spPr>
          <a:xfrm>
            <a:off x="756502" y="3725718"/>
            <a:ext cx="6094428" cy="369332"/>
          </a:xfrm>
          <a:prstGeom prst="rect">
            <a:avLst/>
          </a:prstGeom>
          <a:noFill/>
        </p:spPr>
        <p:txBody>
          <a:bodyPr wrap="square">
            <a:spAutoFit/>
          </a:bodyPr>
          <a:lstStyle/>
          <a:p>
            <a:r>
              <a:rPr lang="en-US" sz="1800" b="0" i="1" u="none" strike="noStrike" baseline="0" dirty="0">
                <a:latin typeface="LiberationSerif-Italic"/>
              </a:rPr>
              <a:t>Responsive</a:t>
            </a:r>
            <a:endParaRPr lang="en-US" dirty="0"/>
          </a:p>
        </p:txBody>
      </p:sp>
      <p:sp>
        <p:nvSpPr>
          <p:cNvPr id="17" name="TextBox 16">
            <a:extLst>
              <a:ext uri="{FF2B5EF4-FFF2-40B4-BE49-F238E27FC236}">
                <a16:creationId xmlns:a16="http://schemas.microsoft.com/office/drawing/2014/main" id="{A3DE55C5-0C45-6E35-E1E1-FB187A3A1D51}"/>
              </a:ext>
            </a:extLst>
          </p:cNvPr>
          <p:cNvSpPr txBox="1"/>
          <p:nvPr/>
        </p:nvSpPr>
        <p:spPr>
          <a:xfrm>
            <a:off x="756502" y="4095050"/>
            <a:ext cx="6094428" cy="1200329"/>
          </a:xfrm>
          <a:prstGeom prst="rect">
            <a:avLst/>
          </a:prstGeom>
          <a:noFill/>
        </p:spPr>
        <p:txBody>
          <a:bodyPr wrap="square">
            <a:spAutoFit/>
          </a:bodyPr>
          <a:lstStyle/>
          <a:p>
            <a:pPr algn="l"/>
            <a:r>
              <a:rPr lang="en-US" sz="1800" b="0" i="0" u="none" strike="noStrike" baseline="0" dirty="0">
                <a:latin typeface="LiberationSerif"/>
              </a:rPr>
              <a:t>Helping you respond during/after an attack. Having an automated mechanism to rebuild your system, working backups to recover data, and a proper comms plan in place in the wake of an incident can be vital.</a:t>
            </a:r>
            <a:endParaRPr lang="en-US" dirty="0"/>
          </a:p>
        </p:txBody>
      </p:sp>
      <p:pic>
        <p:nvPicPr>
          <p:cNvPr id="18" name="Picture 17" descr="A diagram of a castle">
            <a:extLst>
              <a:ext uri="{FF2B5EF4-FFF2-40B4-BE49-F238E27FC236}">
                <a16:creationId xmlns:a16="http://schemas.microsoft.com/office/drawing/2014/main" id="{7AC36AF6-19DB-FC9C-B795-A0A823047D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0930" y="1714500"/>
            <a:ext cx="4998427" cy="3429000"/>
          </a:xfrm>
          <a:prstGeom prst="rect">
            <a:avLst/>
          </a:prstGeom>
        </p:spPr>
      </p:pic>
    </p:spTree>
    <p:extLst>
      <p:ext uri="{BB962C8B-B14F-4D97-AF65-F5344CB8AC3E}">
        <p14:creationId xmlns:p14="http://schemas.microsoft.com/office/powerpoint/2010/main" val="3410923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C4A98CB-33F9-1CD6-9442-24442F346BE0}"/>
              </a:ext>
            </a:extLst>
          </p:cNvPr>
          <p:cNvSpPr txBox="1"/>
          <p:nvPr/>
        </p:nvSpPr>
        <p:spPr>
          <a:xfrm>
            <a:off x="586819" y="503490"/>
            <a:ext cx="6094428" cy="369332"/>
          </a:xfrm>
          <a:prstGeom prst="rect">
            <a:avLst/>
          </a:prstGeom>
          <a:noFill/>
        </p:spPr>
        <p:txBody>
          <a:bodyPr wrap="square">
            <a:spAutoFit/>
          </a:bodyPr>
          <a:lstStyle/>
          <a:p>
            <a:r>
              <a:rPr lang="en-US" sz="1800" b="1" i="0" u="none" strike="noStrike" baseline="0" dirty="0">
                <a:latin typeface="LiberationSans-Bold"/>
              </a:rPr>
              <a:t>Automation</a:t>
            </a:r>
            <a:endParaRPr lang="en-US" dirty="0"/>
          </a:p>
        </p:txBody>
      </p:sp>
      <p:sp>
        <p:nvSpPr>
          <p:cNvPr id="7" name="TextBox 6">
            <a:extLst>
              <a:ext uri="{FF2B5EF4-FFF2-40B4-BE49-F238E27FC236}">
                <a16:creationId xmlns:a16="http://schemas.microsoft.com/office/drawing/2014/main" id="{9A3A95B0-DED3-EB39-D39A-FB701E9DDF96}"/>
              </a:ext>
            </a:extLst>
          </p:cNvPr>
          <p:cNvSpPr txBox="1"/>
          <p:nvPr/>
        </p:nvSpPr>
        <p:spPr>
          <a:xfrm>
            <a:off x="586819" y="872822"/>
            <a:ext cx="6094428" cy="923330"/>
          </a:xfrm>
          <a:prstGeom prst="rect">
            <a:avLst/>
          </a:prstGeom>
          <a:noFill/>
        </p:spPr>
        <p:txBody>
          <a:bodyPr wrap="square">
            <a:spAutoFit/>
          </a:bodyPr>
          <a:lstStyle/>
          <a:p>
            <a:pPr algn="l"/>
            <a:r>
              <a:rPr lang="en-US" sz="1800" b="0" i="0" u="none" strike="noStrike" baseline="0" dirty="0">
                <a:latin typeface="LiberationSerif"/>
              </a:rPr>
              <a:t>automation becomes key to helping us manage the growing complexity of our system (because we have so many moving parts).</a:t>
            </a:r>
            <a:endParaRPr lang="en-US" dirty="0"/>
          </a:p>
        </p:txBody>
      </p:sp>
      <p:sp>
        <p:nvSpPr>
          <p:cNvPr id="9" name="TextBox 8">
            <a:extLst>
              <a:ext uri="{FF2B5EF4-FFF2-40B4-BE49-F238E27FC236}">
                <a16:creationId xmlns:a16="http://schemas.microsoft.com/office/drawing/2014/main" id="{2355F5C5-3441-453B-12F3-27A513A4A9AC}"/>
              </a:ext>
            </a:extLst>
          </p:cNvPr>
          <p:cNvSpPr txBox="1"/>
          <p:nvPr/>
        </p:nvSpPr>
        <p:spPr>
          <a:xfrm>
            <a:off x="586819" y="1796152"/>
            <a:ext cx="6094428" cy="646331"/>
          </a:xfrm>
          <a:prstGeom prst="rect">
            <a:avLst/>
          </a:prstGeom>
          <a:noFill/>
        </p:spPr>
        <p:txBody>
          <a:bodyPr wrap="square">
            <a:spAutoFit/>
          </a:bodyPr>
          <a:lstStyle/>
          <a:p>
            <a:pPr algn="l"/>
            <a:r>
              <a:rPr lang="en-US" sz="1800" b="0" i="0" u="none" strike="noStrike" baseline="0" dirty="0">
                <a:latin typeface="LiberationSerif"/>
              </a:rPr>
              <a:t>we have a drive toward increasing the speed of delivery (again automation is key here).</a:t>
            </a:r>
            <a:endParaRPr lang="en-US" dirty="0"/>
          </a:p>
        </p:txBody>
      </p:sp>
      <p:sp>
        <p:nvSpPr>
          <p:cNvPr id="11" name="TextBox 10">
            <a:extLst>
              <a:ext uri="{FF2B5EF4-FFF2-40B4-BE49-F238E27FC236}">
                <a16:creationId xmlns:a16="http://schemas.microsoft.com/office/drawing/2014/main" id="{7F8A1999-CAF0-E4AE-196E-0373734FDC1A}"/>
              </a:ext>
            </a:extLst>
          </p:cNvPr>
          <p:cNvSpPr txBox="1"/>
          <p:nvPr/>
        </p:nvSpPr>
        <p:spPr>
          <a:xfrm>
            <a:off x="586819" y="2442483"/>
            <a:ext cx="6094428" cy="646331"/>
          </a:xfrm>
          <a:prstGeom prst="rect">
            <a:avLst/>
          </a:prstGeom>
          <a:noFill/>
        </p:spPr>
        <p:txBody>
          <a:bodyPr wrap="square">
            <a:spAutoFit/>
          </a:bodyPr>
          <a:lstStyle/>
          <a:p>
            <a:pPr algn="l"/>
            <a:r>
              <a:rPr lang="en-US" sz="1800" b="0" i="0" u="none" strike="noStrike" baseline="0" dirty="0">
                <a:latin typeface="LiberationSerif"/>
              </a:rPr>
              <a:t>reduce human error and make it easier to implement the principle of least privilege (tell story of Gocladdy.com).</a:t>
            </a:r>
            <a:endParaRPr lang="en-US" dirty="0"/>
          </a:p>
        </p:txBody>
      </p:sp>
      <p:sp>
        <p:nvSpPr>
          <p:cNvPr id="13" name="TextBox 12">
            <a:extLst>
              <a:ext uri="{FF2B5EF4-FFF2-40B4-BE49-F238E27FC236}">
                <a16:creationId xmlns:a16="http://schemas.microsoft.com/office/drawing/2014/main" id="{B8750BD9-0DA9-BE92-4E89-A88E49F4410B}"/>
              </a:ext>
            </a:extLst>
          </p:cNvPr>
          <p:cNvSpPr txBox="1"/>
          <p:nvPr/>
        </p:nvSpPr>
        <p:spPr>
          <a:xfrm>
            <a:off x="586819" y="3088814"/>
            <a:ext cx="6094428" cy="1477328"/>
          </a:xfrm>
          <a:prstGeom prst="rect">
            <a:avLst/>
          </a:prstGeom>
          <a:noFill/>
        </p:spPr>
        <p:txBody>
          <a:bodyPr wrap="square">
            <a:spAutoFit/>
          </a:bodyPr>
          <a:lstStyle/>
          <a:p>
            <a:pPr algn="l"/>
            <a:r>
              <a:rPr lang="en-US" sz="1800" b="0" i="0" u="none" strike="noStrike" baseline="0" dirty="0">
                <a:latin typeface="LiberationSerif"/>
              </a:rPr>
              <a:t>automation can help us recover in the wake</a:t>
            </a:r>
          </a:p>
          <a:p>
            <a:pPr algn="l"/>
            <a:r>
              <a:rPr lang="en-US" sz="1800" b="0" i="0" u="none" strike="noStrike" baseline="0" dirty="0">
                <a:latin typeface="LiberationSerif"/>
              </a:rPr>
              <a:t>of an incident. We can use it to revoke and rotate security keys and make use of tooling to help detect potential security issues more easily (embracing a culture of automation will help you immensely with security).</a:t>
            </a:r>
            <a:endParaRPr lang="en-US" dirty="0"/>
          </a:p>
        </p:txBody>
      </p:sp>
    </p:spTree>
    <p:extLst>
      <p:ext uri="{BB962C8B-B14F-4D97-AF65-F5344CB8AC3E}">
        <p14:creationId xmlns:p14="http://schemas.microsoft.com/office/powerpoint/2010/main" val="2288744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36068B-C76E-1962-061D-85B02281C5A6}"/>
              </a:ext>
            </a:extLst>
          </p:cNvPr>
          <p:cNvSpPr txBox="1"/>
          <p:nvPr/>
        </p:nvSpPr>
        <p:spPr>
          <a:xfrm>
            <a:off x="464271" y="550624"/>
            <a:ext cx="6094428" cy="369332"/>
          </a:xfrm>
          <a:prstGeom prst="rect">
            <a:avLst/>
          </a:prstGeom>
          <a:noFill/>
        </p:spPr>
        <p:txBody>
          <a:bodyPr wrap="square">
            <a:spAutoFit/>
          </a:bodyPr>
          <a:lstStyle/>
          <a:p>
            <a:r>
              <a:rPr lang="en-US" sz="1800" b="1" i="0" u="none" strike="noStrike" baseline="0" dirty="0">
                <a:latin typeface="LiberationSans-Bold"/>
              </a:rPr>
              <a:t>Build Security into the Delivery Process</a:t>
            </a:r>
            <a:endParaRPr lang="en-US" dirty="0"/>
          </a:p>
        </p:txBody>
      </p:sp>
      <p:sp>
        <p:nvSpPr>
          <p:cNvPr id="7" name="TextBox 6">
            <a:extLst>
              <a:ext uri="{FF2B5EF4-FFF2-40B4-BE49-F238E27FC236}">
                <a16:creationId xmlns:a16="http://schemas.microsoft.com/office/drawing/2014/main" id="{4D509082-3C1A-DD65-65A3-B97B22C66015}"/>
              </a:ext>
            </a:extLst>
          </p:cNvPr>
          <p:cNvSpPr txBox="1"/>
          <p:nvPr/>
        </p:nvSpPr>
        <p:spPr>
          <a:xfrm>
            <a:off x="464271" y="919956"/>
            <a:ext cx="6094428" cy="923330"/>
          </a:xfrm>
          <a:prstGeom prst="rect">
            <a:avLst/>
          </a:prstGeom>
          <a:noFill/>
        </p:spPr>
        <p:txBody>
          <a:bodyPr wrap="square">
            <a:spAutoFit/>
          </a:bodyPr>
          <a:lstStyle/>
          <a:p>
            <a:pPr algn="l"/>
            <a:r>
              <a:rPr lang="en-US" sz="1800" b="0" i="0" u="none" strike="noStrike" baseline="0" dirty="0">
                <a:latin typeface="LiberationSerif"/>
              </a:rPr>
              <a:t>Security has often been looked at as something of a blocker to getting software out the door (because it’s often an afterthought and not thought of until the product is created).</a:t>
            </a:r>
            <a:endParaRPr lang="en-US" dirty="0"/>
          </a:p>
        </p:txBody>
      </p:sp>
      <p:sp>
        <p:nvSpPr>
          <p:cNvPr id="9" name="TextBox 8">
            <a:extLst>
              <a:ext uri="{FF2B5EF4-FFF2-40B4-BE49-F238E27FC236}">
                <a16:creationId xmlns:a16="http://schemas.microsoft.com/office/drawing/2014/main" id="{1E6ADA80-2FCD-3BDC-E8BA-CFCA8866AD93}"/>
              </a:ext>
            </a:extLst>
          </p:cNvPr>
          <p:cNvSpPr txBox="1"/>
          <p:nvPr/>
        </p:nvSpPr>
        <p:spPr>
          <a:xfrm>
            <a:off x="464271" y="1843286"/>
            <a:ext cx="6094428" cy="1200329"/>
          </a:xfrm>
          <a:prstGeom prst="rect">
            <a:avLst/>
          </a:prstGeom>
          <a:noFill/>
        </p:spPr>
        <p:txBody>
          <a:bodyPr wrap="square">
            <a:spAutoFit/>
          </a:bodyPr>
          <a:lstStyle/>
          <a:p>
            <a:pPr algn="l"/>
            <a:r>
              <a:rPr lang="en-US" sz="1800" b="0" i="0" u="none" strike="noStrike" baseline="0" dirty="0">
                <a:latin typeface="LiberationSerif"/>
              </a:rPr>
              <a:t>similar issues with testing, usability, and</a:t>
            </a:r>
          </a:p>
          <a:p>
            <a:pPr algn="l"/>
            <a:r>
              <a:rPr lang="en-US" sz="1800" b="0" i="0" u="none" strike="noStrike" baseline="0" dirty="0">
                <a:latin typeface="LiberationSerif"/>
              </a:rPr>
              <a:t>Operations (sometimes thought of as the “do you want fries with that mentality”.  i.e., something sprinkled on with the main meal.</a:t>
            </a:r>
            <a:endParaRPr lang="en-US" dirty="0"/>
          </a:p>
        </p:txBody>
      </p:sp>
      <p:sp>
        <p:nvSpPr>
          <p:cNvPr id="11" name="TextBox 10">
            <a:extLst>
              <a:ext uri="{FF2B5EF4-FFF2-40B4-BE49-F238E27FC236}">
                <a16:creationId xmlns:a16="http://schemas.microsoft.com/office/drawing/2014/main" id="{95873B21-8E1A-123C-C3F2-915F873885F1}"/>
              </a:ext>
            </a:extLst>
          </p:cNvPr>
          <p:cNvSpPr txBox="1"/>
          <p:nvPr/>
        </p:nvSpPr>
        <p:spPr>
          <a:xfrm>
            <a:off x="464271" y="3043615"/>
            <a:ext cx="6094428" cy="1200329"/>
          </a:xfrm>
          <a:prstGeom prst="rect">
            <a:avLst/>
          </a:prstGeom>
          <a:noFill/>
        </p:spPr>
        <p:txBody>
          <a:bodyPr wrap="square">
            <a:spAutoFit/>
          </a:bodyPr>
          <a:lstStyle/>
          <a:p>
            <a:pPr algn="l"/>
            <a:r>
              <a:rPr lang="en-US" sz="1800" b="0" i="0" u="none" strike="noStrike" baseline="0" dirty="0">
                <a:latin typeface="LiberationSerif"/>
              </a:rPr>
              <a:t>We’ve gotten better at pulling testing forward into the main delivery process, as we’ve done with operational aspects (DevOps, anyone?) and usability—security should be no different</a:t>
            </a:r>
            <a:endParaRPr lang="en-US" dirty="0"/>
          </a:p>
        </p:txBody>
      </p:sp>
      <p:sp>
        <p:nvSpPr>
          <p:cNvPr id="13" name="TextBox 12">
            <a:extLst>
              <a:ext uri="{FF2B5EF4-FFF2-40B4-BE49-F238E27FC236}">
                <a16:creationId xmlns:a16="http://schemas.microsoft.com/office/drawing/2014/main" id="{C35E27D1-7EB7-D2CD-7C9B-06705E08AB6C}"/>
              </a:ext>
            </a:extLst>
          </p:cNvPr>
          <p:cNvSpPr txBox="1"/>
          <p:nvPr/>
        </p:nvSpPr>
        <p:spPr>
          <a:xfrm>
            <a:off x="464271" y="4243944"/>
            <a:ext cx="6094428" cy="1754326"/>
          </a:xfrm>
          <a:prstGeom prst="rect">
            <a:avLst/>
          </a:prstGeom>
          <a:noFill/>
        </p:spPr>
        <p:txBody>
          <a:bodyPr wrap="square">
            <a:spAutoFit/>
          </a:bodyPr>
          <a:lstStyle/>
          <a:p>
            <a:pPr algn="l"/>
            <a:r>
              <a:rPr lang="en-US" sz="1800" b="0" i="0" u="none" strike="noStrike" baseline="0" dirty="0">
                <a:latin typeface="LiberationSerif"/>
              </a:rPr>
              <a:t>There are automated tools that can probe our systems for vulnerabilities, such as</a:t>
            </a:r>
          </a:p>
          <a:p>
            <a:pPr algn="l"/>
            <a:r>
              <a:rPr lang="en-US" sz="1800" b="0" i="0" u="none" strike="noStrike" baseline="0" dirty="0">
                <a:latin typeface="LiberationSerif"/>
              </a:rPr>
              <a:t>by looking for cross-site scripting attacks. The Zed Attack Proxy (aka ZAP) is a good example. Informed by the work of OWASP, ZAP attempts to re-create malicious attacks on your website (other tools use static code analysis).</a:t>
            </a:r>
            <a:endParaRPr lang="en-US" dirty="0"/>
          </a:p>
        </p:txBody>
      </p:sp>
      <p:sp>
        <p:nvSpPr>
          <p:cNvPr id="15" name="TextBox 14">
            <a:extLst>
              <a:ext uri="{FF2B5EF4-FFF2-40B4-BE49-F238E27FC236}">
                <a16:creationId xmlns:a16="http://schemas.microsoft.com/office/drawing/2014/main" id="{73CFC6CD-FE1F-EDAA-13D7-F9248B019C9C}"/>
              </a:ext>
            </a:extLst>
          </p:cNvPr>
          <p:cNvSpPr txBox="1"/>
          <p:nvPr/>
        </p:nvSpPr>
        <p:spPr>
          <a:xfrm>
            <a:off x="464271" y="5998270"/>
            <a:ext cx="6094428" cy="646331"/>
          </a:xfrm>
          <a:prstGeom prst="rect">
            <a:avLst/>
          </a:prstGeom>
          <a:noFill/>
        </p:spPr>
        <p:txBody>
          <a:bodyPr wrap="square">
            <a:spAutoFit/>
          </a:bodyPr>
          <a:lstStyle/>
          <a:p>
            <a:pPr algn="l"/>
            <a:r>
              <a:rPr lang="en-US" sz="1800" b="0" i="0" u="none" strike="noStrike" baseline="0" dirty="0">
                <a:latin typeface="LiberationSerif"/>
              </a:rPr>
              <a:t>They don’t replace the need to understand the security of your system at a wider, systemic level.</a:t>
            </a:r>
            <a:endParaRPr lang="en-US" dirty="0"/>
          </a:p>
        </p:txBody>
      </p:sp>
    </p:spTree>
    <p:extLst>
      <p:ext uri="{BB962C8B-B14F-4D97-AF65-F5344CB8AC3E}">
        <p14:creationId xmlns:p14="http://schemas.microsoft.com/office/powerpoint/2010/main" val="1759080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AE824E-6FAA-1BCD-7259-A379C6C54D4A}"/>
              </a:ext>
            </a:extLst>
          </p:cNvPr>
          <p:cNvSpPr txBox="1"/>
          <p:nvPr/>
        </p:nvSpPr>
        <p:spPr>
          <a:xfrm>
            <a:off x="492551" y="362088"/>
            <a:ext cx="6094428" cy="369332"/>
          </a:xfrm>
          <a:prstGeom prst="rect">
            <a:avLst/>
          </a:prstGeom>
          <a:noFill/>
        </p:spPr>
        <p:txBody>
          <a:bodyPr wrap="square">
            <a:spAutoFit/>
          </a:bodyPr>
          <a:lstStyle/>
          <a:p>
            <a:r>
              <a:rPr lang="en-US" sz="1800" b="1" i="0" u="none" strike="noStrike" baseline="0" dirty="0">
                <a:solidFill>
                  <a:srgbClr val="8F0012"/>
                </a:solidFill>
                <a:latin typeface="LiberationSans-Bold"/>
              </a:rPr>
              <a:t>The Five Functions of Cybersecurity</a:t>
            </a:r>
            <a:endParaRPr lang="en-US" dirty="0"/>
          </a:p>
        </p:txBody>
      </p:sp>
      <p:sp>
        <p:nvSpPr>
          <p:cNvPr id="7" name="TextBox 6">
            <a:extLst>
              <a:ext uri="{FF2B5EF4-FFF2-40B4-BE49-F238E27FC236}">
                <a16:creationId xmlns:a16="http://schemas.microsoft.com/office/drawing/2014/main" id="{8821676E-67D4-2ED2-AAB1-748C1731F880}"/>
              </a:ext>
            </a:extLst>
          </p:cNvPr>
          <p:cNvSpPr txBox="1"/>
          <p:nvPr/>
        </p:nvSpPr>
        <p:spPr>
          <a:xfrm>
            <a:off x="492551" y="731420"/>
            <a:ext cx="6094428" cy="1200329"/>
          </a:xfrm>
          <a:prstGeom prst="rect">
            <a:avLst/>
          </a:prstGeom>
          <a:noFill/>
        </p:spPr>
        <p:txBody>
          <a:bodyPr wrap="square">
            <a:spAutoFit/>
          </a:bodyPr>
          <a:lstStyle/>
          <a:p>
            <a:pPr algn="l"/>
            <a:r>
              <a:rPr lang="en-US" sz="1800" b="0" i="0" u="none" strike="noStrike" baseline="0" dirty="0">
                <a:solidFill>
                  <a:srgbClr val="000000"/>
                </a:solidFill>
                <a:latin typeface="LiberationSerif"/>
              </a:rPr>
              <a:t>US National Institute of Standards and Technology</a:t>
            </a:r>
          </a:p>
          <a:p>
            <a:pPr algn="l"/>
            <a:r>
              <a:rPr lang="en-US" sz="1800" b="0" i="0" u="none" strike="noStrike" baseline="0" dirty="0">
                <a:solidFill>
                  <a:srgbClr val="000000"/>
                </a:solidFill>
                <a:latin typeface="LiberationSerif"/>
              </a:rPr>
              <a:t>(NIST), which outlines a </a:t>
            </a:r>
            <a:r>
              <a:rPr lang="en-US" sz="1800" b="0" i="0" u="none" strike="noStrike" baseline="0" dirty="0">
                <a:solidFill>
                  <a:srgbClr val="8F0012"/>
                </a:solidFill>
                <a:latin typeface="LiberationSerif"/>
              </a:rPr>
              <a:t>useful five-part model </a:t>
            </a:r>
            <a:r>
              <a:rPr lang="en-US" sz="1800" b="0" i="0" u="none" strike="noStrike" baseline="0" dirty="0">
                <a:solidFill>
                  <a:srgbClr val="000000"/>
                </a:solidFill>
                <a:latin typeface="LiberationSerif"/>
              </a:rPr>
              <a:t>for the various activities involved in cybersecurity: (identify, protect, detect, respond, recover).</a:t>
            </a:r>
            <a:endParaRPr lang="en-US" dirty="0"/>
          </a:p>
        </p:txBody>
      </p:sp>
      <p:sp>
        <p:nvSpPr>
          <p:cNvPr id="9" name="TextBox 8">
            <a:extLst>
              <a:ext uri="{FF2B5EF4-FFF2-40B4-BE49-F238E27FC236}">
                <a16:creationId xmlns:a16="http://schemas.microsoft.com/office/drawing/2014/main" id="{7CB74760-0860-2165-CA59-A7AFE9F55DF4}"/>
              </a:ext>
            </a:extLst>
          </p:cNvPr>
          <p:cNvSpPr txBox="1"/>
          <p:nvPr/>
        </p:nvSpPr>
        <p:spPr>
          <a:xfrm>
            <a:off x="492551" y="1931749"/>
            <a:ext cx="6094428" cy="646331"/>
          </a:xfrm>
          <a:prstGeom prst="rect">
            <a:avLst/>
          </a:prstGeom>
          <a:noFill/>
        </p:spPr>
        <p:txBody>
          <a:bodyPr wrap="square">
            <a:spAutoFit/>
          </a:bodyPr>
          <a:lstStyle/>
          <a:p>
            <a:pPr algn="l"/>
            <a:r>
              <a:rPr lang="en-US" sz="1800" b="0" i="1" u="none" strike="noStrike" baseline="0" dirty="0">
                <a:latin typeface="LiberationSerif-Italic"/>
              </a:rPr>
              <a:t>Identify </a:t>
            </a:r>
            <a:r>
              <a:rPr lang="en-US" sz="1800" b="0" i="0" u="none" strike="noStrike" baseline="0" dirty="0">
                <a:latin typeface="LiberationSerif"/>
              </a:rPr>
              <a:t>who your potential attackers are, what targets they are trying to acquire, and where you are most vulnerable.</a:t>
            </a:r>
            <a:endParaRPr lang="en-US" dirty="0"/>
          </a:p>
        </p:txBody>
      </p:sp>
      <p:sp>
        <p:nvSpPr>
          <p:cNvPr id="11" name="TextBox 10">
            <a:extLst>
              <a:ext uri="{FF2B5EF4-FFF2-40B4-BE49-F238E27FC236}">
                <a16:creationId xmlns:a16="http://schemas.microsoft.com/office/drawing/2014/main" id="{EC96B979-1C69-4986-86CC-C8CA4587D40B}"/>
              </a:ext>
            </a:extLst>
          </p:cNvPr>
          <p:cNvSpPr txBox="1"/>
          <p:nvPr/>
        </p:nvSpPr>
        <p:spPr>
          <a:xfrm>
            <a:off x="492551" y="2578080"/>
            <a:ext cx="6094428" cy="369332"/>
          </a:xfrm>
          <a:prstGeom prst="rect">
            <a:avLst/>
          </a:prstGeom>
          <a:noFill/>
        </p:spPr>
        <p:txBody>
          <a:bodyPr wrap="square">
            <a:spAutoFit/>
          </a:bodyPr>
          <a:lstStyle/>
          <a:p>
            <a:r>
              <a:rPr lang="en-US" sz="1800" b="0" i="1" u="none" strike="noStrike" baseline="0" dirty="0">
                <a:latin typeface="LiberationSerif-Italic"/>
              </a:rPr>
              <a:t>Protect </a:t>
            </a:r>
            <a:r>
              <a:rPr lang="en-US" sz="1800" b="0" i="0" u="none" strike="noStrike" baseline="0" dirty="0">
                <a:latin typeface="LiberationSerif"/>
              </a:rPr>
              <a:t>your key assets from would-be hackers.</a:t>
            </a:r>
            <a:endParaRPr lang="en-US" dirty="0"/>
          </a:p>
        </p:txBody>
      </p:sp>
      <p:sp>
        <p:nvSpPr>
          <p:cNvPr id="13" name="TextBox 12">
            <a:extLst>
              <a:ext uri="{FF2B5EF4-FFF2-40B4-BE49-F238E27FC236}">
                <a16:creationId xmlns:a16="http://schemas.microsoft.com/office/drawing/2014/main" id="{C6C67968-8C5D-8CD7-185F-8210A4305F7B}"/>
              </a:ext>
            </a:extLst>
          </p:cNvPr>
          <p:cNvSpPr txBox="1"/>
          <p:nvPr/>
        </p:nvSpPr>
        <p:spPr>
          <a:xfrm>
            <a:off x="492551" y="2947412"/>
            <a:ext cx="6094428" cy="369332"/>
          </a:xfrm>
          <a:prstGeom prst="rect">
            <a:avLst/>
          </a:prstGeom>
          <a:noFill/>
        </p:spPr>
        <p:txBody>
          <a:bodyPr wrap="square">
            <a:spAutoFit/>
          </a:bodyPr>
          <a:lstStyle/>
          <a:p>
            <a:r>
              <a:rPr lang="en-US" sz="1800" b="0" i="1" u="none" strike="noStrike" baseline="0" dirty="0">
                <a:latin typeface="LiberationSerif-Italic"/>
              </a:rPr>
              <a:t>Detect </a:t>
            </a:r>
            <a:r>
              <a:rPr lang="en-US" sz="1800" b="0" i="0" u="none" strike="noStrike" baseline="0" dirty="0">
                <a:latin typeface="LiberationSerif"/>
              </a:rPr>
              <a:t>if an attack has happened, despite your best efforts.</a:t>
            </a:r>
            <a:endParaRPr lang="en-US" dirty="0"/>
          </a:p>
        </p:txBody>
      </p:sp>
      <p:sp>
        <p:nvSpPr>
          <p:cNvPr id="15" name="TextBox 14">
            <a:extLst>
              <a:ext uri="{FF2B5EF4-FFF2-40B4-BE49-F238E27FC236}">
                <a16:creationId xmlns:a16="http://schemas.microsoft.com/office/drawing/2014/main" id="{0FCE1C78-EAB7-ABFC-F1FF-1D7FABEB71E4}"/>
              </a:ext>
            </a:extLst>
          </p:cNvPr>
          <p:cNvSpPr txBox="1"/>
          <p:nvPr/>
        </p:nvSpPr>
        <p:spPr>
          <a:xfrm>
            <a:off x="492551" y="3316744"/>
            <a:ext cx="6094428" cy="369332"/>
          </a:xfrm>
          <a:prstGeom prst="rect">
            <a:avLst/>
          </a:prstGeom>
          <a:noFill/>
        </p:spPr>
        <p:txBody>
          <a:bodyPr wrap="square">
            <a:spAutoFit/>
          </a:bodyPr>
          <a:lstStyle/>
          <a:p>
            <a:r>
              <a:rPr lang="en-US" sz="1800" b="0" i="1" u="none" strike="noStrike" baseline="0" dirty="0">
                <a:latin typeface="LiberationSerif-Italic"/>
              </a:rPr>
              <a:t>Respond </a:t>
            </a:r>
            <a:r>
              <a:rPr lang="en-US" sz="1800" b="0" i="0" u="none" strike="noStrike" baseline="0" dirty="0">
                <a:latin typeface="LiberationSerif"/>
              </a:rPr>
              <a:t>when you’ve found out something bad has occurred.</a:t>
            </a:r>
            <a:endParaRPr lang="en-US" dirty="0"/>
          </a:p>
        </p:txBody>
      </p:sp>
      <p:sp>
        <p:nvSpPr>
          <p:cNvPr id="19" name="TextBox 18">
            <a:extLst>
              <a:ext uri="{FF2B5EF4-FFF2-40B4-BE49-F238E27FC236}">
                <a16:creationId xmlns:a16="http://schemas.microsoft.com/office/drawing/2014/main" id="{8F6AE8AD-D40E-36D1-6B9B-9F4C4767EDD6}"/>
              </a:ext>
            </a:extLst>
          </p:cNvPr>
          <p:cNvSpPr txBox="1"/>
          <p:nvPr/>
        </p:nvSpPr>
        <p:spPr>
          <a:xfrm>
            <a:off x="492551" y="3686076"/>
            <a:ext cx="6094428" cy="369332"/>
          </a:xfrm>
          <a:prstGeom prst="rect">
            <a:avLst/>
          </a:prstGeom>
          <a:noFill/>
        </p:spPr>
        <p:txBody>
          <a:bodyPr wrap="square">
            <a:spAutoFit/>
          </a:bodyPr>
          <a:lstStyle/>
          <a:p>
            <a:r>
              <a:rPr lang="en-US" sz="1800" b="0" i="1" u="none" strike="noStrike" baseline="0" dirty="0">
                <a:latin typeface="LiberationSerif-Italic"/>
              </a:rPr>
              <a:t>Recover </a:t>
            </a:r>
            <a:r>
              <a:rPr lang="en-US" sz="1800" b="0" i="0" u="none" strike="noStrike" baseline="0" dirty="0">
                <a:latin typeface="LiberationSerif"/>
              </a:rPr>
              <a:t>in the wake of an incident.</a:t>
            </a:r>
            <a:endParaRPr lang="en-US" dirty="0"/>
          </a:p>
        </p:txBody>
      </p:sp>
      <p:sp>
        <p:nvSpPr>
          <p:cNvPr id="21" name="TextBox 20">
            <a:extLst>
              <a:ext uri="{FF2B5EF4-FFF2-40B4-BE49-F238E27FC236}">
                <a16:creationId xmlns:a16="http://schemas.microsoft.com/office/drawing/2014/main" id="{FC2CC1BC-0670-ECCE-FB42-F7906D7BDC78}"/>
              </a:ext>
            </a:extLst>
          </p:cNvPr>
          <p:cNvSpPr txBox="1"/>
          <p:nvPr/>
        </p:nvSpPr>
        <p:spPr>
          <a:xfrm>
            <a:off x="492551" y="4055408"/>
            <a:ext cx="6094428" cy="646331"/>
          </a:xfrm>
          <a:prstGeom prst="rect">
            <a:avLst/>
          </a:prstGeom>
          <a:noFill/>
        </p:spPr>
        <p:txBody>
          <a:bodyPr wrap="square">
            <a:spAutoFit/>
          </a:bodyPr>
          <a:lstStyle/>
          <a:p>
            <a:r>
              <a:rPr lang="en-US" sz="1800" b="0" i="0" u="none" strike="noStrike" baseline="0" dirty="0">
                <a:latin typeface="LiberationSerif"/>
              </a:rPr>
              <a:t>I find this model to be especially useful due to its holistic nature.</a:t>
            </a:r>
            <a:endParaRPr lang="en-US" dirty="0"/>
          </a:p>
        </p:txBody>
      </p:sp>
    </p:spTree>
    <p:extLst>
      <p:ext uri="{BB962C8B-B14F-4D97-AF65-F5344CB8AC3E}">
        <p14:creationId xmlns:p14="http://schemas.microsoft.com/office/powerpoint/2010/main" val="725386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DD2C35-1431-219A-AA06-6E14129601C5}"/>
              </a:ext>
            </a:extLst>
          </p:cNvPr>
          <p:cNvSpPr txBox="1"/>
          <p:nvPr/>
        </p:nvSpPr>
        <p:spPr>
          <a:xfrm>
            <a:off x="765929" y="635465"/>
            <a:ext cx="6094428" cy="369332"/>
          </a:xfrm>
          <a:prstGeom prst="rect">
            <a:avLst/>
          </a:prstGeom>
          <a:noFill/>
        </p:spPr>
        <p:txBody>
          <a:bodyPr wrap="square">
            <a:spAutoFit/>
          </a:bodyPr>
          <a:lstStyle/>
          <a:p>
            <a:r>
              <a:rPr lang="en-US" sz="1800" b="1" i="0" u="none" strike="noStrike" baseline="0" dirty="0">
                <a:latin typeface="LiberationSans-Bold"/>
              </a:rPr>
              <a:t>Identify</a:t>
            </a:r>
            <a:endParaRPr lang="en-US" dirty="0"/>
          </a:p>
        </p:txBody>
      </p:sp>
      <p:sp>
        <p:nvSpPr>
          <p:cNvPr id="7" name="TextBox 6">
            <a:extLst>
              <a:ext uri="{FF2B5EF4-FFF2-40B4-BE49-F238E27FC236}">
                <a16:creationId xmlns:a16="http://schemas.microsoft.com/office/drawing/2014/main" id="{807B8231-19B1-C870-4E37-B97BE48CB370}"/>
              </a:ext>
            </a:extLst>
          </p:cNvPr>
          <p:cNvSpPr txBox="1"/>
          <p:nvPr/>
        </p:nvSpPr>
        <p:spPr>
          <a:xfrm>
            <a:off x="765929" y="1004797"/>
            <a:ext cx="6094428" cy="646331"/>
          </a:xfrm>
          <a:prstGeom prst="rect">
            <a:avLst/>
          </a:prstGeom>
          <a:noFill/>
        </p:spPr>
        <p:txBody>
          <a:bodyPr wrap="square">
            <a:spAutoFit/>
          </a:bodyPr>
          <a:lstStyle/>
          <a:p>
            <a:pPr algn="l"/>
            <a:r>
              <a:rPr lang="en-US" sz="1800" b="0" i="0" u="none" strike="noStrike" baseline="0" dirty="0">
                <a:latin typeface="LiberationSerif"/>
              </a:rPr>
              <a:t>who might be after our stuff and what exactly they might be looking for</a:t>
            </a:r>
            <a:endParaRPr lang="en-US" dirty="0"/>
          </a:p>
        </p:txBody>
      </p:sp>
      <p:sp>
        <p:nvSpPr>
          <p:cNvPr id="9" name="TextBox 8">
            <a:extLst>
              <a:ext uri="{FF2B5EF4-FFF2-40B4-BE49-F238E27FC236}">
                <a16:creationId xmlns:a16="http://schemas.microsoft.com/office/drawing/2014/main" id="{99F1718C-5C7C-4192-4F72-4BBFFC3D0BF0}"/>
              </a:ext>
            </a:extLst>
          </p:cNvPr>
          <p:cNvSpPr txBox="1"/>
          <p:nvPr/>
        </p:nvSpPr>
        <p:spPr>
          <a:xfrm>
            <a:off x="765929" y="1651128"/>
            <a:ext cx="6094428" cy="923330"/>
          </a:xfrm>
          <a:prstGeom prst="rect">
            <a:avLst/>
          </a:prstGeom>
          <a:noFill/>
        </p:spPr>
        <p:txBody>
          <a:bodyPr wrap="square">
            <a:spAutoFit/>
          </a:bodyPr>
          <a:lstStyle/>
          <a:p>
            <a:pPr algn="l"/>
            <a:r>
              <a:rPr lang="en-US" sz="1800" b="0" i="0" u="none" strike="noStrike" baseline="0" dirty="0">
                <a:latin typeface="LiberationSerif"/>
              </a:rPr>
              <a:t>Threat modeling is the first thing you should look at when addressing this aspect of application security (you must put yourself in the attackers' shoes).</a:t>
            </a:r>
            <a:endParaRPr lang="en-US" dirty="0"/>
          </a:p>
        </p:txBody>
      </p:sp>
      <p:sp>
        <p:nvSpPr>
          <p:cNvPr id="11" name="TextBox 10">
            <a:extLst>
              <a:ext uri="{FF2B5EF4-FFF2-40B4-BE49-F238E27FC236}">
                <a16:creationId xmlns:a16="http://schemas.microsoft.com/office/drawing/2014/main" id="{3CE764E6-ADA2-94EE-0BD7-4694C2DCBC6A}"/>
              </a:ext>
            </a:extLst>
          </p:cNvPr>
          <p:cNvSpPr txBox="1"/>
          <p:nvPr/>
        </p:nvSpPr>
        <p:spPr>
          <a:xfrm>
            <a:off x="765929" y="2574458"/>
            <a:ext cx="6094428" cy="923330"/>
          </a:xfrm>
          <a:prstGeom prst="rect">
            <a:avLst/>
          </a:prstGeom>
          <a:noFill/>
        </p:spPr>
        <p:txBody>
          <a:bodyPr wrap="square">
            <a:spAutoFit/>
          </a:bodyPr>
          <a:lstStyle/>
          <a:p>
            <a:pPr algn="l"/>
            <a:r>
              <a:rPr lang="en-US" sz="1800" b="0" i="0" u="none" strike="noStrike" baseline="0" dirty="0">
                <a:latin typeface="LiberationSerif"/>
              </a:rPr>
              <a:t>As human beings, we are quite bad at understanding risk. We often fixate on the wrong things while ignoring the bigger problems that can be just out of sight.</a:t>
            </a:r>
            <a:endParaRPr lang="en-US" dirty="0"/>
          </a:p>
        </p:txBody>
      </p:sp>
      <p:sp>
        <p:nvSpPr>
          <p:cNvPr id="13" name="TextBox 12">
            <a:extLst>
              <a:ext uri="{FF2B5EF4-FFF2-40B4-BE49-F238E27FC236}">
                <a16:creationId xmlns:a16="http://schemas.microsoft.com/office/drawing/2014/main" id="{DC21E464-14AF-8945-3DB2-D25255F75AEB}"/>
              </a:ext>
            </a:extLst>
          </p:cNvPr>
          <p:cNvSpPr txBox="1"/>
          <p:nvPr/>
        </p:nvSpPr>
        <p:spPr>
          <a:xfrm>
            <a:off x="765929" y="3497788"/>
            <a:ext cx="6094428" cy="1200329"/>
          </a:xfrm>
          <a:prstGeom prst="rect">
            <a:avLst/>
          </a:prstGeom>
          <a:noFill/>
        </p:spPr>
        <p:txBody>
          <a:bodyPr wrap="square">
            <a:spAutoFit/>
          </a:bodyPr>
          <a:lstStyle/>
          <a:p>
            <a:pPr algn="l"/>
            <a:r>
              <a:rPr lang="en-US" sz="1800" b="0" i="0" u="none" strike="noStrike" baseline="0" dirty="0">
                <a:latin typeface="LiberationSerif"/>
              </a:rPr>
              <a:t>namely the fact that people seemed unconcerned that the</a:t>
            </a:r>
          </a:p>
          <a:p>
            <a:pPr algn="l"/>
            <a:r>
              <a:rPr lang="en-US" sz="1800" b="0" i="0" u="none" strike="noStrike" baseline="0" dirty="0">
                <a:latin typeface="LiberationSerif"/>
              </a:rPr>
              <a:t>front door of one of the main offices had a faulty lock, and that for years people would arrive in the morning to find the door unlocked.</a:t>
            </a:r>
            <a:endParaRPr lang="en-US" dirty="0"/>
          </a:p>
        </p:txBody>
      </p:sp>
      <p:sp>
        <p:nvSpPr>
          <p:cNvPr id="15" name="TextBox 14">
            <a:extLst>
              <a:ext uri="{FF2B5EF4-FFF2-40B4-BE49-F238E27FC236}">
                <a16:creationId xmlns:a16="http://schemas.microsoft.com/office/drawing/2014/main" id="{DBF18BDC-EFBD-2FD1-3F0F-B6DBCEDD0B50}"/>
              </a:ext>
            </a:extLst>
          </p:cNvPr>
          <p:cNvSpPr txBox="1"/>
          <p:nvPr/>
        </p:nvSpPr>
        <p:spPr>
          <a:xfrm>
            <a:off x="765929" y="4698117"/>
            <a:ext cx="6094428" cy="923330"/>
          </a:xfrm>
          <a:prstGeom prst="rect">
            <a:avLst/>
          </a:prstGeom>
          <a:noFill/>
        </p:spPr>
        <p:txBody>
          <a:bodyPr wrap="square">
            <a:spAutoFit/>
          </a:bodyPr>
          <a:lstStyle/>
          <a:p>
            <a:pPr algn="l"/>
            <a:r>
              <a:rPr lang="en-US" sz="1800" b="0" i="0" u="none" strike="noStrike" baseline="0" dirty="0">
                <a:latin typeface="LiberationSerif"/>
              </a:rPr>
              <a:t>The goal of threat modeling is about helping you understand what an attacker might want from your system (i.e., what are they after?).</a:t>
            </a:r>
            <a:endParaRPr lang="en-US" dirty="0"/>
          </a:p>
        </p:txBody>
      </p:sp>
      <p:sp>
        <p:nvSpPr>
          <p:cNvPr id="17" name="TextBox 16">
            <a:extLst>
              <a:ext uri="{FF2B5EF4-FFF2-40B4-BE49-F238E27FC236}">
                <a16:creationId xmlns:a16="http://schemas.microsoft.com/office/drawing/2014/main" id="{52DA661D-8A1C-4DF1-092F-40316C32012B}"/>
              </a:ext>
            </a:extLst>
          </p:cNvPr>
          <p:cNvSpPr txBox="1"/>
          <p:nvPr/>
        </p:nvSpPr>
        <p:spPr>
          <a:xfrm>
            <a:off x="765929" y="5621447"/>
            <a:ext cx="6094428" cy="646331"/>
          </a:xfrm>
          <a:prstGeom prst="rect">
            <a:avLst/>
          </a:prstGeom>
          <a:noFill/>
        </p:spPr>
        <p:txBody>
          <a:bodyPr wrap="square">
            <a:spAutoFit/>
          </a:bodyPr>
          <a:lstStyle/>
          <a:p>
            <a:pPr algn="l"/>
            <a:r>
              <a:rPr lang="en-US" sz="1800" b="0" i="0" u="none" strike="noStrike" baseline="0" dirty="0">
                <a:latin typeface="LiberationSerif"/>
              </a:rPr>
              <a:t>having an external party help drive a</a:t>
            </a:r>
          </a:p>
          <a:p>
            <a:pPr algn="l"/>
            <a:r>
              <a:rPr lang="en-US" sz="1800" b="0" i="0" u="none" strike="noStrike" baseline="0" dirty="0">
                <a:latin typeface="LiberationSerif"/>
              </a:rPr>
              <a:t>threat modeling exercise can be very useful.</a:t>
            </a:r>
            <a:endParaRPr lang="en-US" dirty="0"/>
          </a:p>
        </p:txBody>
      </p:sp>
      <p:sp>
        <p:nvSpPr>
          <p:cNvPr id="19" name="TextBox 18">
            <a:extLst>
              <a:ext uri="{FF2B5EF4-FFF2-40B4-BE49-F238E27FC236}">
                <a16:creationId xmlns:a16="http://schemas.microsoft.com/office/drawing/2014/main" id="{A75EFB93-FC60-408E-1728-DF32EC720777}"/>
              </a:ext>
            </a:extLst>
          </p:cNvPr>
          <p:cNvSpPr txBox="1"/>
          <p:nvPr/>
        </p:nvSpPr>
        <p:spPr>
          <a:xfrm>
            <a:off x="6860357" y="5344447"/>
            <a:ext cx="5201238" cy="1200329"/>
          </a:xfrm>
          <a:prstGeom prst="rect">
            <a:avLst/>
          </a:prstGeom>
          <a:noFill/>
        </p:spPr>
        <p:txBody>
          <a:bodyPr wrap="square">
            <a:spAutoFit/>
          </a:bodyPr>
          <a:lstStyle/>
          <a:p>
            <a:pPr algn="l"/>
            <a:r>
              <a:rPr lang="en-US" sz="1800" b="0" i="0" u="none" strike="noStrike" baseline="0" dirty="0">
                <a:latin typeface="LiberationSerif"/>
              </a:rPr>
              <a:t>One of the outputs of a threat modeling</a:t>
            </a:r>
          </a:p>
          <a:p>
            <a:pPr algn="l"/>
            <a:r>
              <a:rPr lang="en-US" sz="1800" b="0" i="0" u="none" strike="noStrike" baseline="0" dirty="0">
                <a:latin typeface="LiberationSerif"/>
              </a:rPr>
              <a:t>exercise would be a list of recommendations for what security controls need to</a:t>
            </a:r>
          </a:p>
          <a:p>
            <a:pPr algn="l"/>
            <a:r>
              <a:rPr lang="en-US" sz="1800" b="0" i="0" u="none" strike="noStrike" baseline="0" dirty="0">
                <a:latin typeface="LiberationSerif"/>
              </a:rPr>
              <a:t>be put in place</a:t>
            </a:r>
            <a:endParaRPr lang="en-US" dirty="0"/>
          </a:p>
        </p:txBody>
      </p:sp>
    </p:spTree>
    <p:extLst>
      <p:ext uri="{BB962C8B-B14F-4D97-AF65-F5344CB8AC3E}">
        <p14:creationId xmlns:p14="http://schemas.microsoft.com/office/powerpoint/2010/main" val="3559794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1452</TotalTime>
  <Words>6021</Words>
  <Application>Microsoft Office PowerPoint</Application>
  <PresentationFormat>Widescreen</PresentationFormat>
  <Paragraphs>319</Paragraphs>
  <Slides>46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Arial</vt:lpstr>
      <vt:lpstr>Calibri</vt:lpstr>
      <vt:lpstr>Calibri Light</vt:lpstr>
      <vt:lpstr>LiberationSans</vt:lpstr>
      <vt:lpstr>LiberationSans-Bold</vt:lpstr>
      <vt:lpstr>LiberationSerif</vt:lpstr>
      <vt:lpstr>LiberationSerif-Italic</vt:lpstr>
      <vt:lpstr>UbuntuMono-Regular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Addison Boyer</dc:creator>
  <cp:lastModifiedBy>Addison Boyer</cp:lastModifiedBy>
  <cp:revision>5</cp:revision>
  <cp:lastPrinted>2025-04-07T15:40:22Z</cp:lastPrinted>
  <dcterms:created xsi:type="dcterms:W3CDTF">2025-04-02T13:37:07Z</dcterms:created>
  <dcterms:modified xsi:type="dcterms:W3CDTF">2025-04-09T12:40:10Z</dcterms:modified>
</cp:coreProperties>
</file>