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2017" autoAdjust="0"/>
  </p:normalViewPr>
  <p:slideViewPr>
    <p:cSldViewPr snapToGrid="0">
      <p:cViewPr varScale="1">
        <p:scale>
          <a:sx n="51" d="100"/>
          <a:sy n="51" d="100"/>
        </p:scale>
        <p:origin x="9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49F38-53A1-C13C-4A1A-74AC9796C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EEAF41-66C6-B68B-9153-EADA464B1E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446173-4001-8A69-AB40-25FF78DA1E6A}"/>
              </a:ext>
            </a:extLst>
          </p:cNvPr>
          <p:cNvSpPr>
            <a:spLocks noGrp="1"/>
          </p:cNvSpPr>
          <p:nvPr>
            <p:ph type="dt" sz="half" idx="10"/>
          </p:nvPr>
        </p:nvSpPr>
        <p:spPr/>
        <p:txBody>
          <a:bodyPr/>
          <a:lstStyle/>
          <a:p>
            <a:fld id="{EA2F6344-ECA1-4829-8458-C51159DC8861}" type="datetimeFigureOut">
              <a:rPr lang="en-US" smtClean="0"/>
              <a:t>2/21/2025</a:t>
            </a:fld>
            <a:endParaRPr lang="en-US"/>
          </a:p>
        </p:txBody>
      </p:sp>
      <p:sp>
        <p:nvSpPr>
          <p:cNvPr id="5" name="Footer Placeholder 4">
            <a:extLst>
              <a:ext uri="{FF2B5EF4-FFF2-40B4-BE49-F238E27FC236}">
                <a16:creationId xmlns:a16="http://schemas.microsoft.com/office/drawing/2014/main" id="{704FB0BA-3FAB-42A2-0C21-F420E2BEC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26D23-3F67-86BB-906D-E55022D8793E}"/>
              </a:ext>
            </a:extLst>
          </p:cNvPr>
          <p:cNvSpPr>
            <a:spLocks noGrp="1"/>
          </p:cNvSpPr>
          <p:nvPr>
            <p:ph type="sldNum" sz="quarter" idx="12"/>
          </p:nvPr>
        </p:nvSpPr>
        <p:spPr/>
        <p:txBody>
          <a:bodyPr/>
          <a:lstStyle/>
          <a:p>
            <a:fld id="{97263500-CE2A-4851-9D3B-8D2DC912ACD4}" type="slidenum">
              <a:rPr lang="en-US" smtClean="0"/>
              <a:t>‹#›</a:t>
            </a:fld>
            <a:endParaRPr lang="en-US"/>
          </a:p>
        </p:txBody>
      </p:sp>
    </p:spTree>
    <p:extLst>
      <p:ext uri="{BB962C8B-B14F-4D97-AF65-F5344CB8AC3E}">
        <p14:creationId xmlns:p14="http://schemas.microsoft.com/office/powerpoint/2010/main" val="1236558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1DB7A-D02C-037F-45BB-8F3F498B25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4DC536-013F-06B7-EF16-167AACD1D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BD0483-AEA5-566D-DE89-F62AA43D2A6F}"/>
              </a:ext>
            </a:extLst>
          </p:cNvPr>
          <p:cNvSpPr>
            <a:spLocks noGrp="1"/>
          </p:cNvSpPr>
          <p:nvPr>
            <p:ph type="dt" sz="half" idx="10"/>
          </p:nvPr>
        </p:nvSpPr>
        <p:spPr/>
        <p:txBody>
          <a:bodyPr/>
          <a:lstStyle/>
          <a:p>
            <a:fld id="{EA2F6344-ECA1-4829-8458-C51159DC8861}" type="datetimeFigureOut">
              <a:rPr lang="en-US" smtClean="0"/>
              <a:t>2/21/2025</a:t>
            </a:fld>
            <a:endParaRPr lang="en-US"/>
          </a:p>
        </p:txBody>
      </p:sp>
      <p:sp>
        <p:nvSpPr>
          <p:cNvPr id="5" name="Footer Placeholder 4">
            <a:extLst>
              <a:ext uri="{FF2B5EF4-FFF2-40B4-BE49-F238E27FC236}">
                <a16:creationId xmlns:a16="http://schemas.microsoft.com/office/drawing/2014/main" id="{14AC5F36-B92C-6BA0-CB5A-1758BAABE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480E5D-77E4-B205-324A-3D80AACCE48D}"/>
              </a:ext>
            </a:extLst>
          </p:cNvPr>
          <p:cNvSpPr>
            <a:spLocks noGrp="1"/>
          </p:cNvSpPr>
          <p:nvPr>
            <p:ph type="sldNum" sz="quarter" idx="12"/>
          </p:nvPr>
        </p:nvSpPr>
        <p:spPr/>
        <p:txBody>
          <a:bodyPr/>
          <a:lstStyle/>
          <a:p>
            <a:fld id="{97263500-CE2A-4851-9D3B-8D2DC912ACD4}" type="slidenum">
              <a:rPr lang="en-US" smtClean="0"/>
              <a:t>‹#›</a:t>
            </a:fld>
            <a:endParaRPr lang="en-US"/>
          </a:p>
        </p:txBody>
      </p:sp>
    </p:spTree>
    <p:extLst>
      <p:ext uri="{BB962C8B-B14F-4D97-AF65-F5344CB8AC3E}">
        <p14:creationId xmlns:p14="http://schemas.microsoft.com/office/powerpoint/2010/main" val="1698186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805370-B338-B55E-433B-B54D2D338D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0FA450-120D-F8D2-8627-2A6A40DB82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CD2D0-705E-FC64-CA37-A29A9FF22C3D}"/>
              </a:ext>
            </a:extLst>
          </p:cNvPr>
          <p:cNvSpPr>
            <a:spLocks noGrp="1"/>
          </p:cNvSpPr>
          <p:nvPr>
            <p:ph type="dt" sz="half" idx="10"/>
          </p:nvPr>
        </p:nvSpPr>
        <p:spPr/>
        <p:txBody>
          <a:bodyPr/>
          <a:lstStyle/>
          <a:p>
            <a:fld id="{EA2F6344-ECA1-4829-8458-C51159DC8861}" type="datetimeFigureOut">
              <a:rPr lang="en-US" smtClean="0"/>
              <a:t>2/21/2025</a:t>
            </a:fld>
            <a:endParaRPr lang="en-US"/>
          </a:p>
        </p:txBody>
      </p:sp>
      <p:sp>
        <p:nvSpPr>
          <p:cNvPr id="5" name="Footer Placeholder 4">
            <a:extLst>
              <a:ext uri="{FF2B5EF4-FFF2-40B4-BE49-F238E27FC236}">
                <a16:creationId xmlns:a16="http://schemas.microsoft.com/office/drawing/2014/main" id="{62F408CE-2B6A-FD24-94F1-D3CB92963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EE3CA-1515-EF31-387C-F85DC0AF7A4F}"/>
              </a:ext>
            </a:extLst>
          </p:cNvPr>
          <p:cNvSpPr>
            <a:spLocks noGrp="1"/>
          </p:cNvSpPr>
          <p:nvPr>
            <p:ph type="sldNum" sz="quarter" idx="12"/>
          </p:nvPr>
        </p:nvSpPr>
        <p:spPr/>
        <p:txBody>
          <a:bodyPr/>
          <a:lstStyle/>
          <a:p>
            <a:fld id="{97263500-CE2A-4851-9D3B-8D2DC912ACD4}" type="slidenum">
              <a:rPr lang="en-US" smtClean="0"/>
              <a:t>‹#›</a:t>
            </a:fld>
            <a:endParaRPr lang="en-US"/>
          </a:p>
        </p:txBody>
      </p:sp>
    </p:spTree>
    <p:extLst>
      <p:ext uri="{BB962C8B-B14F-4D97-AF65-F5344CB8AC3E}">
        <p14:creationId xmlns:p14="http://schemas.microsoft.com/office/powerpoint/2010/main" val="3200838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70C02-6554-E1A0-F4A5-ADC3EF1C94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8F5AB-182D-B7EE-777C-D4E0D7FDA6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B0F233-790A-7FE4-53D8-7595E136D855}"/>
              </a:ext>
            </a:extLst>
          </p:cNvPr>
          <p:cNvSpPr>
            <a:spLocks noGrp="1"/>
          </p:cNvSpPr>
          <p:nvPr>
            <p:ph type="dt" sz="half" idx="10"/>
          </p:nvPr>
        </p:nvSpPr>
        <p:spPr/>
        <p:txBody>
          <a:bodyPr/>
          <a:lstStyle/>
          <a:p>
            <a:fld id="{EA2F6344-ECA1-4829-8458-C51159DC8861}" type="datetimeFigureOut">
              <a:rPr lang="en-US" smtClean="0"/>
              <a:t>2/21/2025</a:t>
            </a:fld>
            <a:endParaRPr lang="en-US"/>
          </a:p>
        </p:txBody>
      </p:sp>
      <p:sp>
        <p:nvSpPr>
          <p:cNvPr id="5" name="Footer Placeholder 4">
            <a:extLst>
              <a:ext uri="{FF2B5EF4-FFF2-40B4-BE49-F238E27FC236}">
                <a16:creationId xmlns:a16="http://schemas.microsoft.com/office/drawing/2014/main" id="{9CF48CC6-14BE-4438-FAFB-D2E1D6415D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88AA30-6C00-4E87-1F2C-3C5793AEB835}"/>
              </a:ext>
            </a:extLst>
          </p:cNvPr>
          <p:cNvSpPr>
            <a:spLocks noGrp="1"/>
          </p:cNvSpPr>
          <p:nvPr>
            <p:ph type="sldNum" sz="quarter" idx="12"/>
          </p:nvPr>
        </p:nvSpPr>
        <p:spPr/>
        <p:txBody>
          <a:bodyPr/>
          <a:lstStyle/>
          <a:p>
            <a:fld id="{97263500-CE2A-4851-9D3B-8D2DC912ACD4}" type="slidenum">
              <a:rPr lang="en-US" smtClean="0"/>
              <a:t>‹#›</a:t>
            </a:fld>
            <a:endParaRPr lang="en-US"/>
          </a:p>
        </p:txBody>
      </p:sp>
    </p:spTree>
    <p:extLst>
      <p:ext uri="{BB962C8B-B14F-4D97-AF65-F5344CB8AC3E}">
        <p14:creationId xmlns:p14="http://schemas.microsoft.com/office/powerpoint/2010/main" val="283070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D265-8F1A-58AB-FDBC-4AD8F6308F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AC5382-9BCD-D1C7-75CF-647B9BCCF7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9EEFAF-E5A1-D60B-4BE5-A960A938A0BF}"/>
              </a:ext>
            </a:extLst>
          </p:cNvPr>
          <p:cNvSpPr>
            <a:spLocks noGrp="1"/>
          </p:cNvSpPr>
          <p:nvPr>
            <p:ph type="dt" sz="half" idx="10"/>
          </p:nvPr>
        </p:nvSpPr>
        <p:spPr/>
        <p:txBody>
          <a:bodyPr/>
          <a:lstStyle/>
          <a:p>
            <a:fld id="{EA2F6344-ECA1-4829-8458-C51159DC8861}" type="datetimeFigureOut">
              <a:rPr lang="en-US" smtClean="0"/>
              <a:t>2/21/2025</a:t>
            </a:fld>
            <a:endParaRPr lang="en-US"/>
          </a:p>
        </p:txBody>
      </p:sp>
      <p:sp>
        <p:nvSpPr>
          <p:cNvPr id="5" name="Footer Placeholder 4">
            <a:extLst>
              <a:ext uri="{FF2B5EF4-FFF2-40B4-BE49-F238E27FC236}">
                <a16:creationId xmlns:a16="http://schemas.microsoft.com/office/drawing/2014/main" id="{79AAA2C9-77C6-0549-E016-E2F69DB8F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21981-CA01-1A54-1443-42FC97C6157B}"/>
              </a:ext>
            </a:extLst>
          </p:cNvPr>
          <p:cNvSpPr>
            <a:spLocks noGrp="1"/>
          </p:cNvSpPr>
          <p:nvPr>
            <p:ph type="sldNum" sz="quarter" idx="12"/>
          </p:nvPr>
        </p:nvSpPr>
        <p:spPr/>
        <p:txBody>
          <a:bodyPr/>
          <a:lstStyle/>
          <a:p>
            <a:fld id="{97263500-CE2A-4851-9D3B-8D2DC912ACD4}" type="slidenum">
              <a:rPr lang="en-US" smtClean="0"/>
              <a:t>‹#›</a:t>
            </a:fld>
            <a:endParaRPr lang="en-US"/>
          </a:p>
        </p:txBody>
      </p:sp>
    </p:spTree>
    <p:extLst>
      <p:ext uri="{BB962C8B-B14F-4D97-AF65-F5344CB8AC3E}">
        <p14:creationId xmlns:p14="http://schemas.microsoft.com/office/powerpoint/2010/main" val="91847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5861F-36B0-CBB9-F502-4FA4797C2D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0811A2-F101-D02E-B43C-7F4BAE7428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FF776C-E3CB-8B46-2F47-F1DE61E9B4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417775-34C9-4052-C601-E6C8582A9ABF}"/>
              </a:ext>
            </a:extLst>
          </p:cNvPr>
          <p:cNvSpPr>
            <a:spLocks noGrp="1"/>
          </p:cNvSpPr>
          <p:nvPr>
            <p:ph type="dt" sz="half" idx="10"/>
          </p:nvPr>
        </p:nvSpPr>
        <p:spPr/>
        <p:txBody>
          <a:bodyPr/>
          <a:lstStyle/>
          <a:p>
            <a:fld id="{EA2F6344-ECA1-4829-8458-C51159DC8861}" type="datetimeFigureOut">
              <a:rPr lang="en-US" smtClean="0"/>
              <a:t>2/21/2025</a:t>
            </a:fld>
            <a:endParaRPr lang="en-US"/>
          </a:p>
        </p:txBody>
      </p:sp>
      <p:sp>
        <p:nvSpPr>
          <p:cNvPr id="6" name="Footer Placeholder 5">
            <a:extLst>
              <a:ext uri="{FF2B5EF4-FFF2-40B4-BE49-F238E27FC236}">
                <a16:creationId xmlns:a16="http://schemas.microsoft.com/office/drawing/2014/main" id="{270A0A5C-18D8-A218-84F5-B5768D3B5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6533E-3CEA-6A06-77FE-96ED5C6429A7}"/>
              </a:ext>
            </a:extLst>
          </p:cNvPr>
          <p:cNvSpPr>
            <a:spLocks noGrp="1"/>
          </p:cNvSpPr>
          <p:nvPr>
            <p:ph type="sldNum" sz="quarter" idx="12"/>
          </p:nvPr>
        </p:nvSpPr>
        <p:spPr/>
        <p:txBody>
          <a:bodyPr/>
          <a:lstStyle/>
          <a:p>
            <a:fld id="{97263500-CE2A-4851-9D3B-8D2DC912ACD4}" type="slidenum">
              <a:rPr lang="en-US" smtClean="0"/>
              <a:t>‹#›</a:t>
            </a:fld>
            <a:endParaRPr lang="en-US"/>
          </a:p>
        </p:txBody>
      </p:sp>
    </p:spTree>
    <p:extLst>
      <p:ext uri="{BB962C8B-B14F-4D97-AF65-F5344CB8AC3E}">
        <p14:creationId xmlns:p14="http://schemas.microsoft.com/office/powerpoint/2010/main" val="2288214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4B8D-0FFC-B5D4-8FDC-EAA36B79E5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6737A6-6F31-6FEC-5B4D-4700C6D2CF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D42423-98A4-E52E-4135-27FE93ED00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189A97-DDBA-A67E-42B5-E30E39A9EB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5FAAD4-5937-D493-81F7-F9B0D84E0A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7310AB-BBA2-7B8E-837C-6CAABD6823D1}"/>
              </a:ext>
            </a:extLst>
          </p:cNvPr>
          <p:cNvSpPr>
            <a:spLocks noGrp="1"/>
          </p:cNvSpPr>
          <p:nvPr>
            <p:ph type="dt" sz="half" idx="10"/>
          </p:nvPr>
        </p:nvSpPr>
        <p:spPr/>
        <p:txBody>
          <a:bodyPr/>
          <a:lstStyle/>
          <a:p>
            <a:fld id="{EA2F6344-ECA1-4829-8458-C51159DC8861}" type="datetimeFigureOut">
              <a:rPr lang="en-US" smtClean="0"/>
              <a:t>2/21/2025</a:t>
            </a:fld>
            <a:endParaRPr lang="en-US"/>
          </a:p>
        </p:txBody>
      </p:sp>
      <p:sp>
        <p:nvSpPr>
          <p:cNvPr id="8" name="Footer Placeholder 7">
            <a:extLst>
              <a:ext uri="{FF2B5EF4-FFF2-40B4-BE49-F238E27FC236}">
                <a16:creationId xmlns:a16="http://schemas.microsoft.com/office/drawing/2014/main" id="{69D325A1-3714-376D-A5AD-3CA429FACF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CB5FE8-F08D-04CE-8E28-BF4B47C3C8D9}"/>
              </a:ext>
            </a:extLst>
          </p:cNvPr>
          <p:cNvSpPr>
            <a:spLocks noGrp="1"/>
          </p:cNvSpPr>
          <p:nvPr>
            <p:ph type="sldNum" sz="quarter" idx="12"/>
          </p:nvPr>
        </p:nvSpPr>
        <p:spPr/>
        <p:txBody>
          <a:bodyPr/>
          <a:lstStyle/>
          <a:p>
            <a:fld id="{97263500-CE2A-4851-9D3B-8D2DC912ACD4}" type="slidenum">
              <a:rPr lang="en-US" smtClean="0"/>
              <a:t>‹#›</a:t>
            </a:fld>
            <a:endParaRPr lang="en-US"/>
          </a:p>
        </p:txBody>
      </p:sp>
    </p:spTree>
    <p:extLst>
      <p:ext uri="{BB962C8B-B14F-4D97-AF65-F5344CB8AC3E}">
        <p14:creationId xmlns:p14="http://schemas.microsoft.com/office/powerpoint/2010/main" val="381246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70F90-5263-6A4C-DD61-2CA47793FA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5FB7A9-2166-2584-4D26-38A965B1AC42}"/>
              </a:ext>
            </a:extLst>
          </p:cNvPr>
          <p:cNvSpPr>
            <a:spLocks noGrp="1"/>
          </p:cNvSpPr>
          <p:nvPr>
            <p:ph type="dt" sz="half" idx="10"/>
          </p:nvPr>
        </p:nvSpPr>
        <p:spPr/>
        <p:txBody>
          <a:bodyPr/>
          <a:lstStyle/>
          <a:p>
            <a:fld id="{EA2F6344-ECA1-4829-8458-C51159DC8861}" type="datetimeFigureOut">
              <a:rPr lang="en-US" smtClean="0"/>
              <a:t>2/21/2025</a:t>
            </a:fld>
            <a:endParaRPr lang="en-US"/>
          </a:p>
        </p:txBody>
      </p:sp>
      <p:sp>
        <p:nvSpPr>
          <p:cNvPr id="4" name="Footer Placeholder 3">
            <a:extLst>
              <a:ext uri="{FF2B5EF4-FFF2-40B4-BE49-F238E27FC236}">
                <a16:creationId xmlns:a16="http://schemas.microsoft.com/office/drawing/2014/main" id="{6A9620E3-97BC-34F0-C10A-4F5B616BC8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CDEAFE-8546-77FB-171B-A0EA9458FB16}"/>
              </a:ext>
            </a:extLst>
          </p:cNvPr>
          <p:cNvSpPr>
            <a:spLocks noGrp="1"/>
          </p:cNvSpPr>
          <p:nvPr>
            <p:ph type="sldNum" sz="quarter" idx="12"/>
          </p:nvPr>
        </p:nvSpPr>
        <p:spPr/>
        <p:txBody>
          <a:bodyPr/>
          <a:lstStyle/>
          <a:p>
            <a:fld id="{97263500-CE2A-4851-9D3B-8D2DC912ACD4}" type="slidenum">
              <a:rPr lang="en-US" smtClean="0"/>
              <a:t>‹#›</a:t>
            </a:fld>
            <a:endParaRPr lang="en-US"/>
          </a:p>
        </p:txBody>
      </p:sp>
    </p:spTree>
    <p:extLst>
      <p:ext uri="{BB962C8B-B14F-4D97-AF65-F5344CB8AC3E}">
        <p14:creationId xmlns:p14="http://schemas.microsoft.com/office/powerpoint/2010/main" val="1321029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2845E8-5FE2-9FB6-A644-32DC71758F93}"/>
              </a:ext>
            </a:extLst>
          </p:cNvPr>
          <p:cNvSpPr>
            <a:spLocks noGrp="1"/>
          </p:cNvSpPr>
          <p:nvPr>
            <p:ph type="dt" sz="half" idx="10"/>
          </p:nvPr>
        </p:nvSpPr>
        <p:spPr/>
        <p:txBody>
          <a:bodyPr/>
          <a:lstStyle/>
          <a:p>
            <a:fld id="{EA2F6344-ECA1-4829-8458-C51159DC8861}" type="datetimeFigureOut">
              <a:rPr lang="en-US" smtClean="0"/>
              <a:t>2/21/2025</a:t>
            </a:fld>
            <a:endParaRPr lang="en-US"/>
          </a:p>
        </p:txBody>
      </p:sp>
      <p:sp>
        <p:nvSpPr>
          <p:cNvPr id="3" name="Footer Placeholder 2">
            <a:extLst>
              <a:ext uri="{FF2B5EF4-FFF2-40B4-BE49-F238E27FC236}">
                <a16:creationId xmlns:a16="http://schemas.microsoft.com/office/drawing/2014/main" id="{BF15F918-BD8A-2965-DBDC-0C4C5458A3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50A202-90FC-149E-2A0D-CDA3148F7BF3}"/>
              </a:ext>
            </a:extLst>
          </p:cNvPr>
          <p:cNvSpPr>
            <a:spLocks noGrp="1"/>
          </p:cNvSpPr>
          <p:nvPr>
            <p:ph type="sldNum" sz="quarter" idx="12"/>
          </p:nvPr>
        </p:nvSpPr>
        <p:spPr/>
        <p:txBody>
          <a:bodyPr/>
          <a:lstStyle/>
          <a:p>
            <a:fld id="{97263500-CE2A-4851-9D3B-8D2DC912ACD4}" type="slidenum">
              <a:rPr lang="en-US" smtClean="0"/>
              <a:t>‹#›</a:t>
            </a:fld>
            <a:endParaRPr lang="en-US"/>
          </a:p>
        </p:txBody>
      </p:sp>
    </p:spTree>
    <p:extLst>
      <p:ext uri="{BB962C8B-B14F-4D97-AF65-F5344CB8AC3E}">
        <p14:creationId xmlns:p14="http://schemas.microsoft.com/office/powerpoint/2010/main" val="420389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57C2-93D0-4D54-3F31-C2FBE541E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C2ACAB-86FA-F17E-1DDF-88378EE928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A0F3CE-0D94-87CD-3A0C-785A92242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184933-74E4-D02A-CA64-64433E19807E}"/>
              </a:ext>
            </a:extLst>
          </p:cNvPr>
          <p:cNvSpPr>
            <a:spLocks noGrp="1"/>
          </p:cNvSpPr>
          <p:nvPr>
            <p:ph type="dt" sz="half" idx="10"/>
          </p:nvPr>
        </p:nvSpPr>
        <p:spPr/>
        <p:txBody>
          <a:bodyPr/>
          <a:lstStyle/>
          <a:p>
            <a:fld id="{EA2F6344-ECA1-4829-8458-C51159DC8861}" type="datetimeFigureOut">
              <a:rPr lang="en-US" smtClean="0"/>
              <a:t>2/21/2025</a:t>
            </a:fld>
            <a:endParaRPr lang="en-US"/>
          </a:p>
        </p:txBody>
      </p:sp>
      <p:sp>
        <p:nvSpPr>
          <p:cNvPr id="6" name="Footer Placeholder 5">
            <a:extLst>
              <a:ext uri="{FF2B5EF4-FFF2-40B4-BE49-F238E27FC236}">
                <a16:creationId xmlns:a16="http://schemas.microsoft.com/office/drawing/2014/main" id="{C03E47F4-F051-D61D-B16E-A878E2ED41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F00DB7-AF60-DD46-6330-9B7C776B6FE6}"/>
              </a:ext>
            </a:extLst>
          </p:cNvPr>
          <p:cNvSpPr>
            <a:spLocks noGrp="1"/>
          </p:cNvSpPr>
          <p:nvPr>
            <p:ph type="sldNum" sz="quarter" idx="12"/>
          </p:nvPr>
        </p:nvSpPr>
        <p:spPr/>
        <p:txBody>
          <a:bodyPr/>
          <a:lstStyle/>
          <a:p>
            <a:fld id="{97263500-CE2A-4851-9D3B-8D2DC912ACD4}" type="slidenum">
              <a:rPr lang="en-US" smtClean="0"/>
              <a:t>‹#›</a:t>
            </a:fld>
            <a:endParaRPr lang="en-US"/>
          </a:p>
        </p:txBody>
      </p:sp>
    </p:spTree>
    <p:extLst>
      <p:ext uri="{BB962C8B-B14F-4D97-AF65-F5344CB8AC3E}">
        <p14:creationId xmlns:p14="http://schemas.microsoft.com/office/powerpoint/2010/main" val="2243211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0CD4C-23D3-33D9-2150-5D6817B66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449C13-CEBF-3507-0D3C-8ECA4FF2AE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863925-6A2C-8B73-36B1-BB6DEFFF78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27B70-DE1C-F4CB-720F-E9CCE68BCF89}"/>
              </a:ext>
            </a:extLst>
          </p:cNvPr>
          <p:cNvSpPr>
            <a:spLocks noGrp="1"/>
          </p:cNvSpPr>
          <p:nvPr>
            <p:ph type="dt" sz="half" idx="10"/>
          </p:nvPr>
        </p:nvSpPr>
        <p:spPr/>
        <p:txBody>
          <a:bodyPr/>
          <a:lstStyle/>
          <a:p>
            <a:fld id="{EA2F6344-ECA1-4829-8458-C51159DC8861}" type="datetimeFigureOut">
              <a:rPr lang="en-US" smtClean="0"/>
              <a:t>2/21/2025</a:t>
            </a:fld>
            <a:endParaRPr lang="en-US"/>
          </a:p>
        </p:txBody>
      </p:sp>
      <p:sp>
        <p:nvSpPr>
          <p:cNvPr id="6" name="Footer Placeholder 5">
            <a:extLst>
              <a:ext uri="{FF2B5EF4-FFF2-40B4-BE49-F238E27FC236}">
                <a16:creationId xmlns:a16="http://schemas.microsoft.com/office/drawing/2014/main" id="{056DD384-CFA3-397C-424B-DB1430BB33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14871-3882-D30F-A00E-F9F3296EEB1F}"/>
              </a:ext>
            </a:extLst>
          </p:cNvPr>
          <p:cNvSpPr>
            <a:spLocks noGrp="1"/>
          </p:cNvSpPr>
          <p:nvPr>
            <p:ph type="sldNum" sz="quarter" idx="12"/>
          </p:nvPr>
        </p:nvSpPr>
        <p:spPr/>
        <p:txBody>
          <a:bodyPr/>
          <a:lstStyle/>
          <a:p>
            <a:fld id="{97263500-CE2A-4851-9D3B-8D2DC912ACD4}" type="slidenum">
              <a:rPr lang="en-US" smtClean="0"/>
              <a:t>‹#›</a:t>
            </a:fld>
            <a:endParaRPr lang="en-US"/>
          </a:p>
        </p:txBody>
      </p:sp>
    </p:spTree>
    <p:extLst>
      <p:ext uri="{BB962C8B-B14F-4D97-AF65-F5344CB8AC3E}">
        <p14:creationId xmlns:p14="http://schemas.microsoft.com/office/powerpoint/2010/main" val="2905313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D9B5FC-E165-03DA-FCA2-4B4215F9D4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22CE20-B9CA-4007-56EB-9B6CF20898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B9FF3-68B9-50F9-38D2-C94A41A77A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2F6344-ECA1-4829-8458-C51159DC8861}" type="datetimeFigureOut">
              <a:rPr lang="en-US" smtClean="0"/>
              <a:t>2/21/2025</a:t>
            </a:fld>
            <a:endParaRPr lang="en-US"/>
          </a:p>
        </p:txBody>
      </p:sp>
      <p:sp>
        <p:nvSpPr>
          <p:cNvPr id="5" name="Footer Placeholder 4">
            <a:extLst>
              <a:ext uri="{FF2B5EF4-FFF2-40B4-BE49-F238E27FC236}">
                <a16:creationId xmlns:a16="http://schemas.microsoft.com/office/drawing/2014/main" id="{693556D7-7834-D07C-DF68-F35FA33D63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7F1FE2-900A-F513-82B5-A252CF942A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63500-CE2A-4851-9D3B-8D2DC912ACD4}" type="slidenum">
              <a:rPr lang="en-US" smtClean="0"/>
              <a:t>‹#›</a:t>
            </a:fld>
            <a:endParaRPr lang="en-US"/>
          </a:p>
        </p:txBody>
      </p:sp>
    </p:spTree>
    <p:extLst>
      <p:ext uri="{BB962C8B-B14F-4D97-AF65-F5344CB8AC3E}">
        <p14:creationId xmlns:p14="http://schemas.microsoft.com/office/powerpoint/2010/main" val="980370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E4A144-8262-C77F-7D3F-24EEC9301C94}"/>
              </a:ext>
            </a:extLst>
          </p:cNvPr>
          <p:cNvSpPr txBox="1"/>
          <p:nvPr/>
        </p:nvSpPr>
        <p:spPr>
          <a:xfrm>
            <a:off x="609600" y="362635"/>
            <a:ext cx="6096000" cy="646331"/>
          </a:xfrm>
          <a:prstGeom prst="rect">
            <a:avLst/>
          </a:prstGeom>
          <a:noFill/>
        </p:spPr>
        <p:txBody>
          <a:bodyPr wrap="square">
            <a:spAutoFit/>
          </a:bodyPr>
          <a:lstStyle/>
          <a:p>
            <a:pPr algn="l"/>
            <a:r>
              <a:rPr lang="en-US" sz="1800" b="1" i="0" u="none" strike="noStrike" baseline="0" dirty="0">
                <a:latin typeface="LiberationSans-Bold"/>
              </a:rPr>
              <a:t>Chapter 5. Implementing</a:t>
            </a:r>
          </a:p>
          <a:p>
            <a:pPr algn="l"/>
            <a:r>
              <a:rPr lang="en-US" sz="1800" b="1" i="0" u="none" strike="noStrike" baseline="0" dirty="0">
                <a:latin typeface="LiberationSans-Bold"/>
              </a:rPr>
              <a:t>Microservice Communication</a:t>
            </a:r>
            <a:endParaRPr lang="en-US" dirty="0"/>
          </a:p>
        </p:txBody>
      </p:sp>
      <p:sp>
        <p:nvSpPr>
          <p:cNvPr id="7" name="TextBox 6">
            <a:extLst>
              <a:ext uri="{FF2B5EF4-FFF2-40B4-BE49-F238E27FC236}">
                <a16:creationId xmlns:a16="http://schemas.microsoft.com/office/drawing/2014/main" id="{0B3DE8F6-7E07-2630-8610-FC0324F12199}"/>
              </a:ext>
            </a:extLst>
          </p:cNvPr>
          <p:cNvSpPr txBox="1"/>
          <p:nvPr/>
        </p:nvSpPr>
        <p:spPr>
          <a:xfrm>
            <a:off x="609600" y="1008966"/>
            <a:ext cx="6096000" cy="646331"/>
          </a:xfrm>
          <a:prstGeom prst="rect">
            <a:avLst/>
          </a:prstGeom>
          <a:noFill/>
        </p:spPr>
        <p:txBody>
          <a:bodyPr wrap="square">
            <a:spAutoFit/>
          </a:bodyPr>
          <a:lstStyle/>
          <a:p>
            <a:pPr algn="l"/>
            <a:r>
              <a:rPr lang="en-US" sz="1800" b="0" i="0" u="none" strike="noStrike" baseline="0" dirty="0">
                <a:latin typeface="LiberationSerif"/>
              </a:rPr>
              <a:t>In this chapter, we’re going to look at some of the</a:t>
            </a:r>
          </a:p>
          <a:p>
            <a:pPr algn="l"/>
            <a:r>
              <a:rPr lang="en-US" sz="1800" b="0" i="0" u="none" strike="noStrike" baseline="0" dirty="0">
                <a:latin typeface="LiberationSerif"/>
              </a:rPr>
              <a:t>technology commonly used for microservice communication.</a:t>
            </a:r>
            <a:endParaRPr lang="en-US" dirty="0"/>
          </a:p>
        </p:txBody>
      </p:sp>
      <p:sp>
        <p:nvSpPr>
          <p:cNvPr id="9" name="TextBox 8">
            <a:extLst>
              <a:ext uri="{FF2B5EF4-FFF2-40B4-BE49-F238E27FC236}">
                <a16:creationId xmlns:a16="http://schemas.microsoft.com/office/drawing/2014/main" id="{3ECD4A11-60E5-1426-2CEE-0C01E7E92F7F}"/>
              </a:ext>
            </a:extLst>
          </p:cNvPr>
          <p:cNvSpPr txBox="1"/>
          <p:nvPr/>
        </p:nvSpPr>
        <p:spPr>
          <a:xfrm>
            <a:off x="609600" y="2116962"/>
            <a:ext cx="6096000" cy="369332"/>
          </a:xfrm>
          <a:prstGeom prst="rect">
            <a:avLst/>
          </a:prstGeom>
          <a:noFill/>
        </p:spPr>
        <p:txBody>
          <a:bodyPr wrap="square">
            <a:spAutoFit/>
          </a:bodyPr>
          <a:lstStyle/>
          <a:p>
            <a:r>
              <a:rPr lang="en-US" sz="1800" b="1" i="0" u="none" strike="noStrike" baseline="0" dirty="0">
                <a:solidFill>
                  <a:srgbClr val="8F0012"/>
                </a:solidFill>
                <a:latin typeface="LiberationSans-Bold"/>
              </a:rPr>
              <a:t>Looking for the Ideal Technology</a:t>
            </a:r>
            <a:endParaRPr lang="en-US" dirty="0"/>
          </a:p>
        </p:txBody>
      </p:sp>
      <p:sp>
        <p:nvSpPr>
          <p:cNvPr id="11" name="TextBox 10">
            <a:extLst>
              <a:ext uri="{FF2B5EF4-FFF2-40B4-BE49-F238E27FC236}">
                <a16:creationId xmlns:a16="http://schemas.microsoft.com/office/drawing/2014/main" id="{168E8D1D-FCA0-BD34-A0E6-6E72D9EE98E7}"/>
              </a:ext>
            </a:extLst>
          </p:cNvPr>
          <p:cNvSpPr txBox="1"/>
          <p:nvPr/>
        </p:nvSpPr>
        <p:spPr>
          <a:xfrm>
            <a:off x="609600" y="2486294"/>
            <a:ext cx="6096000" cy="646331"/>
          </a:xfrm>
          <a:prstGeom prst="rect">
            <a:avLst/>
          </a:prstGeom>
          <a:noFill/>
        </p:spPr>
        <p:txBody>
          <a:bodyPr wrap="square">
            <a:spAutoFit/>
          </a:bodyPr>
          <a:lstStyle/>
          <a:p>
            <a:pPr algn="l"/>
            <a:r>
              <a:rPr lang="en-US" sz="1800" b="0" i="0" u="none" strike="noStrike" baseline="0" dirty="0">
                <a:latin typeface="LiberationSerif"/>
              </a:rPr>
              <a:t>before we discuss specific technology, let’s think about what we want out of which technology we pick</a:t>
            </a:r>
            <a:endParaRPr lang="en-US" dirty="0"/>
          </a:p>
        </p:txBody>
      </p:sp>
      <p:sp>
        <p:nvSpPr>
          <p:cNvPr id="13" name="TextBox 12">
            <a:extLst>
              <a:ext uri="{FF2B5EF4-FFF2-40B4-BE49-F238E27FC236}">
                <a16:creationId xmlns:a16="http://schemas.microsoft.com/office/drawing/2014/main" id="{9C879A0D-F1F1-6837-7EEF-62AA09ACB5FC}"/>
              </a:ext>
            </a:extLst>
          </p:cNvPr>
          <p:cNvSpPr txBox="1"/>
          <p:nvPr/>
        </p:nvSpPr>
        <p:spPr>
          <a:xfrm>
            <a:off x="605590" y="3778956"/>
            <a:ext cx="6100010" cy="369332"/>
          </a:xfrm>
          <a:prstGeom prst="rect">
            <a:avLst/>
          </a:prstGeom>
          <a:noFill/>
        </p:spPr>
        <p:txBody>
          <a:bodyPr wrap="square">
            <a:spAutoFit/>
          </a:bodyPr>
          <a:lstStyle/>
          <a:p>
            <a:r>
              <a:rPr lang="en-US" sz="1800" b="1" i="0" u="none" strike="noStrike" baseline="0" dirty="0">
                <a:latin typeface="LiberationSans-Bold"/>
              </a:rPr>
              <a:t>Make Backward Compatibility Easy</a:t>
            </a:r>
            <a:endParaRPr lang="en-US" dirty="0"/>
          </a:p>
        </p:txBody>
      </p:sp>
      <p:sp>
        <p:nvSpPr>
          <p:cNvPr id="15" name="TextBox 14">
            <a:extLst>
              <a:ext uri="{FF2B5EF4-FFF2-40B4-BE49-F238E27FC236}">
                <a16:creationId xmlns:a16="http://schemas.microsoft.com/office/drawing/2014/main" id="{F6271C98-DA1A-0D82-E295-7D5999D8ADF1}"/>
              </a:ext>
            </a:extLst>
          </p:cNvPr>
          <p:cNvSpPr txBox="1"/>
          <p:nvPr/>
        </p:nvSpPr>
        <p:spPr>
          <a:xfrm>
            <a:off x="605590" y="4148288"/>
            <a:ext cx="6100010" cy="1477328"/>
          </a:xfrm>
          <a:prstGeom prst="rect">
            <a:avLst/>
          </a:prstGeom>
          <a:noFill/>
        </p:spPr>
        <p:txBody>
          <a:bodyPr wrap="square">
            <a:spAutoFit/>
          </a:bodyPr>
          <a:lstStyle/>
          <a:p>
            <a:pPr algn="l"/>
            <a:r>
              <a:rPr lang="en-US" sz="1800" b="0" i="0" u="none" strike="noStrike" baseline="0" dirty="0">
                <a:latin typeface="LiberationSerif"/>
              </a:rPr>
              <a:t>Simple operations like adding new fields shouldn’t break</a:t>
            </a:r>
          </a:p>
          <a:p>
            <a:pPr algn="l"/>
            <a:r>
              <a:rPr lang="en-US" sz="1800" b="0" i="0" u="none" strike="noStrike" baseline="0" dirty="0">
                <a:latin typeface="LiberationSerif"/>
              </a:rPr>
              <a:t>clients. We also ideally want the ability to validate that the changes we have made are backward-compatible—and have a way to get that feedback before we deploy our microservice into production.</a:t>
            </a:r>
            <a:endParaRPr lang="en-US" dirty="0"/>
          </a:p>
        </p:txBody>
      </p:sp>
    </p:spTree>
    <p:extLst>
      <p:ext uri="{BB962C8B-B14F-4D97-AF65-F5344CB8AC3E}">
        <p14:creationId xmlns:p14="http://schemas.microsoft.com/office/powerpoint/2010/main" val="3028306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DB855B-5B82-8176-A2EF-86548978D371}"/>
              </a:ext>
            </a:extLst>
          </p:cNvPr>
          <p:cNvSpPr txBox="1"/>
          <p:nvPr/>
        </p:nvSpPr>
        <p:spPr>
          <a:xfrm>
            <a:off x="272716" y="360765"/>
            <a:ext cx="6096000" cy="369332"/>
          </a:xfrm>
          <a:prstGeom prst="rect">
            <a:avLst/>
          </a:prstGeom>
          <a:noFill/>
        </p:spPr>
        <p:txBody>
          <a:bodyPr wrap="square">
            <a:spAutoFit/>
          </a:bodyPr>
          <a:lstStyle/>
          <a:p>
            <a:r>
              <a:rPr lang="en-US" sz="1800" b="1" i="0" u="none" strike="noStrike" baseline="0" dirty="0">
                <a:latin typeface="LiberationSans-Bold"/>
              </a:rPr>
              <a:t>Remote Procedure Calls</a:t>
            </a:r>
            <a:endParaRPr lang="en-US" dirty="0"/>
          </a:p>
        </p:txBody>
      </p:sp>
      <p:sp>
        <p:nvSpPr>
          <p:cNvPr id="6" name="TextBox 5">
            <a:extLst>
              <a:ext uri="{FF2B5EF4-FFF2-40B4-BE49-F238E27FC236}">
                <a16:creationId xmlns:a16="http://schemas.microsoft.com/office/drawing/2014/main" id="{E32E9353-CB30-3A5F-6B93-45E32F2F87E8}"/>
              </a:ext>
            </a:extLst>
          </p:cNvPr>
          <p:cNvSpPr txBox="1"/>
          <p:nvPr/>
        </p:nvSpPr>
        <p:spPr>
          <a:xfrm>
            <a:off x="272716" y="730097"/>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Where to use it</a:t>
            </a:r>
            <a:endParaRPr lang="en-US" dirty="0"/>
          </a:p>
        </p:txBody>
      </p:sp>
      <p:sp>
        <p:nvSpPr>
          <p:cNvPr id="8" name="TextBox 7">
            <a:extLst>
              <a:ext uri="{FF2B5EF4-FFF2-40B4-BE49-F238E27FC236}">
                <a16:creationId xmlns:a16="http://schemas.microsoft.com/office/drawing/2014/main" id="{CC81514B-B8C0-5321-BA6C-135ADFA2C7CB}"/>
              </a:ext>
            </a:extLst>
          </p:cNvPr>
          <p:cNvSpPr txBox="1"/>
          <p:nvPr/>
        </p:nvSpPr>
        <p:spPr>
          <a:xfrm>
            <a:off x="272716" y="1281795"/>
            <a:ext cx="6096000" cy="646331"/>
          </a:xfrm>
          <a:prstGeom prst="rect">
            <a:avLst/>
          </a:prstGeom>
          <a:noFill/>
        </p:spPr>
        <p:txBody>
          <a:bodyPr wrap="square">
            <a:spAutoFit/>
          </a:bodyPr>
          <a:lstStyle/>
          <a:p>
            <a:r>
              <a:rPr lang="en-US" sz="1800" b="0" i="0" u="none" strike="noStrike" baseline="0" dirty="0">
                <a:latin typeface="LiberationSerif"/>
              </a:rPr>
              <a:t>If I was looking at options in this space, gRPC would be at the top of my list.</a:t>
            </a:r>
            <a:endParaRPr lang="en-US" dirty="0"/>
          </a:p>
        </p:txBody>
      </p:sp>
      <p:sp>
        <p:nvSpPr>
          <p:cNvPr id="10" name="TextBox 9">
            <a:extLst>
              <a:ext uri="{FF2B5EF4-FFF2-40B4-BE49-F238E27FC236}">
                <a16:creationId xmlns:a16="http://schemas.microsoft.com/office/drawing/2014/main" id="{EF3467A2-F9BC-3304-91C3-CFAFF8A5C5AA}"/>
              </a:ext>
            </a:extLst>
          </p:cNvPr>
          <p:cNvSpPr txBox="1"/>
          <p:nvPr/>
        </p:nvSpPr>
        <p:spPr>
          <a:xfrm>
            <a:off x="272716" y="3691652"/>
            <a:ext cx="6096000" cy="923330"/>
          </a:xfrm>
          <a:prstGeom prst="rect">
            <a:avLst/>
          </a:prstGeom>
          <a:noFill/>
        </p:spPr>
        <p:txBody>
          <a:bodyPr wrap="square">
            <a:spAutoFit/>
          </a:bodyPr>
          <a:lstStyle/>
          <a:p>
            <a:pPr algn="l"/>
            <a:r>
              <a:rPr lang="en-US" sz="1800" b="0" i="0" u="none" strike="noStrike" baseline="0" dirty="0">
                <a:latin typeface="LiberationSerif"/>
              </a:rPr>
              <a:t>It’s high on my list whenever I’m in</a:t>
            </a:r>
          </a:p>
          <a:p>
            <a:pPr algn="l"/>
            <a:r>
              <a:rPr lang="en-US" sz="1800" b="0" i="0" u="none" strike="noStrike" baseline="0" dirty="0">
                <a:latin typeface="LiberationSerif"/>
              </a:rPr>
              <a:t>situations where I have a good deal of control over both the client and server ends of the spectrum (good).</a:t>
            </a:r>
            <a:endParaRPr lang="en-US" dirty="0"/>
          </a:p>
        </p:txBody>
      </p:sp>
      <p:sp>
        <p:nvSpPr>
          <p:cNvPr id="12" name="TextBox 11">
            <a:extLst>
              <a:ext uri="{FF2B5EF4-FFF2-40B4-BE49-F238E27FC236}">
                <a16:creationId xmlns:a16="http://schemas.microsoft.com/office/drawing/2014/main" id="{819E8A1F-83CD-1059-A959-A198711C05DD}"/>
              </a:ext>
            </a:extLst>
          </p:cNvPr>
          <p:cNvSpPr txBox="1"/>
          <p:nvPr/>
        </p:nvSpPr>
        <p:spPr>
          <a:xfrm>
            <a:off x="272716" y="4797348"/>
            <a:ext cx="6096000" cy="646331"/>
          </a:xfrm>
          <a:prstGeom prst="rect">
            <a:avLst/>
          </a:prstGeom>
          <a:noFill/>
        </p:spPr>
        <p:txBody>
          <a:bodyPr wrap="square">
            <a:spAutoFit/>
          </a:bodyPr>
          <a:lstStyle/>
          <a:p>
            <a:pPr algn="l"/>
            <a:r>
              <a:rPr lang="en-US" sz="1800" b="0" i="0" u="none" strike="noStrike" baseline="0" dirty="0">
                <a:latin typeface="LiberationSerif"/>
              </a:rPr>
              <a:t>having to support a wide variety of other</a:t>
            </a:r>
          </a:p>
          <a:p>
            <a:pPr algn="l"/>
            <a:r>
              <a:rPr lang="en-US" sz="1800" b="0" i="0" u="none" strike="noStrike" baseline="0" dirty="0">
                <a:latin typeface="LiberationSerif"/>
              </a:rPr>
              <a:t>applications that might need to talk to your microservices (bad)</a:t>
            </a:r>
            <a:endParaRPr lang="en-US" dirty="0"/>
          </a:p>
        </p:txBody>
      </p:sp>
      <p:sp>
        <p:nvSpPr>
          <p:cNvPr id="14" name="TextBox 13">
            <a:extLst>
              <a:ext uri="{FF2B5EF4-FFF2-40B4-BE49-F238E27FC236}">
                <a16:creationId xmlns:a16="http://schemas.microsoft.com/office/drawing/2014/main" id="{961D2D59-36AC-8542-FBB5-6AA4A67F7F55}"/>
              </a:ext>
            </a:extLst>
          </p:cNvPr>
          <p:cNvSpPr txBox="1"/>
          <p:nvPr/>
        </p:nvSpPr>
        <p:spPr>
          <a:xfrm>
            <a:off x="272716" y="2862955"/>
            <a:ext cx="6096000" cy="646331"/>
          </a:xfrm>
          <a:prstGeom prst="rect">
            <a:avLst/>
          </a:prstGeom>
          <a:noFill/>
        </p:spPr>
        <p:txBody>
          <a:bodyPr wrap="square">
            <a:spAutoFit/>
          </a:bodyPr>
          <a:lstStyle/>
          <a:p>
            <a:pPr algn="l"/>
            <a:r>
              <a:rPr lang="en-US" sz="1800" b="0" i="0" u="none" strike="noStrike" baseline="0" dirty="0">
                <a:latin typeface="LiberationSerif"/>
              </a:rPr>
              <a:t>Built to take advantage of HTTP/2, it has some impressive performance characteristics and good general ease of use.</a:t>
            </a:r>
            <a:endParaRPr lang="en-US" dirty="0"/>
          </a:p>
        </p:txBody>
      </p:sp>
      <p:sp>
        <p:nvSpPr>
          <p:cNvPr id="16" name="TextBox 15">
            <a:extLst>
              <a:ext uri="{FF2B5EF4-FFF2-40B4-BE49-F238E27FC236}">
                <a16:creationId xmlns:a16="http://schemas.microsoft.com/office/drawing/2014/main" id="{840A98BE-BC19-2091-04B8-A24F18942F5D}"/>
              </a:ext>
            </a:extLst>
          </p:cNvPr>
          <p:cNvSpPr txBox="1"/>
          <p:nvPr/>
        </p:nvSpPr>
        <p:spPr>
          <a:xfrm>
            <a:off x="272716" y="2034258"/>
            <a:ext cx="6096000" cy="646331"/>
          </a:xfrm>
          <a:prstGeom prst="rect">
            <a:avLst/>
          </a:prstGeom>
          <a:noFill/>
        </p:spPr>
        <p:txBody>
          <a:bodyPr wrap="square">
            <a:spAutoFit/>
          </a:bodyPr>
          <a:lstStyle/>
          <a:p>
            <a:pPr algn="l"/>
            <a:r>
              <a:rPr lang="en-US" sz="1800" b="0" i="0" u="none" strike="noStrike" baseline="0" dirty="0">
                <a:latin typeface="LiberationSerif"/>
              </a:rPr>
              <a:t>fits a synchronous request-response model well but can also work in conjunction with reactive extensions</a:t>
            </a:r>
            <a:endParaRPr lang="en-US" dirty="0"/>
          </a:p>
        </p:txBody>
      </p:sp>
    </p:spTree>
    <p:extLst>
      <p:ext uri="{BB962C8B-B14F-4D97-AF65-F5344CB8AC3E}">
        <p14:creationId xmlns:p14="http://schemas.microsoft.com/office/powerpoint/2010/main" val="2358896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A31D6B-3F16-5C9E-EF59-2A4A5B9A8C44}"/>
              </a:ext>
            </a:extLst>
          </p:cNvPr>
          <p:cNvSpPr txBox="1"/>
          <p:nvPr/>
        </p:nvSpPr>
        <p:spPr>
          <a:xfrm>
            <a:off x="336884" y="344723"/>
            <a:ext cx="6096000" cy="369332"/>
          </a:xfrm>
          <a:prstGeom prst="rect">
            <a:avLst/>
          </a:prstGeom>
          <a:noFill/>
        </p:spPr>
        <p:txBody>
          <a:bodyPr wrap="square">
            <a:spAutoFit/>
          </a:bodyPr>
          <a:lstStyle/>
          <a:p>
            <a:r>
              <a:rPr lang="en-US" sz="1800" b="1" i="0" u="none" strike="noStrike" baseline="0" dirty="0">
                <a:latin typeface="LiberationSans-Bold"/>
              </a:rPr>
              <a:t>REST</a:t>
            </a:r>
            <a:endParaRPr lang="en-US" dirty="0"/>
          </a:p>
        </p:txBody>
      </p:sp>
      <p:sp>
        <p:nvSpPr>
          <p:cNvPr id="7" name="TextBox 6">
            <a:extLst>
              <a:ext uri="{FF2B5EF4-FFF2-40B4-BE49-F238E27FC236}">
                <a16:creationId xmlns:a16="http://schemas.microsoft.com/office/drawing/2014/main" id="{E0145A94-CBE1-973D-F787-EA04E1D6DFF6}"/>
              </a:ext>
            </a:extLst>
          </p:cNvPr>
          <p:cNvSpPr txBox="1"/>
          <p:nvPr/>
        </p:nvSpPr>
        <p:spPr>
          <a:xfrm>
            <a:off x="336884" y="714055"/>
            <a:ext cx="6096000" cy="646331"/>
          </a:xfrm>
          <a:prstGeom prst="rect">
            <a:avLst/>
          </a:prstGeom>
          <a:noFill/>
        </p:spPr>
        <p:txBody>
          <a:bodyPr wrap="square">
            <a:spAutoFit/>
          </a:bodyPr>
          <a:lstStyle/>
          <a:p>
            <a:pPr algn="l"/>
            <a:r>
              <a:rPr lang="en-US" sz="1800" b="0" i="0" u="none" strike="noStrike" baseline="0" dirty="0">
                <a:latin typeface="LiberationSerif"/>
              </a:rPr>
              <a:t>Representational State Transfer (REST) is an architectural style inspired by the web</a:t>
            </a:r>
            <a:endParaRPr lang="en-US" dirty="0"/>
          </a:p>
        </p:txBody>
      </p:sp>
      <p:sp>
        <p:nvSpPr>
          <p:cNvPr id="3" name="TextBox 2">
            <a:extLst>
              <a:ext uri="{FF2B5EF4-FFF2-40B4-BE49-F238E27FC236}">
                <a16:creationId xmlns:a16="http://schemas.microsoft.com/office/drawing/2014/main" id="{4700430A-8D22-2E37-B551-805906CA3ED5}"/>
              </a:ext>
            </a:extLst>
          </p:cNvPr>
          <p:cNvSpPr txBox="1"/>
          <p:nvPr/>
        </p:nvSpPr>
        <p:spPr>
          <a:xfrm>
            <a:off x="336884" y="1729718"/>
            <a:ext cx="6096000" cy="923330"/>
          </a:xfrm>
          <a:prstGeom prst="rect">
            <a:avLst/>
          </a:prstGeom>
          <a:noFill/>
        </p:spPr>
        <p:txBody>
          <a:bodyPr wrap="square">
            <a:spAutoFit/>
          </a:bodyPr>
          <a:lstStyle/>
          <a:p>
            <a:pPr algn="l"/>
            <a:r>
              <a:rPr lang="en-US" dirty="0">
                <a:latin typeface="LiberationSerif"/>
              </a:rPr>
              <a:t>Many principles and constraints but we will </a:t>
            </a:r>
            <a:r>
              <a:rPr lang="en-US" sz="1800" b="0" i="0" u="none" strike="noStrike" baseline="0" dirty="0">
                <a:latin typeface="LiberationSerif"/>
              </a:rPr>
              <a:t>focus on those that really help us when we face integration challenges in a microservices world</a:t>
            </a:r>
            <a:endParaRPr lang="en-US" dirty="0"/>
          </a:p>
        </p:txBody>
      </p:sp>
      <p:sp>
        <p:nvSpPr>
          <p:cNvPr id="6" name="TextBox 5">
            <a:extLst>
              <a:ext uri="{FF2B5EF4-FFF2-40B4-BE49-F238E27FC236}">
                <a16:creationId xmlns:a16="http://schemas.microsoft.com/office/drawing/2014/main" id="{31D63F03-A8E5-9411-BBF5-E5DD74E6D11B}"/>
              </a:ext>
            </a:extLst>
          </p:cNvPr>
          <p:cNvSpPr txBox="1"/>
          <p:nvPr/>
        </p:nvSpPr>
        <p:spPr>
          <a:xfrm>
            <a:off x="336884" y="3022380"/>
            <a:ext cx="6096000" cy="646331"/>
          </a:xfrm>
          <a:prstGeom prst="rect">
            <a:avLst/>
          </a:prstGeom>
          <a:noFill/>
        </p:spPr>
        <p:txBody>
          <a:bodyPr wrap="square">
            <a:spAutoFit/>
          </a:bodyPr>
          <a:lstStyle/>
          <a:p>
            <a:r>
              <a:rPr lang="en-US" sz="1800" b="0" i="0" u="none" strike="noStrike" baseline="0" dirty="0">
                <a:latin typeface="LiberationSerif"/>
              </a:rPr>
              <a:t>the concept of resources (most important) i.e., a thing that the service itself knows about</a:t>
            </a:r>
            <a:endParaRPr lang="en-US" dirty="0"/>
          </a:p>
        </p:txBody>
      </p:sp>
      <p:sp>
        <p:nvSpPr>
          <p:cNvPr id="9" name="TextBox 8">
            <a:extLst>
              <a:ext uri="{FF2B5EF4-FFF2-40B4-BE49-F238E27FC236}">
                <a16:creationId xmlns:a16="http://schemas.microsoft.com/office/drawing/2014/main" id="{D51922A6-9AB4-88CD-34F3-7801EFF3D457}"/>
              </a:ext>
            </a:extLst>
          </p:cNvPr>
          <p:cNvSpPr txBox="1"/>
          <p:nvPr/>
        </p:nvSpPr>
        <p:spPr>
          <a:xfrm>
            <a:off x="336884" y="4038043"/>
            <a:ext cx="6096000" cy="923330"/>
          </a:xfrm>
          <a:prstGeom prst="rect">
            <a:avLst/>
          </a:prstGeom>
          <a:noFill/>
        </p:spPr>
        <p:txBody>
          <a:bodyPr wrap="square">
            <a:spAutoFit/>
          </a:bodyPr>
          <a:lstStyle/>
          <a:p>
            <a:pPr algn="l"/>
            <a:r>
              <a:rPr lang="en-US" sz="1800" b="0" i="0" u="none" strike="noStrike" baseline="0" dirty="0">
                <a:latin typeface="LiberationSerif"/>
              </a:rPr>
              <a:t>How a resource is shown externally is completely decoupled from how it is stored internally (service creates different representations of customers)</a:t>
            </a:r>
            <a:endParaRPr lang="en-US" dirty="0"/>
          </a:p>
        </p:txBody>
      </p:sp>
      <p:sp>
        <p:nvSpPr>
          <p:cNvPr id="11" name="TextBox 10">
            <a:extLst>
              <a:ext uri="{FF2B5EF4-FFF2-40B4-BE49-F238E27FC236}">
                <a16:creationId xmlns:a16="http://schemas.microsoft.com/office/drawing/2014/main" id="{31D40004-0761-4735-E2BB-6239E407B8A1}"/>
              </a:ext>
            </a:extLst>
          </p:cNvPr>
          <p:cNvSpPr txBox="1"/>
          <p:nvPr/>
        </p:nvSpPr>
        <p:spPr>
          <a:xfrm>
            <a:off x="336884" y="5330705"/>
            <a:ext cx="6096000" cy="369332"/>
          </a:xfrm>
          <a:prstGeom prst="rect">
            <a:avLst/>
          </a:prstGeom>
          <a:noFill/>
        </p:spPr>
        <p:txBody>
          <a:bodyPr wrap="square">
            <a:spAutoFit/>
          </a:bodyPr>
          <a:lstStyle/>
          <a:p>
            <a:r>
              <a:rPr lang="en-US" sz="1800" b="0" i="0" u="none" strike="noStrike" baseline="0" dirty="0">
                <a:latin typeface="LiberationSerif"/>
              </a:rPr>
              <a:t>There are many different styles of REST</a:t>
            </a:r>
            <a:endParaRPr lang="en-US" dirty="0"/>
          </a:p>
        </p:txBody>
      </p:sp>
      <p:sp>
        <p:nvSpPr>
          <p:cNvPr id="13" name="TextBox 12">
            <a:extLst>
              <a:ext uri="{FF2B5EF4-FFF2-40B4-BE49-F238E27FC236}">
                <a16:creationId xmlns:a16="http://schemas.microsoft.com/office/drawing/2014/main" id="{CA777EEA-5C29-70E4-FA74-B57684E97517}"/>
              </a:ext>
            </a:extLst>
          </p:cNvPr>
          <p:cNvSpPr txBox="1"/>
          <p:nvPr/>
        </p:nvSpPr>
        <p:spPr>
          <a:xfrm>
            <a:off x="336884" y="6069369"/>
            <a:ext cx="6096000" cy="646331"/>
          </a:xfrm>
          <a:prstGeom prst="rect">
            <a:avLst/>
          </a:prstGeom>
          <a:noFill/>
        </p:spPr>
        <p:txBody>
          <a:bodyPr wrap="square">
            <a:spAutoFit/>
          </a:bodyPr>
          <a:lstStyle/>
          <a:p>
            <a:r>
              <a:rPr lang="en-US" sz="1800" b="0" i="0" u="none" strike="noStrike" baseline="0" dirty="0">
                <a:latin typeface="LiberationSerif"/>
              </a:rPr>
              <a:t>REST itself doesn’t really talk about underlying protocols (most often used over HTTP)</a:t>
            </a:r>
            <a:endParaRPr lang="en-US" dirty="0"/>
          </a:p>
        </p:txBody>
      </p:sp>
      <p:sp>
        <p:nvSpPr>
          <p:cNvPr id="15" name="TextBox 14">
            <a:extLst>
              <a:ext uri="{FF2B5EF4-FFF2-40B4-BE49-F238E27FC236}">
                <a16:creationId xmlns:a16="http://schemas.microsoft.com/office/drawing/2014/main" id="{FB39977F-9735-6654-BDE8-2B33B21EC0EB}"/>
              </a:ext>
            </a:extLst>
          </p:cNvPr>
          <p:cNvSpPr txBox="1"/>
          <p:nvPr/>
        </p:nvSpPr>
        <p:spPr>
          <a:xfrm>
            <a:off x="6432884" y="5792370"/>
            <a:ext cx="5759116" cy="646331"/>
          </a:xfrm>
          <a:prstGeom prst="rect">
            <a:avLst/>
          </a:prstGeom>
          <a:noFill/>
        </p:spPr>
        <p:txBody>
          <a:bodyPr wrap="square">
            <a:spAutoFit/>
          </a:bodyPr>
          <a:lstStyle/>
          <a:p>
            <a:pPr algn="l"/>
            <a:r>
              <a:rPr lang="en-US" sz="1800" b="0" i="0" u="none" strike="noStrike" baseline="0" dirty="0">
                <a:latin typeface="LiberationSerif"/>
              </a:rPr>
              <a:t>features that HTTP gives us as part of the specification, such as verbs, make implementing REST over HTTP easier</a:t>
            </a:r>
            <a:endParaRPr lang="en-US" dirty="0"/>
          </a:p>
        </p:txBody>
      </p:sp>
    </p:spTree>
    <p:extLst>
      <p:ext uri="{BB962C8B-B14F-4D97-AF65-F5344CB8AC3E}">
        <p14:creationId xmlns:p14="http://schemas.microsoft.com/office/powerpoint/2010/main" val="227411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612421-F34B-F806-2A9E-EBB854754A4C}"/>
              </a:ext>
            </a:extLst>
          </p:cNvPr>
          <p:cNvSpPr txBox="1"/>
          <p:nvPr/>
        </p:nvSpPr>
        <p:spPr>
          <a:xfrm>
            <a:off x="352926" y="440976"/>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REST and HTTP</a:t>
            </a:r>
            <a:endParaRPr lang="en-US" dirty="0"/>
          </a:p>
        </p:txBody>
      </p:sp>
      <p:sp>
        <p:nvSpPr>
          <p:cNvPr id="7" name="TextBox 6">
            <a:extLst>
              <a:ext uri="{FF2B5EF4-FFF2-40B4-BE49-F238E27FC236}">
                <a16:creationId xmlns:a16="http://schemas.microsoft.com/office/drawing/2014/main" id="{E7EF46B5-2CDA-A71A-281D-941638E4A177}"/>
              </a:ext>
            </a:extLst>
          </p:cNvPr>
          <p:cNvSpPr txBox="1"/>
          <p:nvPr/>
        </p:nvSpPr>
        <p:spPr>
          <a:xfrm>
            <a:off x="352926" y="810308"/>
            <a:ext cx="6096000" cy="646331"/>
          </a:xfrm>
          <a:prstGeom prst="rect">
            <a:avLst/>
          </a:prstGeom>
          <a:noFill/>
        </p:spPr>
        <p:txBody>
          <a:bodyPr wrap="square">
            <a:spAutoFit/>
          </a:bodyPr>
          <a:lstStyle/>
          <a:p>
            <a:pPr algn="l"/>
            <a:r>
              <a:rPr lang="en-US" sz="1800" b="0" i="0" u="none" strike="noStrike" baseline="0" dirty="0">
                <a:latin typeface="LiberationSerif"/>
              </a:rPr>
              <a:t>HTTP itself defines some useful capabilities that play very well with the REST style.</a:t>
            </a:r>
            <a:endParaRPr lang="en-US" dirty="0"/>
          </a:p>
        </p:txBody>
      </p:sp>
      <p:sp>
        <p:nvSpPr>
          <p:cNvPr id="9" name="TextBox 8">
            <a:extLst>
              <a:ext uri="{FF2B5EF4-FFF2-40B4-BE49-F238E27FC236}">
                <a16:creationId xmlns:a16="http://schemas.microsoft.com/office/drawing/2014/main" id="{C84EDF33-2C24-17F8-12AA-5DDE907FF06B}"/>
              </a:ext>
            </a:extLst>
          </p:cNvPr>
          <p:cNvSpPr txBox="1"/>
          <p:nvPr/>
        </p:nvSpPr>
        <p:spPr>
          <a:xfrm>
            <a:off x="352926" y="1825971"/>
            <a:ext cx="6096000" cy="1200329"/>
          </a:xfrm>
          <a:prstGeom prst="rect">
            <a:avLst/>
          </a:prstGeom>
          <a:noFill/>
        </p:spPr>
        <p:txBody>
          <a:bodyPr wrap="square">
            <a:spAutoFit/>
          </a:bodyPr>
          <a:lstStyle/>
          <a:p>
            <a:pPr algn="l"/>
            <a:r>
              <a:rPr lang="en-US" sz="1800" b="0" i="0" u="none" strike="noStrike" baseline="0" dirty="0">
                <a:latin typeface="LiberationSerif"/>
              </a:rPr>
              <a:t>HTTP verbs (e.g., GET, POST, and PUT) already have well-understood meanings in the HTTP specification as to how they should work with resources (should behave the same way on all resources)</a:t>
            </a:r>
            <a:endParaRPr lang="en-US" dirty="0"/>
          </a:p>
        </p:txBody>
      </p:sp>
      <p:sp>
        <p:nvSpPr>
          <p:cNvPr id="11" name="TextBox 10">
            <a:extLst>
              <a:ext uri="{FF2B5EF4-FFF2-40B4-BE49-F238E27FC236}">
                <a16:creationId xmlns:a16="http://schemas.microsoft.com/office/drawing/2014/main" id="{CBCB55FD-12A7-2D49-1ECD-596EE8ED680E}"/>
              </a:ext>
            </a:extLst>
          </p:cNvPr>
          <p:cNvSpPr txBox="1"/>
          <p:nvPr/>
        </p:nvSpPr>
        <p:spPr>
          <a:xfrm>
            <a:off x="352926" y="3210966"/>
            <a:ext cx="6096000" cy="369332"/>
          </a:xfrm>
          <a:prstGeom prst="rect">
            <a:avLst/>
          </a:prstGeom>
          <a:noFill/>
        </p:spPr>
        <p:txBody>
          <a:bodyPr wrap="square">
            <a:spAutoFit/>
          </a:bodyPr>
          <a:lstStyle/>
          <a:p>
            <a:pPr algn="l"/>
            <a:r>
              <a:rPr lang="en-US" sz="1800" b="0" i="0" u="none" strike="noStrike" baseline="0" dirty="0">
                <a:latin typeface="LiberationSerif"/>
              </a:rPr>
              <a:t>GET retrieves a resource in an idempotent way</a:t>
            </a:r>
            <a:endParaRPr lang="en-US" dirty="0"/>
          </a:p>
        </p:txBody>
      </p:sp>
      <p:sp>
        <p:nvSpPr>
          <p:cNvPr id="13" name="TextBox 12">
            <a:extLst>
              <a:ext uri="{FF2B5EF4-FFF2-40B4-BE49-F238E27FC236}">
                <a16:creationId xmlns:a16="http://schemas.microsoft.com/office/drawing/2014/main" id="{35949DB5-7C9D-12F6-EECD-DCB0B792441D}"/>
              </a:ext>
            </a:extLst>
          </p:cNvPr>
          <p:cNvSpPr txBox="1"/>
          <p:nvPr/>
        </p:nvSpPr>
        <p:spPr>
          <a:xfrm>
            <a:off x="352926" y="3657472"/>
            <a:ext cx="6096000" cy="369332"/>
          </a:xfrm>
          <a:prstGeom prst="rect">
            <a:avLst/>
          </a:prstGeom>
          <a:noFill/>
        </p:spPr>
        <p:txBody>
          <a:bodyPr wrap="square">
            <a:spAutoFit/>
          </a:bodyPr>
          <a:lstStyle/>
          <a:p>
            <a:r>
              <a:rPr lang="en-US" sz="1800" b="0" i="0" u="none" strike="noStrike" baseline="0" dirty="0">
                <a:latin typeface="LiberationSerif"/>
              </a:rPr>
              <a:t>POST creates a new resource</a:t>
            </a:r>
            <a:endParaRPr lang="en-US" dirty="0"/>
          </a:p>
        </p:txBody>
      </p:sp>
      <p:sp>
        <p:nvSpPr>
          <p:cNvPr id="15" name="TextBox 14">
            <a:extLst>
              <a:ext uri="{FF2B5EF4-FFF2-40B4-BE49-F238E27FC236}">
                <a16:creationId xmlns:a16="http://schemas.microsoft.com/office/drawing/2014/main" id="{D570B137-30EC-FA48-D6A8-D4E17357DAE9}"/>
              </a:ext>
            </a:extLst>
          </p:cNvPr>
          <p:cNvSpPr txBox="1"/>
          <p:nvPr/>
        </p:nvSpPr>
        <p:spPr>
          <a:xfrm>
            <a:off x="352926" y="4103978"/>
            <a:ext cx="6096000" cy="923330"/>
          </a:xfrm>
          <a:prstGeom prst="rect">
            <a:avLst/>
          </a:prstGeom>
          <a:noFill/>
        </p:spPr>
        <p:txBody>
          <a:bodyPr wrap="square">
            <a:spAutoFit/>
          </a:bodyPr>
          <a:lstStyle/>
          <a:p>
            <a:pPr algn="l"/>
            <a:r>
              <a:rPr lang="en-US" sz="1800" b="0" i="0" u="none" strike="noStrike" baseline="0" dirty="0">
                <a:latin typeface="LiberationSerif"/>
              </a:rPr>
              <a:t>Conceptually, there is one </a:t>
            </a:r>
            <a:r>
              <a:rPr lang="en-US" sz="1800" b="0" i="1" u="none" strike="noStrike" baseline="0" dirty="0">
                <a:latin typeface="LiberationSerif-Italic"/>
              </a:rPr>
              <a:t>endpoint </a:t>
            </a:r>
            <a:r>
              <a:rPr lang="en-US" sz="1800" b="0" i="0" u="none" strike="noStrike" baseline="0" dirty="0">
                <a:latin typeface="LiberationSerif"/>
              </a:rPr>
              <a:t>in the form of a </a:t>
            </a:r>
            <a:r>
              <a:rPr lang="en-US" sz="1800" b="0" i="0" u="none" strike="noStrike" baseline="0" dirty="0">
                <a:latin typeface="UbuntuMono-Regular"/>
              </a:rPr>
              <a:t>Customer</a:t>
            </a:r>
          </a:p>
          <a:p>
            <a:pPr algn="l"/>
            <a:r>
              <a:rPr lang="en-US" sz="1800" b="0" i="0" u="none" strike="noStrike" baseline="0" dirty="0">
                <a:latin typeface="LiberationSerif"/>
              </a:rPr>
              <a:t>resource in these cases, and the operations we can carry out on it are baked into the HTTP protocol</a:t>
            </a:r>
            <a:endParaRPr lang="en-US" dirty="0"/>
          </a:p>
        </p:txBody>
      </p:sp>
      <p:sp>
        <p:nvSpPr>
          <p:cNvPr id="17" name="TextBox 16">
            <a:extLst>
              <a:ext uri="{FF2B5EF4-FFF2-40B4-BE49-F238E27FC236}">
                <a16:creationId xmlns:a16="http://schemas.microsoft.com/office/drawing/2014/main" id="{9B9EF94F-0267-E511-3D4D-40A38A7A3213}"/>
              </a:ext>
            </a:extLst>
          </p:cNvPr>
          <p:cNvSpPr txBox="1"/>
          <p:nvPr/>
        </p:nvSpPr>
        <p:spPr>
          <a:xfrm>
            <a:off x="352926" y="5104482"/>
            <a:ext cx="6096000" cy="1477328"/>
          </a:xfrm>
          <a:prstGeom prst="rect">
            <a:avLst/>
          </a:prstGeom>
          <a:noFill/>
        </p:spPr>
        <p:txBody>
          <a:bodyPr wrap="square">
            <a:spAutoFit/>
          </a:bodyPr>
          <a:lstStyle/>
          <a:p>
            <a:r>
              <a:rPr lang="en-US" sz="1800" b="0" i="0" u="none" strike="noStrike" baseline="0" dirty="0">
                <a:latin typeface="LiberationSerif"/>
              </a:rPr>
              <a:t>HTTP also brings a large ecosystem of supporting tools and technology</a:t>
            </a:r>
            <a:r>
              <a:rPr lang="en-US" dirty="0">
                <a:latin typeface="LiberationSerif"/>
              </a:rPr>
              <a:t> i.e., HTTP caching proxies (Varnish) and load balancers (mod_proxy), also many monitoring tools have support for HTTP out of the box.  Also get to use all the security controls available.</a:t>
            </a:r>
            <a:endParaRPr lang="en-US" dirty="0"/>
          </a:p>
        </p:txBody>
      </p:sp>
      <p:sp>
        <p:nvSpPr>
          <p:cNvPr id="19" name="TextBox 18">
            <a:extLst>
              <a:ext uri="{FF2B5EF4-FFF2-40B4-BE49-F238E27FC236}">
                <a16:creationId xmlns:a16="http://schemas.microsoft.com/office/drawing/2014/main" id="{9BB95D9D-59C9-A462-7644-0B9C038D7126}"/>
              </a:ext>
            </a:extLst>
          </p:cNvPr>
          <p:cNvSpPr txBox="1"/>
          <p:nvPr/>
        </p:nvSpPr>
        <p:spPr>
          <a:xfrm>
            <a:off x="6448926" y="3346332"/>
            <a:ext cx="6092890" cy="369332"/>
          </a:xfrm>
          <a:prstGeom prst="rect">
            <a:avLst/>
          </a:prstGeom>
          <a:noFill/>
        </p:spPr>
        <p:txBody>
          <a:bodyPr wrap="square">
            <a:spAutoFit/>
          </a:bodyPr>
          <a:lstStyle/>
          <a:p>
            <a:pPr algn="l"/>
            <a:r>
              <a:rPr lang="en-US" sz="1800" b="0" i="0" u="none" strike="noStrike" baseline="0" dirty="0">
                <a:latin typeface="LiberationSerif"/>
              </a:rPr>
              <a:t>That said, to get these benefits, you must use HTTP well*</a:t>
            </a:r>
            <a:endParaRPr lang="en-US" dirty="0"/>
          </a:p>
        </p:txBody>
      </p:sp>
      <p:sp>
        <p:nvSpPr>
          <p:cNvPr id="21" name="TextBox 20">
            <a:extLst>
              <a:ext uri="{FF2B5EF4-FFF2-40B4-BE49-F238E27FC236}">
                <a16:creationId xmlns:a16="http://schemas.microsoft.com/office/drawing/2014/main" id="{9365714A-DD66-57E3-35B3-843935C1871E}"/>
              </a:ext>
            </a:extLst>
          </p:cNvPr>
          <p:cNvSpPr txBox="1"/>
          <p:nvPr/>
        </p:nvSpPr>
        <p:spPr>
          <a:xfrm>
            <a:off x="6448926" y="3715664"/>
            <a:ext cx="6270170" cy="369332"/>
          </a:xfrm>
          <a:prstGeom prst="rect">
            <a:avLst/>
          </a:prstGeom>
          <a:noFill/>
        </p:spPr>
        <p:txBody>
          <a:bodyPr wrap="square">
            <a:spAutoFit/>
          </a:bodyPr>
          <a:lstStyle/>
          <a:p>
            <a:r>
              <a:rPr lang="en-US" sz="1800" b="0" i="0" u="none" strike="noStrike" baseline="0" dirty="0">
                <a:latin typeface="LiberationSerif"/>
              </a:rPr>
              <a:t>Note that HTTP can be used to implement RPC too</a:t>
            </a:r>
            <a:endParaRPr lang="en-US" dirty="0"/>
          </a:p>
        </p:txBody>
      </p:sp>
      <p:sp>
        <p:nvSpPr>
          <p:cNvPr id="23" name="TextBox 22">
            <a:extLst>
              <a:ext uri="{FF2B5EF4-FFF2-40B4-BE49-F238E27FC236}">
                <a16:creationId xmlns:a16="http://schemas.microsoft.com/office/drawing/2014/main" id="{DAD605C9-F7F1-B192-985A-2B725AD2B6DD}"/>
              </a:ext>
            </a:extLst>
          </p:cNvPr>
          <p:cNvSpPr txBox="1"/>
          <p:nvPr/>
        </p:nvSpPr>
        <p:spPr>
          <a:xfrm>
            <a:off x="6448926" y="4220362"/>
            <a:ext cx="5743074" cy="646331"/>
          </a:xfrm>
          <a:prstGeom prst="rect">
            <a:avLst/>
          </a:prstGeom>
          <a:noFill/>
        </p:spPr>
        <p:txBody>
          <a:bodyPr wrap="square">
            <a:spAutoFit/>
          </a:bodyPr>
          <a:lstStyle/>
          <a:p>
            <a:pPr algn="l"/>
            <a:r>
              <a:rPr lang="en-US" sz="1800" b="0" i="0" u="none" strike="noStrike" baseline="0" dirty="0">
                <a:latin typeface="LiberationSerif"/>
              </a:rPr>
              <a:t>SOAP, for example, gets routed over HTTP, but it unfortunately uses very little of the specification</a:t>
            </a:r>
            <a:endParaRPr lang="en-US" dirty="0"/>
          </a:p>
        </p:txBody>
      </p:sp>
      <p:sp>
        <p:nvSpPr>
          <p:cNvPr id="25" name="TextBox 24">
            <a:extLst>
              <a:ext uri="{FF2B5EF4-FFF2-40B4-BE49-F238E27FC236}">
                <a16:creationId xmlns:a16="http://schemas.microsoft.com/office/drawing/2014/main" id="{3DE58998-7CE7-8C7C-6D1A-CBE9A562BD58}"/>
              </a:ext>
            </a:extLst>
          </p:cNvPr>
          <p:cNvSpPr txBox="1"/>
          <p:nvPr/>
        </p:nvSpPr>
        <p:spPr>
          <a:xfrm>
            <a:off x="6448926" y="5104482"/>
            <a:ext cx="6363476" cy="646331"/>
          </a:xfrm>
          <a:prstGeom prst="rect">
            <a:avLst/>
          </a:prstGeom>
          <a:noFill/>
        </p:spPr>
        <p:txBody>
          <a:bodyPr wrap="square">
            <a:spAutoFit/>
          </a:bodyPr>
          <a:lstStyle/>
          <a:p>
            <a:pPr algn="l"/>
            <a:r>
              <a:rPr lang="en-US" sz="1800" b="0" i="0" u="none" strike="noStrike" baseline="0" dirty="0">
                <a:latin typeface="LiberationSerif"/>
              </a:rPr>
              <a:t>you’re not doing REST just because you’re</a:t>
            </a:r>
          </a:p>
          <a:p>
            <a:pPr algn="l"/>
            <a:r>
              <a:rPr lang="en-US" sz="1800" b="0" i="0" u="none" strike="noStrike" baseline="0" dirty="0">
                <a:latin typeface="LiberationSerif"/>
              </a:rPr>
              <a:t>using HTTP</a:t>
            </a:r>
            <a:endParaRPr lang="en-US" dirty="0"/>
          </a:p>
        </p:txBody>
      </p:sp>
    </p:spTree>
    <p:extLst>
      <p:ext uri="{BB962C8B-B14F-4D97-AF65-F5344CB8AC3E}">
        <p14:creationId xmlns:p14="http://schemas.microsoft.com/office/powerpoint/2010/main" val="1670638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3653F1-352C-FADF-22A6-A932D82677F5}"/>
              </a:ext>
            </a:extLst>
          </p:cNvPr>
          <p:cNvSpPr txBox="1"/>
          <p:nvPr/>
        </p:nvSpPr>
        <p:spPr>
          <a:xfrm>
            <a:off x="359229" y="375170"/>
            <a:ext cx="6092890" cy="369332"/>
          </a:xfrm>
          <a:prstGeom prst="rect">
            <a:avLst/>
          </a:prstGeom>
          <a:noFill/>
        </p:spPr>
        <p:txBody>
          <a:bodyPr wrap="square">
            <a:spAutoFit/>
          </a:bodyPr>
          <a:lstStyle/>
          <a:p>
            <a:r>
              <a:rPr lang="en-US" sz="1800" b="1" i="0" u="none" strike="noStrike" baseline="0" dirty="0">
                <a:solidFill>
                  <a:srgbClr val="555555"/>
                </a:solidFill>
                <a:latin typeface="LiberationSans-Bold"/>
              </a:rPr>
              <a:t>Hypermedia as the engine of application state</a:t>
            </a:r>
            <a:endParaRPr lang="en-US" dirty="0"/>
          </a:p>
        </p:txBody>
      </p:sp>
      <p:sp>
        <p:nvSpPr>
          <p:cNvPr id="7" name="TextBox 6">
            <a:extLst>
              <a:ext uri="{FF2B5EF4-FFF2-40B4-BE49-F238E27FC236}">
                <a16:creationId xmlns:a16="http://schemas.microsoft.com/office/drawing/2014/main" id="{FB3970CE-761E-A7FC-52A9-3CDF99F35194}"/>
              </a:ext>
            </a:extLst>
          </p:cNvPr>
          <p:cNvSpPr txBox="1"/>
          <p:nvPr/>
        </p:nvSpPr>
        <p:spPr>
          <a:xfrm>
            <a:off x="359229" y="744502"/>
            <a:ext cx="6092890" cy="646331"/>
          </a:xfrm>
          <a:prstGeom prst="rect">
            <a:avLst/>
          </a:prstGeom>
          <a:noFill/>
        </p:spPr>
        <p:txBody>
          <a:bodyPr wrap="square">
            <a:spAutoFit/>
          </a:bodyPr>
          <a:lstStyle/>
          <a:p>
            <a:pPr algn="l"/>
            <a:r>
              <a:rPr lang="en-US" sz="1800" b="0" i="1" u="none" strike="noStrike" baseline="0" dirty="0">
                <a:latin typeface="LiberationSerif-Italic"/>
              </a:rPr>
              <a:t>hypermedia as the engine of application state </a:t>
            </a:r>
            <a:r>
              <a:rPr lang="en-US" sz="1800" b="0" i="0" u="none" strike="noStrike" baseline="0" dirty="0">
                <a:latin typeface="LiberationSerif"/>
              </a:rPr>
              <a:t>(often abbreviated as HATEOAS, and boy, did it need an abbreviation)</a:t>
            </a:r>
            <a:endParaRPr lang="en-US" dirty="0"/>
          </a:p>
        </p:txBody>
      </p:sp>
      <p:sp>
        <p:nvSpPr>
          <p:cNvPr id="9" name="TextBox 8">
            <a:extLst>
              <a:ext uri="{FF2B5EF4-FFF2-40B4-BE49-F238E27FC236}">
                <a16:creationId xmlns:a16="http://schemas.microsoft.com/office/drawing/2014/main" id="{E063C348-8E6E-3702-CD6A-4870FFE9C7A2}"/>
              </a:ext>
            </a:extLst>
          </p:cNvPr>
          <p:cNvSpPr txBox="1"/>
          <p:nvPr/>
        </p:nvSpPr>
        <p:spPr>
          <a:xfrm>
            <a:off x="359229" y="1760165"/>
            <a:ext cx="6092890" cy="923330"/>
          </a:xfrm>
          <a:prstGeom prst="rect">
            <a:avLst/>
          </a:prstGeom>
          <a:noFill/>
        </p:spPr>
        <p:txBody>
          <a:bodyPr wrap="square">
            <a:spAutoFit/>
          </a:bodyPr>
          <a:lstStyle/>
          <a:p>
            <a:pPr algn="l"/>
            <a:r>
              <a:rPr lang="en-US" sz="1800" b="0" i="0" u="none" strike="noStrike" baseline="0" dirty="0">
                <a:latin typeface="LiberationSerif"/>
              </a:rPr>
              <a:t>Hypermedia is a concept wherein a piece of content contains links to various other pieces of content in a variety of formats (e.g., text, images, sounds).</a:t>
            </a:r>
            <a:endParaRPr lang="en-US" dirty="0"/>
          </a:p>
        </p:txBody>
      </p:sp>
      <p:sp>
        <p:nvSpPr>
          <p:cNvPr id="11" name="TextBox 10">
            <a:extLst>
              <a:ext uri="{FF2B5EF4-FFF2-40B4-BE49-F238E27FC236}">
                <a16:creationId xmlns:a16="http://schemas.microsoft.com/office/drawing/2014/main" id="{CE145BEB-9BA5-0750-F18D-A2B1F719004C}"/>
              </a:ext>
            </a:extLst>
          </p:cNvPr>
          <p:cNvSpPr txBox="1"/>
          <p:nvPr/>
        </p:nvSpPr>
        <p:spPr>
          <a:xfrm>
            <a:off x="359229" y="3052827"/>
            <a:ext cx="6092890" cy="923330"/>
          </a:xfrm>
          <a:prstGeom prst="rect">
            <a:avLst/>
          </a:prstGeom>
          <a:noFill/>
        </p:spPr>
        <p:txBody>
          <a:bodyPr wrap="square">
            <a:spAutoFit/>
          </a:bodyPr>
          <a:lstStyle/>
          <a:p>
            <a:pPr algn="l"/>
            <a:r>
              <a:rPr lang="en-US" sz="1800" b="0" i="0" u="none" strike="noStrike" baseline="0" dirty="0">
                <a:latin typeface="LiberationSerif"/>
              </a:rPr>
              <a:t>The idea behind HATEOAS is that clients should perform interactions with the server (potentially leading to state transitions) via these links to other resources.</a:t>
            </a:r>
            <a:endParaRPr lang="en-US" dirty="0"/>
          </a:p>
        </p:txBody>
      </p:sp>
      <p:sp>
        <p:nvSpPr>
          <p:cNvPr id="13" name="TextBox 12">
            <a:extLst>
              <a:ext uri="{FF2B5EF4-FFF2-40B4-BE49-F238E27FC236}">
                <a16:creationId xmlns:a16="http://schemas.microsoft.com/office/drawing/2014/main" id="{C2B14CCB-DE08-3766-B86E-E9E1BF7E9971}"/>
              </a:ext>
            </a:extLst>
          </p:cNvPr>
          <p:cNvSpPr txBox="1"/>
          <p:nvPr/>
        </p:nvSpPr>
        <p:spPr>
          <a:xfrm>
            <a:off x="359229" y="4345489"/>
            <a:ext cx="6092890" cy="923330"/>
          </a:xfrm>
          <a:prstGeom prst="rect">
            <a:avLst/>
          </a:prstGeom>
          <a:noFill/>
        </p:spPr>
        <p:txBody>
          <a:bodyPr wrap="square">
            <a:spAutoFit/>
          </a:bodyPr>
          <a:lstStyle/>
          <a:p>
            <a:pPr algn="l"/>
            <a:r>
              <a:rPr lang="en-US" sz="1800" b="0" i="0" u="none" strike="noStrike" baseline="0" dirty="0">
                <a:latin typeface="LiberationSerif"/>
              </a:rPr>
              <a:t>A client doesn’t need to know where exactly customers live on the server by knowing which URI to hit; instead, the client looks for and navigates links to find what it needs.</a:t>
            </a:r>
            <a:endParaRPr lang="en-US" dirty="0"/>
          </a:p>
        </p:txBody>
      </p:sp>
      <p:sp>
        <p:nvSpPr>
          <p:cNvPr id="15" name="TextBox 14">
            <a:extLst>
              <a:ext uri="{FF2B5EF4-FFF2-40B4-BE49-F238E27FC236}">
                <a16:creationId xmlns:a16="http://schemas.microsoft.com/office/drawing/2014/main" id="{21DCE72D-A16E-91A2-9963-50F3812DAAD4}"/>
              </a:ext>
            </a:extLst>
          </p:cNvPr>
          <p:cNvSpPr txBox="1"/>
          <p:nvPr/>
        </p:nvSpPr>
        <p:spPr>
          <a:xfrm>
            <a:off x="359229" y="5638151"/>
            <a:ext cx="6092890" cy="369332"/>
          </a:xfrm>
          <a:prstGeom prst="rect">
            <a:avLst/>
          </a:prstGeom>
          <a:noFill/>
        </p:spPr>
        <p:txBody>
          <a:bodyPr wrap="square">
            <a:spAutoFit/>
          </a:bodyPr>
          <a:lstStyle/>
          <a:p>
            <a:r>
              <a:rPr lang="en-US" sz="1800" b="0" i="0" u="none" strike="noStrike" baseline="0" dirty="0">
                <a:latin typeface="LiberationSerif"/>
              </a:rPr>
              <a:t>Think of the Amazon.com shopping site.</a:t>
            </a:r>
            <a:endParaRPr lang="en-US" dirty="0"/>
          </a:p>
        </p:txBody>
      </p:sp>
      <p:pic>
        <p:nvPicPr>
          <p:cNvPr id="17" name="Picture 16" descr="A black background with a black square&#10;&#10;Description automatically generated with medium confidence">
            <a:extLst>
              <a:ext uri="{FF2B5EF4-FFF2-40B4-BE49-F238E27FC236}">
                <a16:creationId xmlns:a16="http://schemas.microsoft.com/office/drawing/2014/main" id="{E6940C7D-A3CE-C325-0521-A8C6B09BB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6055" y="3429000"/>
            <a:ext cx="2697913" cy="2697913"/>
          </a:xfrm>
          <a:prstGeom prst="rect">
            <a:avLst/>
          </a:prstGeom>
        </p:spPr>
      </p:pic>
    </p:spTree>
    <p:extLst>
      <p:ext uri="{BB962C8B-B14F-4D97-AF65-F5344CB8AC3E}">
        <p14:creationId xmlns:p14="http://schemas.microsoft.com/office/powerpoint/2010/main" val="3894192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263A32-07CE-D8F0-9580-8698401CCAB1}"/>
              </a:ext>
            </a:extLst>
          </p:cNvPr>
          <p:cNvSpPr txBox="1"/>
          <p:nvPr/>
        </p:nvSpPr>
        <p:spPr>
          <a:xfrm>
            <a:off x="583162" y="648993"/>
            <a:ext cx="10035075" cy="3416320"/>
          </a:xfrm>
          <a:prstGeom prst="rect">
            <a:avLst/>
          </a:prstGeom>
          <a:noFill/>
        </p:spPr>
        <p:txBody>
          <a:bodyPr wrap="square">
            <a:spAutoFit/>
          </a:bodyPr>
          <a:lstStyle/>
          <a:p>
            <a:pPr algn="l"/>
            <a:r>
              <a:rPr lang="en-US" sz="2400" b="0" i="1" u="none" strike="noStrike" baseline="0" dirty="0">
                <a:solidFill>
                  <a:srgbClr val="000000"/>
                </a:solidFill>
                <a:latin typeface="LiberationSerif-Italic"/>
              </a:rPr>
              <a:t>Example 5-2. Hypermedia controls used on an album listing</a:t>
            </a:r>
          </a:p>
          <a:p>
            <a:pPr algn="l"/>
            <a:r>
              <a:rPr lang="en-US" sz="1800" b="0" i="0" u="none" strike="noStrike" baseline="0" dirty="0">
                <a:solidFill>
                  <a:srgbClr val="33009A"/>
                </a:solidFill>
                <a:latin typeface="UbuntuMono-Regular"/>
              </a:rPr>
              <a:t>&lt;album&gt;</a:t>
            </a:r>
          </a:p>
          <a:p>
            <a:pPr algn="l"/>
            <a:r>
              <a:rPr lang="en-US" sz="1800" b="0" i="0" u="none" strike="noStrike" baseline="0" dirty="0">
                <a:solidFill>
                  <a:srgbClr val="33009A"/>
                </a:solidFill>
                <a:latin typeface="UbuntuMono-Regular"/>
              </a:rPr>
              <a:t>&lt;name&gt;</a:t>
            </a:r>
            <a:r>
              <a:rPr lang="en-US" sz="1800" b="0" i="0" u="none" strike="noStrike" baseline="0" dirty="0">
                <a:solidFill>
                  <a:srgbClr val="000000"/>
                </a:solidFill>
                <a:latin typeface="UbuntuMono-Regular"/>
              </a:rPr>
              <a:t>Give Blood</a:t>
            </a:r>
            <a:r>
              <a:rPr lang="en-US" sz="1800" b="0" i="0" u="none" strike="noStrike" baseline="0" dirty="0">
                <a:solidFill>
                  <a:srgbClr val="33009A"/>
                </a:solidFill>
                <a:latin typeface="UbuntuMono-Regular"/>
              </a:rPr>
              <a:t>&lt;/name&gt;</a:t>
            </a:r>
          </a:p>
          <a:p>
            <a:pPr algn="l"/>
            <a:r>
              <a:rPr lang="en-US" sz="1800" b="0" i="0" u="none" strike="noStrike" baseline="0" dirty="0">
                <a:solidFill>
                  <a:srgbClr val="33009A"/>
                </a:solidFill>
                <a:latin typeface="UbuntuMono-Regular"/>
              </a:rPr>
              <a:t>&lt;link </a:t>
            </a:r>
            <a:r>
              <a:rPr lang="en-US" sz="1800" b="0" i="0" u="none" strike="noStrike" baseline="0" dirty="0" err="1">
                <a:solidFill>
                  <a:srgbClr val="33009A"/>
                </a:solidFill>
                <a:latin typeface="UbuntuMono-Regular"/>
              </a:rPr>
              <a:t>rel</a:t>
            </a:r>
            <a:r>
              <a:rPr lang="en-US" sz="1800" b="0" i="0" u="none" strike="noStrike" baseline="0" dirty="0">
                <a:solidFill>
                  <a:srgbClr val="33009A"/>
                </a:solidFill>
                <a:latin typeface="UbuntuMono-Regular"/>
              </a:rPr>
              <a:t>=</a:t>
            </a:r>
            <a:r>
              <a:rPr lang="en-US" sz="1800" b="0" i="0" u="none" strike="noStrike" baseline="0" dirty="0">
                <a:solidFill>
                  <a:srgbClr val="CD3300"/>
                </a:solidFill>
                <a:latin typeface="UbuntuMono-Regular"/>
              </a:rPr>
              <a:t>"/artist" </a:t>
            </a:r>
            <a:r>
              <a:rPr lang="en-US" sz="1800" b="0" i="0" u="none" strike="noStrike" baseline="0" dirty="0" err="1">
                <a:solidFill>
                  <a:srgbClr val="33009A"/>
                </a:solidFill>
                <a:latin typeface="UbuntuMono-Regular"/>
              </a:rPr>
              <a:t>href</a:t>
            </a:r>
            <a:r>
              <a:rPr lang="en-US" sz="1800" b="0" i="0" u="none" strike="noStrike" baseline="0" dirty="0">
                <a:solidFill>
                  <a:srgbClr val="33009A"/>
                </a:solidFill>
                <a:latin typeface="UbuntuMono-Regular"/>
              </a:rPr>
              <a:t>=</a:t>
            </a:r>
            <a:r>
              <a:rPr lang="en-US" sz="1800" b="0" i="0" u="none" strike="noStrike" baseline="0" dirty="0">
                <a:solidFill>
                  <a:srgbClr val="CD3300"/>
                </a:solidFill>
                <a:latin typeface="UbuntuMono-Regular"/>
              </a:rPr>
              <a:t>"/artist/</a:t>
            </a:r>
            <a:r>
              <a:rPr lang="en-US" sz="1800" b="0" i="0" u="none" strike="noStrike" baseline="0" dirty="0" err="1">
                <a:solidFill>
                  <a:srgbClr val="CD3300"/>
                </a:solidFill>
                <a:latin typeface="UbuntuMono-Regular"/>
              </a:rPr>
              <a:t>theBrakes</a:t>
            </a:r>
            <a:r>
              <a:rPr lang="en-US" sz="1800" b="0" i="0" u="none" strike="noStrike" baseline="0" dirty="0">
                <a:solidFill>
                  <a:srgbClr val="CD3300"/>
                </a:solidFill>
                <a:latin typeface="UbuntuMono-Regular"/>
              </a:rPr>
              <a:t>" </a:t>
            </a:r>
            <a:r>
              <a:rPr lang="en-US" sz="1800" b="0" i="0" u="none" strike="noStrike" baseline="0" dirty="0">
                <a:solidFill>
                  <a:srgbClr val="33009A"/>
                </a:solidFill>
                <a:latin typeface="UbuntuMono-Regular"/>
              </a:rPr>
              <a:t>/&gt;</a:t>
            </a:r>
          </a:p>
          <a:p>
            <a:pPr algn="l"/>
            <a:r>
              <a:rPr lang="en-US" sz="1800" b="0" i="0" u="none" strike="noStrike" baseline="0" dirty="0">
                <a:solidFill>
                  <a:srgbClr val="33009A"/>
                </a:solidFill>
                <a:latin typeface="UbuntuMono-Regular"/>
              </a:rPr>
              <a:t>&lt;description&gt;</a:t>
            </a:r>
          </a:p>
          <a:p>
            <a:pPr algn="l"/>
            <a:r>
              <a:rPr lang="en-US" sz="1800" b="0" i="0" u="none" strike="noStrike" baseline="0" dirty="0">
                <a:solidFill>
                  <a:srgbClr val="000000"/>
                </a:solidFill>
                <a:latin typeface="UbuntuMono-Regular"/>
              </a:rPr>
              <a:t>Awesome, short, brutish, funny and loud. Must buy!</a:t>
            </a:r>
          </a:p>
          <a:p>
            <a:pPr algn="l"/>
            <a:r>
              <a:rPr lang="en-US" sz="1800" b="0" i="0" u="none" strike="noStrike" baseline="0" dirty="0">
                <a:solidFill>
                  <a:srgbClr val="33009A"/>
                </a:solidFill>
                <a:latin typeface="UbuntuMono-Regular"/>
              </a:rPr>
              <a:t>&lt;/description&gt;</a:t>
            </a:r>
          </a:p>
          <a:p>
            <a:pPr algn="l"/>
            <a:r>
              <a:rPr lang="en-US" sz="1800" b="0" i="0" u="none" strike="noStrike" baseline="0" dirty="0">
                <a:solidFill>
                  <a:srgbClr val="33009A"/>
                </a:solidFill>
                <a:latin typeface="UbuntuMono-Regular"/>
              </a:rPr>
              <a:t>&lt;link </a:t>
            </a:r>
            <a:r>
              <a:rPr lang="en-US" sz="1800" b="0" i="0" u="none" strike="noStrike" baseline="0" dirty="0" err="1">
                <a:solidFill>
                  <a:srgbClr val="33009A"/>
                </a:solidFill>
                <a:latin typeface="UbuntuMono-Regular"/>
              </a:rPr>
              <a:t>rel</a:t>
            </a:r>
            <a:r>
              <a:rPr lang="en-US" sz="1800" b="0" i="0" u="none" strike="noStrike" baseline="0" dirty="0">
                <a:solidFill>
                  <a:srgbClr val="33009A"/>
                </a:solidFill>
                <a:latin typeface="UbuntuMono-Regular"/>
              </a:rPr>
              <a:t>=</a:t>
            </a:r>
            <a:r>
              <a:rPr lang="en-US" sz="1800" b="0" i="0" u="none" strike="noStrike" baseline="0" dirty="0">
                <a:solidFill>
                  <a:srgbClr val="CD3300"/>
                </a:solidFill>
                <a:latin typeface="UbuntuMono-Regular"/>
              </a:rPr>
              <a:t>"/</a:t>
            </a:r>
            <a:r>
              <a:rPr lang="en-US" sz="1800" b="0" i="0" u="none" strike="noStrike" baseline="0" dirty="0" err="1">
                <a:solidFill>
                  <a:srgbClr val="CD3300"/>
                </a:solidFill>
                <a:latin typeface="UbuntuMono-Regular"/>
              </a:rPr>
              <a:t>instantpurchase</a:t>
            </a:r>
            <a:r>
              <a:rPr lang="en-US" sz="1800" b="0" i="0" u="none" strike="noStrike" baseline="0" dirty="0">
                <a:solidFill>
                  <a:srgbClr val="CD3300"/>
                </a:solidFill>
                <a:latin typeface="UbuntuMono-Regular"/>
              </a:rPr>
              <a:t>" </a:t>
            </a:r>
            <a:r>
              <a:rPr lang="en-US" sz="1800" b="0" i="0" u="none" strike="noStrike" baseline="0" dirty="0" err="1">
                <a:solidFill>
                  <a:srgbClr val="33009A"/>
                </a:solidFill>
                <a:latin typeface="UbuntuMono-Regular"/>
              </a:rPr>
              <a:t>href</a:t>
            </a:r>
            <a:r>
              <a:rPr lang="en-US" sz="1800" b="0" i="0" u="none" strike="noStrike" baseline="0" dirty="0">
                <a:solidFill>
                  <a:srgbClr val="33009A"/>
                </a:solidFill>
                <a:latin typeface="UbuntuMono-Regular"/>
              </a:rPr>
              <a:t>=</a:t>
            </a:r>
            <a:r>
              <a:rPr lang="en-US" sz="1800" b="0" i="0" u="none" strike="noStrike" baseline="0" dirty="0">
                <a:solidFill>
                  <a:srgbClr val="CD3300"/>
                </a:solidFill>
                <a:latin typeface="UbuntuMono-Regular"/>
              </a:rPr>
              <a:t>"/</a:t>
            </a:r>
            <a:r>
              <a:rPr lang="en-US" sz="1800" b="0" i="0" u="none" strike="noStrike" baseline="0" dirty="0" err="1">
                <a:solidFill>
                  <a:srgbClr val="CD3300"/>
                </a:solidFill>
                <a:latin typeface="UbuntuMono-Regular"/>
              </a:rPr>
              <a:t>instantPurchase</a:t>
            </a:r>
            <a:r>
              <a:rPr lang="en-US" sz="1800" b="0" i="0" u="none" strike="noStrike" baseline="0" dirty="0">
                <a:solidFill>
                  <a:srgbClr val="CD3300"/>
                </a:solidFill>
                <a:latin typeface="UbuntuMono-Regular"/>
              </a:rPr>
              <a:t>/1234" </a:t>
            </a:r>
            <a:r>
              <a:rPr lang="en-US" sz="1800" b="0" i="0" u="none" strike="noStrike" baseline="0" dirty="0">
                <a:solidFill>
                  <a:srgbClr val="33009A"/>
                </a:solidFill>
                <a:latin typeface="UbuntuMono-Regular"/>
              </a:rPr>
              <a:t>/&gt;</a:t>
            </a:r>
          </a:p>
          <a:p>
            <a:pPr algn="l"/>
            <a:r>
              <a:rPr lang="en-US" sz="1800" b="0" i="0" u="none" strike="noStrike" baseline="0" dirty="0">
                <a:solidFill>
                  <a:srgbClr val="33009A"/>
                </a:solidFill>
                <a:latin typeface="UbuntuMono-Regular"/>
              </a:rPr>
              <a:t>&lt;/album&gt;</a:t>
            </a:r>
          </a:p>
          <a:p>
            <a:pPr algn="l"/>
            <a:r>
              <a:rPr lang="en-US" sz="2400" b="0" i="0" u="none" strike="noStrike" baseline="0" dirty="0">
                <a:solidFill>
                  <a:srgbClr val="000000"/>
                </a:solidFill>
                <a:latin typeface="LiberationSerif"/>
              </a:rPr>
              <a:t>This hypermedia control shows us where to find information about the artist.</a:t>
            </a:r>
          </a:p>
          <a:p>
            <a:pPr algn="l"/>
            <a:r>
              <a:rPr lang="en-US" sz="2400" b="0" i="0" u="none" strike="noStrike" baseline="0" dirty="0">
                <a:solidFill>
                  <a:srgbClr val="000000"/>
                </a:solidFill>
                <a:latin typeface="LiberationSerif"/>
              </a:rPr>
              <a:t>And if we want to purchase the album, we now know where to go.</a:t>
            </a:r>
            <a:endParaRPr lang="en-US" dirty="0"/>
          </a:p>
        </p:txBody>
      </p:sp>
      <p:sp>
        <p:nvSpPr>
          <p:cNvPr id="7" name="TextBox 6">
            <a:extLst>
              <a:ext uri="{FF2B5EF4-FFF2-40B4-BE49-F238E27FC236}">
                <a16:creationId xmlns:a16="http://schemas.microsoft.com/office/drawing/2014/main" id="{BEA009FD-9720-9FF2-D762-AFC9522873DF}"/>
              </a:ext>
            </a:extLst>
          </p:cNvPr>
          <p:cNvSpPr txBox="1"/>
          <p:nvPr/>
        </p:nvSpPr>
        <p:spPr>
          <a:xfrm>
            <a:off x="583162" y="4065313"/>
            <a:ext cx="6092890" cy="1200329"/>
          </a:xfrm>
          <a:prstGeom prst="rect">
            <a:avLst/>
          </a:prstGeom>
          <a:noFill/>
        </p:spPr>
        <p:txBody>
          <a:bodyPr wrap="square">
            <a:spAutoFit/>
          </a:bodyPr>
          <a:lstStyle/>
          <a:p>
            <a:pPr algn="l"/>
            <a:r>
              <a:rPr lang="en-US" sz="1800" b="0" i="0" u="none" strike="noStrike" baseline="0" dirty="0">
                <a:latin typeface="LiberationSerif"/>
              </a:rPr>
              <a:t>The client has to understand the semantics of the API in much the same way that a human needs to understand that on a shopping website the cart is where the items to be purchased will be</a:t>
            </a:r>
            <a:endParaRPr lang="en-US" dirty="0"/>
          </a:p>
        </p:txBody>
      </p:sp>
      <p:sp>
        <p:nvSpPr>
          <p:cNvPr id="9" name="TextBox 8">
            <a:extLst>
              <a:ext uri="{FF2B5EF4-FFF2-40B4-BE49-F238E27FC236}">
                <a16:creationId xmlns:a16="http://schemas.microsoft.com/office/drawing/2014/main" id="{E054C7D2-A4B0-9F52-ADB3-42544CAAB7A2}"/>
              </a:ext>
            </a:extLst>
          </p:cNvPr>
          <p:cNvSpPr txBox="1"/>
          <p:nvPr/>
        </p:nvSpPr>
        <p:spPr>
          <a:xfrm>
            <a:off x="583162" y="5265642"/>
            <a:ext cx="6092890" cy="1200329"/>
          </a:xfrm>
          <a:prstGeom prst="rect">
            <a:avLst/>
          </a:prstGeom>
          <a:noFill/>
        </p:spPr>
        <p:txBody>
          <a:bodyPr wrap="square">
            <a:spAutoFit/>
          </a:bodyPr>
          <a:lstStyle/>
          <a:p>
            <a:pPr algn="l"/>
            <a:r>
              <a:rPr lang="en-US" sz="1800" b="0" i="0" u="none" strike="noStrike" baseline="0" dirty="0">
                <a:latin typeface="LiberationSerif"/>
              </a:rPr>
              <a:t>The theory is that, by using these controls to decouple the client and server, we gain significant benefits over time that hopefully offset the increase in the time it takes to get these protocols up and running (reality is it’s rarely used in practice).</a:t>
            </a:r>
            <a:endParaRPr lang="en-US" dirty="0"/>
          </a:p>
        </p:txBody>
      </p:sp>
    </p:spTree>
    <p:extLst>
      <p:ext uri="{BB962C8B-B14F-4D97-AF65-F5344CB8AC3E}">
        <p14:creationId xmlns:p14="http://schemas.microsoft.com/office/powerpoint/2010/main" val="37799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F69D93-3412-D3CE-5D3E-54CB1F66C225}"/>
              </a:ext>
            </a:extLst>
          </p:cNvPr>
          <p:cNvSpPr txBox="1"/>
          <p:nvPr/>
        </p:nvSpPr>
        <p:spPr>
          <a:xfrm>
            <a:off x="265923" y="281865"/>
            <a:ext cx="6092890" cy="369332"/>
          </a:xfrm>
          <a:prstGeom prst="rect">
            <a:avLst/>
          </a:prstGeom>
          <a:noFill/>
        </p:spPr>
        <p:txBody>
          <a:bodyPr wrap="square">
            <a:spAutoFit/>
          </a:bodyPr>
          <a:lstStyle/>
          <a:p>
            <a:r>
              <a:rPr lang="en-US" sz="1800" b="1" i="0" u="none" strike="noStrike" baseline="0" dirty="0">
                <a:latin typeface="LiberationSans-Bold"/>
              </a:rPr>
              <a:t>REST</a:t>
            </a:r>
            <a:endParaRPr lang="en-US" dirty="0"/>
          </a:p>
        </p:txBody>
      </p:sp>
      <p:sp>
        <p:nvSpPr>
          <p:cNvPr id="7" name="TextBox 6">
            <a:extLst>
              <a:ext uri="{FF2B5EF4-FFF2-40B4-BE49-F238E27FC236}">
                <a16:creationId xmlns:a16="http://schemas.microsoft.com/office/drawing/2014/main" id="{AC9BC93C-226F-982D-4805-B25D54F6E79E}"/>
              </a:ext>
            </a:extLst>
          </p:cNvPr>
          <p:cNvSpPr txBox="1"/>
          <p:nvPr/>
        </p:nvSpPr>
        <p:spPr>
          <a:xfrm>
            <a:off x="265923" y="651197"/>
            <a:ext cx="6092890" cy="369332"/>
          </a:xfrm>
          <a:prstGeom prst="rect">
            <a:avLst/>
          </a:prstGeom>
          <a:noFill/>
        </p:spPr>
        <p:txBody>
          <a:bodyPr wrap="square">
            <a:spAutoFit/>
          </a:bodyPr>
          <a:lstStyle/>
          <a:p>
            <a:r>
              <a:rPr lang="en-US" sz="1800" b="1" i="0" u="none" strike="noStrike" baseline="0" dirty="0">
                <a:solidFill>
                  <a:srgbClr val="555555"/>
                </a:solidFill>
                <a:latin typeface="LiberationSans-Bold"/>
              </a:rPr>
              <a:t>Challenges</a:t>
            </a:r>
            <a:endParaRPr lang="en-US" dirty="0"/>
          </a:p>
        </p:txBody>
      </p:sp>
      <p:sp>
        <p:nvSpPr>
          <p:cNvPr id="9" name="TextBox 8">
            <a:extLst>
              <a:ext uri="{FF2B5EF4-FFF2-40B4-BE49-F238E27FC236}">
                <a16:creationId xmlns:a16="http://schemas.microsoft.com/office/drawing/2014/main" id="{45C18F58-0012-78A2-CAC5-A1C467F88557}"/>
              </a:ext>
            </a:extLst>
          </p:cNvPr>
          <p:cNvSpPr txBox="1"/>
          <p:nvPr/>
        </p:nvSpPr>
        <p:spPr>
          <a:xfrm>
            <a:off x="265923" y="1020529"/>
            <a:ext cx="6092890" cy="923330"/>
          </a:xfrm>
          <a:prstGeom prst="rect">
            <a:avLst/>
          </a:prstGeom>
          <a:noFill/>
        </p:spPr>
        <p:txBody>
          <a:bodyPr wrap="square">
            <a:spAutoFit/>
          </a:bodyPr>
          <a:lstStyle/>
          <a:p>
            <a:pPr algn="l"/>
            <a:r>
              <a:rPr lang="en-US" sz="1800" b="0" i="0" u="none" strike="noStrike" baseline="0" dirty="0">
                <a:latin typeface="LiberationSerif"/>
              </a:rPr>
              <a:t>In terms of ease of consumption, historically you wouldn’t be able to generate client-side code for your REST over HTTP application protocol like you can with RPC implementations.</a:t>
            </a:r>
            <a:endParaRPr lang="en-US" dirty="0"/>
          </a:p>
        </p:txBody>
      </p:sp>
      <p:sp>
        <p:nvSpPr>
          <p:cNvPr id="11" name="TextBox 10">
            <a:extLst>
              <a:ext uri="{FF2B5EF4-FFF2-40B4-BE49-F238E27FC236}">
                <a16:creationId xmlns:a16="http://schemas.microsoft.com/office/drawing/2014/main" id="{7CC01859-2FFA-E616-5D0A-7E48D014F7A1}"/>
              </a:ext>
            </a:extLst>
          </p:cNvPr>
          <p:cNvSpPr txBox="1"/>
          <p:nvPr/>
        </p:nvSpPr>
        <p:spPr>
          <a:xfrm>
            <a:off x="265923" y="2223963"/>
            <a:ext cx="6092890" cy="646331"/>
          </a:xfrm>
          <a:prstGeom prst="rect">
            <a:avLst/>
          </a:prstGeom>
          <a:noFill/>
        </p:spPr>
        <p:txBody>
          <a:bodyPr wrap="square">
            <a:spAutoFit/>
          </a:bodyPr>
          <a:lstStyle/>
          <a:p>
            <a:pPr algn="l"/>
            <a:r>
              <a:rPr lang="en-US" sz="1800" b="0" i="0" u="none" strike="noStrike" baseline="0" dirty="0">
                <a:latin typeface="LiberationSerif"/>
              </a:rPr>
              <a:t>client libraries can cause some challenges with regards to coupling between the client and the server</a:t>
            </a:r>
            <a:endParaRPr lang="en-US" dirty="0"/>
          </a:p>
        </p:txBody>
      </p:sp>
      <p:sp>
        <p:nvSpPr>
          <p:cNvPr id="13" name="TextBox 12">
            <a:extLst>
              <a:ext uri="{FF2B5EF4-FFF2-40B4-BE49-F238E27FC236}">
                <a16:creationId xmlns:a16="http://schemas.microsoft.com/office/drawing/2014/main" id="{7BAC11E3-F1F8-1C84-816E-945F8E5F4B10}"/>
              </a:ext>
            </a:extLst>
          </p:cNvPr>
          <p:cNvSpPr txBox="1"/>
          <p:nvPr/>
        </p:nvSpPr>
        <p:spPr>
          <a:xfrm>
            <a:off x="265923" y="3107387"/>
            <a:ext cx="6092890" cy="1200329"/>
          </a:xfrm>
          <a:prstGeom prst="rect">
            <a:avLst/>
          </a:prstGeom>
          <a:noFill/>
        </p:spPr>
        <p:txBody>
          <a:bodyPr wrap="square">
            <a:spAutoFit/>
          </a:bodyPr>
          <a:lstStyle/>
          <a:p>
            <a:pPr algn="l"/>
            <a:r>
              <a:rPr lang="en-US" sz="1800" b="0" i="0" u="none" strike="noStrike" baseline="0" dirty="0">
                <a:solidFill>
                  <a:srgbClr val="000000"/>
                </a:solidFill>
                <a:latin typeface="LiberationSerif"/>
              </a:rPr>
              <a:t>The </a:t>
            </a:r>
            <a:r>
              <a:rPr lang="en-US" sz="1800" b="0" i="0" u="none" strike="noStrike" baseline="0" dirty="0">
                <a:solidFill>
                  <a:srgbClr val="8F0012"/>
                </a:solidFill>
                <a:latin typeface="LiberationSerif"/>
              </a:rPr>
              <a:t>OpenAPI specification </a:t>
            </a:r>
            <a:r>
              <a:rPr lang="en-US" sz="1800" b="0" i="0" u="none" strike="noStrike" baseline="0" dirty="0">
                <a:solidFill>
                  <a:srgbClr val="000000"/>
                </a:solidFill>
                <a:latin typeface="LiberationSerif"/>
              </a:rPr>
              <a:t>that grew out of the Swagger project now provides you with the ability to define enough information on a REST endpoint to allow for the generation of client-side code in a variety of languages.</a:t>
            </a:r>
            <a:endParaRPr lang="en-US" dirty="0"/>
          </a:p>
        </p:txBody>
      </p:sp>
      <p:sp>
        <p:nvSpPr>
          <p:cNvPr id="15" name="TextBox 14">
            <a:extLst>
              <a:ext uri="{FF2B5EF4-FFF2-40B4-BE49-F238E27FC236}">
                <a16:creationId xmlns:a16="http://schemas.microsoft.com/office/drawing/2014/main" id="{4F04DB1E-BCFB-66C5-0D34-2C0A0BDE4823}"/>
              </a:ext>
            </a:extLst>
          </p:cNvPr>
          <p:cNvSpPr txBox="1"/>
          <p:nvPr/>
        </p:nvSpPr>
        <p:spPr>
          <a:xfrm>
            <a:off x="265923" y="4544810"/>
            <a:ext cx="6092890" cy="1754326"/>
          </a:xfrm>
          <a:prstGeom prst="rect">
            <a:avLst/>
          </a:prstGeom>
          <a:noFill/>
        </p:spPr>
        <p:txBody>
          <a:bodyPr wrap="square">
            <a:spAutoFit/>
          </a:bodyPr>
          <a:lstStyle/>
          <a:p>
            <a:pPr algn="l"/>
            <a:r>
              <a:rPr lang="en-US" sz="1800" b="0" i="0" u="none" strike="noStrike" baseline="0" dirty="0">
                <a:latin typeface="LiberationSerif"/>
              </a:rPr>
              <a:t>Performance may also be an issue. REST over HTTP payloads can be</a:t>
            </a:r>
            <a:r>
              <a:rPr lang="en-US" dirty="0">
                <a:latin typeface="LiberationSerif"/>
              </a:rPr>
              <a:t> </a:t>
            </a:r>
            <a:r>
              <a:rPr lang="en-US" sz="1800" b="0" i="0" u="none" strike="noStrike" baseline="0" dirty="0">
                <a:latin typeface="LiberationSerif"/>
              </a:rPr>
              <a:t>more compact than SOAP because REST supports alternative formats like JSON or even binary, but it will still be nowhere near as lean a binary protocol as Thrift</a:t>
            </a:r>
          </a:p>
          <a:p>
            <a:pPr algn="l"/>
            <a:r>
              <a:rPr lang="en-US" sz="1800" b="0" i="0" u="none" strike="noStrike" baseline="0" dirty="0">
                <a:latin typeface="LiberationSerif"/>
              </a:rPr>
              <a:t>might be (the overhead of HTTP for each request may be a concern for low latency requirements).</a:t>
            </a:r>
            <a:endParaRPr lang="en-US" dirty="0"/>
          </a:p>
        </p:txBody>
      </p:sp>
      <p:sp>
        <p:nvSpPr>
          <p:cNvPr id="17" name="TextBox 16">
            <a:extLst>
              <a:ext uri="{FF2B5EF4-FFF2-40B4-BE49-F238E27FC236}">
                <a16:creationId xmlns:a16="http://schemas.microsoft.com/office/drawing/2014/main" id="{C068639D-AAE2-7B50-4CDA-0B2EF4251162}"/>
              </a:ext>
            </a:extLst>
          </p:cNvPr>
          <p:cNvSpPr txBox="1"/>
          <p:nvPr/>
        </p:nvSpPr>
        <p:spPr>
          <a:xfrm>
            <a:off x="6358813" y="2419398"/>
            <a:ext cx="5833187" cy="1477328"/>
          </a:xfrm>
          <a:prstGeom prst="rect">
            <a:avLst/>
          </a:prstGeom>
          <a:noFill/>
        </p:spPr>
        <p:txBody>
          <a:bodyPr wrap="square">
            <a:spAutoFit/>
          </a:bodyPr>
          <a:lstStyle/>
          <a:p>
            <a:pPr algn="l"/>
            <a:r>
              <a:rPr lang="en-US" sz="1800" b="0" i="0" u="none" strike="noStrike" baseline="0" dirty="0">
                <a:latin typeface="LiberationSerif"/>
              </a:rPr>
              <a:t>All mainstream HTTP protocols in current use require</a:t>
            </a:r>
          </a:p>
          <a:p>
            <a:pPr algn="l"/>
            <a:r>
              <a:rPr lang="en-US" sz="1800" b="0" i="0" u="none" strike="noStrike" baseline="0" dirty="0">
                <a:latin typeface="LiberationSerif"/>
              </a:rPr>
              <a:t>the use of the Transmission Control Protocol (TCP) under the hood (which has inefficiencies compared to other networking protocols).  These are being addressed in HTTP/3 using a newer QUIC protocol.</a:t>
            </a:r>
            <a:endParaRPr lang="en-US" dirty="0"/>
          </a:p>
        </p:txBody>
      </p:sp>
      <p:sp>
        <p:nvSpPr>
          <p:cNvPr id="19" name="TextBox 18">
            <a:extLst>
              <a:ext uri="{FF2B5EF4-FFF2-40B4-BE49-F238E27FC236}">
                <a16:creationId xmlns:a16="http://schemas.microsoft.com/office/drawing/2014/main" id="{D9F15BE4-E038-22CC-D431-6F4525CDB6AE}"/>
              </a:ext>
            </a:extLst>
          </p:cNvPr>
          <p:cNvSpPr txBox="1"/>
          <p:nvPr/>
        </p:nvSpPr>
        <p:spPr>
          <a:xfrm>
            <a:off x="6293499" y="4176830"/>
            <a:ext cx="5898501" cy="923330"/>
          </a:xfrm>
          <a:prstGeom prst="rect">
            <a:avLst/>
          </a:prstGeom>
          <a:noFill/>
        </p:spPr>
        <p:txBody>
          <a:bodyPr wrap="square">
            <a:spAutoFit/>
          </a:bodyPr>
          <a:lstStyle/>
          <a:p>
            <a:pPr algn="l"/>
            <a:r>
              <a:rPr lang="en-US" sz="1800" b="0" i="0" u="none" strike="noStrike" baseline="0" dirty="0">
                <a:latin typeface="LiberationSerif"/>
              </a:rPr>
              <a:t>some RPC implementations allow you to use alternative networking protocols to TCP such </a:t>
            </a:r>
            <a:r>
              <a:rPr lang="pt-BR" sz="1800" b="0" i="0" u="none" strike="noStrike" baseline="0" dirty="0">
                <a:latin typeface="LiberationSerif"/>
              </a:rPr>
              <a:t>as the User Datagram Protocol (UDP)</a:t>
            </a:r>
            <a:endParaRPr lang="en-US" dirty="0"/>
          </a:p>
        </p:txBody>
      </p:sp>
      <p:sp>
        <p:nvSpPr>
          <p:cNvPr id="21" name="TextBox 20">
            <a:extLst>
              <a:ext uri="{FF2B5EF4-FFF2-40B4-BE49-F238E27FC236}">
                <a16:creationId xmlns:a16="http://schemas.microsoft.com/office/drawing/2014/main" id="{A2753534-06BE-4C32-497C-9A98ED12555F}"/>
              </a:ext>
            </a:extLst>
          </p:cNvPr>
          <p:cNvSpPr txBox="1"/>
          <p:nvPr/>
        </p:nvSpPr>
        <p:spPr>
          <a:xfrm>
            <a:off x="6288833" y="5194249"/>
            <a:ext cx="6148872" cy="646331"/>
          </a:xfrm>
          <a:prstGeom prst="rect">
            <a:avLst/>
          </a:prstGeom>
          <a:noFill/>
        </p:spPr>
        <p:txBody>
          <a:bodyPr wrap="square">
            <a:spAutoFit/>
          </a:bodyPr>
          <a:lstStyle/>
          <a:p>
            <a:pPr algn="l"/>
            <a:r>
              <a:rPr lang="en-US" sz="1800" b="0" i="0" u="none" strike="noStrike" baseline="0" dirty="0">
                <a:latin typeface="LiberationSerif"/>
              </a:rPr>
              <a:t>With respect to HATEOAS specifically, you can encounter additional performance issues</a:t>
            </a:r>
            <a:endParaRPr lang="en-US" dirty="0"/>
          </a:p>
        </p:txBody>
      </p:sp>
      <p:sp>
        <p:nvSpPr>
          <p:cNvPr id="23" name="TextBox 22">
            <a:extLst>
              <a:ext uri="{FF2B5EF4-FFF2-40B4-BE49-F238E27FC236}">
                <a16:creationId xmlns:a16="http://schemas.microsoft.com/office/drawing/2014/main" id="{84779F9B-03E5-FA9D-5231-9CAFAFC02C28}"/>
              </a:ext>
            </a:extLst>
          </p:cNvPr>
          <p:cNvSpPr txBox="1"/>
          <p:nvPr/>
        </p:nvSpPr>
        <p:spPr>
          <a:xfrm>
            <a:off x="6288833" y="5934670"/>
            <a:ext cx="6223518" cy="646331"/>
          </a:xfrm>
          <a:prstGeom prst="rect">
            <a:avLst/>
          </a:prstGeom>
          <a:noFill/>
        </p:spPr>
        <p:txBody>
          <a:bodyPr wrap="square">
            <a:spAutoFit/>
          </a:bodyPr>
          <a:lstStyle/>
          <a:p>
            <a:pPr algn="l"/>
            <a:r>
              <a:rPr lang="en-US" sz="1800" b="0" i="0" u="none" strike="noStrike" baseline="0" dirty="0">
                <a:latin typeface="LiberationSerif"/>
              </a:rPr>
              <a:t>Despite these disadvantages, REST over HTTP is a sensible default choice for service-to-service interactions</a:t>
            </a:r>
            <a:endParaRPr lang="en-US" dirty="0"/>
          </a:p>
        </p:txBody>
      </p:sp>
    </p:spTree>
    <p:extLst>
      <p:ext uri="{BB962C8B-B14F-4D97-AF65-F5344CB8AC3E}">
        <p14:creationId xmlns:p14="http://schemas.microsoft.com/office/powerpoint/2010/main" val="23526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B89440-4C32-8D2F-A663-F778FC99E67C}"/>
              </a:ext>
            </a:extLst>
          </p:cNvPr>
          <p:cNvSpPr txBox="1"/>
          <p:nvPr/>
        </p:nvSpPr>
        <p:spPr>
          <a:xfrm>
            <a:off x="265923" y="281865"/>
            <a:ext cx="6092890" cy="369332"/>
          </a:xfrm>
          <a:prstGeom prst="rect">
            <a:avLst/>
          </a:prstGeom>
          <a:noFill/>
        </p:spPr>
        <p:txBody>
          <a:bodyPr wrap="square">
            <a:spAutoFit/>
          </a:bodyPr>
          <a:lstStyle/>
          <a:p>
            <a:r>
              <a:rPr lang="en-US" sz="1800" b="1" i="0" u="none" strike="noStrike" baseline="0" dirty="0">
                <a:latin typeface="LiberationSans-Bold"/>
              </a:rPr>
              <a:t>REST</a:t>
            </a:r>
            <a:endParaRPr lang="en-US" dirty="0"/>
          </a:p>
        </p:txBody>
      </p:sp>
      <p:sp>
        <p:nvSpPr>
          <p:cNvPr id="6" name="TextBox 5">
            <a:extLst>
              <a:ext uri="{FF2B5EF4-FFF2-40B4-BE49-F238E27FC236}">
                <a16:creationId xmlns:a16="http://schemas.microsoft.com/office/drawing/2014/main" id="{029D9A0D-1FAD-5C16-636D-F58643E69A20}"/>
              </a:ext>
            </a:extLst>
          </p:cNvPr>
          <p:cNvSpPr txBox="1"/>
          <p:nvPr/>
        </p:nvSpPr>
        <p:spPr>
          <a:xfrm>
            <a:off x="265923" y="651197"/>
            <a:ext cx="6092890" cy="369332"/>
          </a:xfrm>
          <a:prstGeom prst="rect">
            <a:avLst/>
          </a:prstGeom>
          <a:noFill/>
        </p:spPr>
        <p:txBody>
          <a:bodyPr wrap="square">
            <a:spAutoFit/>
          </a:bodyPr>
          <a:lstStyle/>
          <a:p>
            <a:r>
              <a:rPr lang="en-US" sz="1800" b="1" i="0" u="none" strike="noStrike" baseline="0" dirty="0">
                <a:solidFill>
                  <a:srgbClr val="555555"/>
                </a:solidFill>
                <a:latin typeface="LiberationSans-Bold"/>
              </a:rPr>
              <a:t>Where to use it</a:t>
            </a:r>
            <a:endParaRPr lang="en-US" dirty="0"/>
          </a:p>
        </p:txBody>
      </p:sp>
      <p:sp>
        <p:nvSpPr>
          <p:cNvPr id="8" name="TextBox 7">
            <a:extLst>
              <a:ext uri="{FF2B5EF4-FFF2-40B4-BE49-F238E27FC236}">
                <a16:creationId xmlns:a16="http://schemas.microsoft.com/office/drawing/2014/main" id="{B599B0CC-F9AF-85B2-C678-C1A2CD145233}"/>
              </a:ext>
            </a:extLst>
          </p:cNvPr>
          <p:cNvSpPr txBox="1"/>
          <p:nvPr/>
        </p:nvSpPr>
        <p:spPr>
          <a:xfrm>
            <a:off x="265923" y="1020529"/>
            <a:ext cx="6092890" cy="1200329"/>
          </a:xfrm>
          <a:prstGeom prst="rect">
            <a:avLst/>
          </a:prstGeom>
          <a:noFill/>
        </p:spPr>
        <p:txBody>
          <a:bodyPr wrap="square">
            <a:spAutoFit/>
          </a:bodyPr>
          <a:lstStyle/>
          <a:p>
            <a:pPr algn="l"/>
            <a:r>
              <a:rPr lang="en-US" sz="1800" b="0" i="0" u="none" strike="noStrike" baseline="0" dirty="0">
                <a:latin typeface="LiberationSerif"/>
              </a:rPr>
              <a:t>Due to its widespread use in the industry, a REST-over-HTTP-based API is an obvious choice for a synchronous request-response interface if you are looking to allow access from as wide a variety of clients as possible.</a:t>
            </a:r>
            <a:endParaRPr lang="en-US" dirty="0"/>
          </a:p>
        </p:txBody>
      </p:sp>
      <p:sp>
        <p:nvSpPr>
          <p:cNvPr id="10" name="TextBox 9">
            <a:extLst>
              <a:ext uri="{FF2B5EF4-FFF2-40B4-BE49-F238E27FC236}">
                <a16:creationId xmlns:a16="http://schemas.microsoft.com/office/drawing/2014/main" id="{D22F1295-7A73-B03E-0D3D-BD60F22FE0FB}"/>
              </a:ext>
            </a:extLst>
          </p:cNvPr>
          <p:cNvSpPr txBox="1"/>
          <p:nvPr/>
        </p:nvSpPr>
        <p:spPr>
          <a:xfrm>
            <a:off x="265923" y="2590190"/>
            <a:ext cx="6092890" cy="646331"/>
          </a:xfrm>
          <a:prstGeom prst="rect">
            <a:avLst/>
          </a:prstGeom>
          <a:noFill/>
        </p:spPr>
        <p:txBody>
          <a:bodyPr wrap="square">
            <a:spAutoFit/>
          </a:bodyPr>
          <a:lstStyle/>
          <a:p>
            <a:pPr algn="l"/>
            <a:r>
              <a:rPr lang="en-US" sz="1800" b="0" i="0" u="none" strike="noStrike" baseline="0" dirty="0">
                <a:latin typeface="LiberationSerif"/>
              </a:rPr>
              <a:t>REST-based APIs excel in situations in which you want large-scale and effective caching of requests.</a:t>
            </a:r>
            <a:endParaRPr lang="en-US" dirty="0"/>
          </a:p>
        </p:txBody>
      </p:sp>
      <p:sp>
        <p:nvSpPr>
          <p:cNvPr id="12" name="TextBox 11">
            <a:extLst>
              <a:ext uri="{FF2B5EF4-FFF2-40B4-BE49-F238E27FC236}">
                <a16:creationId xmlns:a16="http://schemas.microsoft.com/office/drawing/2014/main" id="{C5540FC6-C20E-7D56-85F0-66D89D5E2071}"/>
              </a:ext>
            </a:extLst>
          </p:cNvPr>
          <p:cNvSpPr txBox="1"/>
          <p:nvPr/>
        </p:nvSpPr>
        <p:spPr>
          <a:xfrm>
            <a:off x="265923" y="3621480"/>
            <a:ext cx="6092890" cy="646331"/>
          </a:xfrm>
          <a:prstGeom prst="rect">
            <a:avLst/>
          </a:prstGeom>
          <a:noFill/>
        </p:spPr>
        <p:txBody>
          <a:bodyPr wrap="square">
            <a:spAutoFit/>
          </a:bodyPr>
          <a:lstStyle/>
          <a:p>
            <a:pPr algn="l"/>
            <a:r>
              <a:rPr lang="en-US" sz="1800" b="0" i="0" u="none" strike="noStrike" baseline="0" dirty="0">
                <a:latin typeface="LiberationSerif"/>
              </a:rPr>
              <a:t>they are the obvious choice for exposing APIs to external</a:t>
            </a:r>
          </a:p>
          <a:p>
            <a:pPr algn="l"/>
            <a:r>
              <a:rPr lang="en-US" sz="1800" b="0" i="0" u="none" strike="noStrike" baseline="0" dirty="0">
                <a:latin typeface="LiberationSerif"/>
              </a:rPr>
              <a:t>parties or client interfaces</a:t>
            </a:r>
            <a:endParaRPr lang="en-US" dirty="0"/>
          </a:p>
        </p:txBody>
      </p:sp>
      <p:sp>
        <p:nvSpPr>
          <p:cNvPr id="14" name="TextBox 13">
            <a:extLst>
              <a:ext uri="{FF2B5EF4-FFF2-40B4-BE49-F238E27FC236}">
                <a16:creationId xmlns:a16="http://schemas.microsoft.com/office/drawing/2014/main" id="{329C8FC0-7F6E-AE96-245D-18980A167A15}"/>
              </a:ext>
            </a:extLst>
          </p:cNvPr>
          <p:cNvSpPr txBox="1"/>
          <p:nvPr/>
        </p:nvSpPr>
        <p:spPr>
          <a:xfrm>
            <a:off x="265923" y="4637142"/>
            <a:ext cx="6092890" cy="923330"/>
          </a:xfrm>
          <a:prstGeom prst="rect">
            <a:avLst/>
          </a:prstGeom>
          <a:noFill/>
        </p:spPr>
        <p:txBody>
          <a:bodyPr wrap="square">
            <a:spAutoFit/>
          </a:bodyPr>
          <a:lstStyle/>
          <a:p>
            <a:pPr algn="l"/>
            <a:r>
              <a:rPr lang="en-US" sz="1800" b="0" i="0" u="none" strike="noStrike" baseline="0" dirty="0">
                <a:latin typeface="LiberationSerif"/>
              </a:rPr>
              <a:t>So, for use at the perimeter, it works fantastically well, and for synchronous request-response-based communication between microservices, it’s great.</a:t>
            </a:r>
            <a:endParaRPr lang="en-US" dirty="0"/>
          </a:p>
        </p:txBody>
      </p:sp>
    </p:spTree>
    <p:extLst>
      <p:ext uri="{BB962C8B-B14F-4D97-AF65-F5344CB8AC3E}">
        <p14:creationId xmlns:p14="http://schemas.microsoft.com/office/powerpoint/2010/main" val="1407391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8DE436-750D-F013-B50B-8B296BCEA221}"/>
              </a:ext>
            </a:extLst>
          </p:cNvPr>
          <p:cNvSpPr txBox="1"/>
          <p:nvPr/>
        </p:nvSpPr>
        <p:spPr>
          <a:xfrm>
            <a:off x="304800" y="376807"/>
            <a:ext cx="6096000" cy="369332"/>
          </a:xfrm>
          <a:prstGeom prst="rect">
            <a:avLst/>
          </a:prstGeom>
          <a:noFill/>
        </p:spPr>
        <p:txBody>
          <a:bodyPr wrap="square">
            <a:spAutoFit/>
          </a:bodyPr>
          <a:lstStyle/>
          <a:p>
            <a:r>
              <a:rPr lang="en-US" sz="1800" b="1" i="0" u="none" strike="noStrike" baseline="0" dirty="0">
                <a:latin typeface="LiberationSans-Bold"/>
              </a:rPr>
              <a:t>GraphQL</a:t>
            </a:r>
            <a:endParaRPr lang="en-US" dirty="0"/>
          </a:p>
        </p:txBody>
      </p:sp>
      <p:sp>
        <p:nvSpPr>
          <p:cNvPr id="7" name="TextBox 6">
            <a:extLst>
              <a:ext uri="{FF2B5EF4-FFF2-40B4-BE49-F238E27FC236}">
                <a16:creationId xmlns:a16="http://schemas.microsoft.com/office/drawing/2014/main" id="{718D2521-4264-3209-6AF4-7F586032EF64}"/>
              </a:ext>
            </a:extLst>
          </p:cNvPr>
          <p:cNvSpPr txBox="1"/>
          <p:nvPr/>
        </p:nvSpPr>
        <p:spPr>
          <a:xfrm>
            <a:off x="304800" y="746139"/>
            <a:ext cx="6096000" cy="923330"/>
          </a:xfrm>
          <a:prstGeom prst="rect">
            <a:avLst/>
          </a:prstGeom>
          <a:noFill/>
        </p:spPr>
        <p:txBody>
          <a:bodyPr wrap="square">
            <a:spAutoFit/>
          </a:bodyPr>
          <a:lstStyle/>
          <a:p>
            <a:pPr algn="l"/>
            <a:r>
              <a:rPr lang="en-US" sz="1800" b="0" i="0" u="none" strike="noStrike" baseline="0" dirty="0">
                <a:latin typeface="LiberationSerif"/>
              </a:rPr>
              <a:t>makes it possible for a client-side</a:t>
            </a:r>
            <a:r>
              <a:rPr lang="en-US" dirty="0">
                <a:latin typeface="LiberationSerif"/>
              </a:rPr>
              <a:t> </a:t>
            </a:r>
            <a:r>
              <a:rPr lang="en-US" sz="1800" b="0" i="0" u="none" strike="noStrike" baseline="0" dirty="0">
                <a:latin typeface="LiberationSerif"/>
              </a:rPr>
              <a:t>device to define queries that can avoid the need to make multiple requests to retrieve the same information (excels in this specific area)</a:t>
            </a:r>
            <a:endParaRPr lang="en-US" dirty="0"/>
          </a:p>
        </p:txBody>
      </p:sp>
      <p:sp>
        <p:nvSpPr>
          <p:cNvPr id="9" name="TextBox 8">
            <a:extLst>
              <a:ext uri="{FF2B5EF4-FFF2-40B4-BE49-F238E27FC236}">
                <a16:creationId xmlns:a16="http://schemas.microsoft.com/office/drawing/2014/main" id="{5436FE74-D45A-AB80-BB2E-55295F5843C5}"/>
              </a:ext>
            </a:extLst>
          </p:cNvPr>
          <p:cNvSpPr txBox="1"/>
          <p:nvPr/>
        </p:nvSpPr>
        <p:spPr>
          <a:xfrm>
            <a:off x="304800" y="2038801"/>
            <a:ext cx="6096000" cy="646331"/>
          </a:xfrm>
          <a:prstGeom prst="rect">
            <a:avLst/>
          </a:prstGeom>
          <a:noFill/>
        </p:spPr>
        <p:txBody>
          <a:bodyPr wrap="square">
            <a:spAutoFit/>
          </a:bodyPr>
          <a:lstStyle/>
          <a:p>
            <a:pPr algn="l"/>
            <a:r>
              <a:rPr lang="en-US" sz="1800" b="0" i="0" u="none" strike="noStrike" baseline="0" dirty="0">
                <a:latin typeface="LiberationSerif"/>
              </a:rPr>
              <a:t>you need a microservice that exposes a GraphQL endpoint to the client device.</a:t>
            </a:r>
            <a:endParaRPr lang="en-US" dirty="0"/>
          </a:p>
        </p:txBody>
      </p:sp>
      <p:sp>
        <p:nvSpPr>
          <p:cNvPr id="11" name="TextBox 10">
            <a:extLst>
              <a:ext uri="{FF2B5EF4-FFF2-40B4-BE49-F238E27FC236}">
                <a16:creationId xmlns:a16="http://schemas.microsoft.com/office/drawing/2014/main" id="{9B4D045D-0B1E-5275-F379-BA15C187A789}"/>
              </a:ext>
            </a:extLst>
          </p:cNvPr>
          <p:cNvSpPr txBox="1"/>
          <p:nvPr/>
        </p:nvSpPr>
        <p:spPr>
          <a:xfrm>
            <a:off x="304800" y="3054464"/>
            <a:ext cx="6096000" cy="369332"/>
          </a:xfrm>
          <a:prstGeom prst="rect">
            <a:avLst/>
          </a:prstGeom>
          <a:noFill/>
        </p:spPr>
        <p:txBody>
          <a:bodyPr wrap="square">
            <a:spAutoFit/>
          </a:bodyPr>
          <a:lstStyle/>
          <a:p>
            <a:r>
              <a:rPr lang="en-US" sz="1800" b="0" i="0" u="none" strike="noStrike" baseline="0" dirty="0">
                <a:latin typeface="LiberationSerif"/>
              </a:rPr>
              <a:t>exposes a schema for the client devices to use</a:t>
            </a:r>
            <a:endParaRPr lang="en-US" dirty="0"/>
          </a:p>
        </p:txBody>
      </p:sp>
      <p:sp>
        <p:nvSpPr>
          <p:cNvPr id="13" name="TextBox 12">
            <a:extLst>
              <a:ext uri="{FF2B5EF4-FFF2-40B4-BE49-F238E27FC236}">
                <a16:creationId xmlns:a16="http://schemas.microsoft.com/office/drawing/2014/main" id="{66FBA511-2EC3-776A-A823-47E0B814B1C5}"/>
              </a:ext>
            </a:extLst>
          </p:cNvPr>
          <p:cNvSpPr txBox="1"/>
          <p:nvPr/>
        </p:nvSpPr>
        <p:spPr>
          <a:xfrm>
            <a:off x="304800" y="3793128"/>
            <a:ext cx="6096000" cy="1200329"/>
          </a:xfrm>
          <a:prstGeom prst="rect">
            <a:avLst/>
          </a:prstGeom>
          <a:noFill/>
        </p:spPr>
        <p:txBody>
          <a:bodyPr wrap="square">
            <a:spAutoFit/>
          </a:bodyPr>
          <a:lstStyle/>
          <a:p>
            <a:pPr algn="l"/>
            <a:r>
              <a:rPr lang="en-US" sz="1800" b="0" i="0" u="none" strike="noStrike" baseline="0" dirty="0">
                <a:latin typeface="LiberationSerif"/>
              </a:rPr>
              <a:t>By reducing the number of calls and the amount of data retrieved by the client device, you can deal neatly with some of the challenges that occur when building user interfaces with microservice architectures.</a:t>
            </a:r>
            <a:endParaRPr lang="en-US" dirty="0"/>
          </a:p>
        </p:txBody>
      </p:sp>
    </p:spTree>
    <p:extLst>
      <p:ext uri="{BB962C8B-B14F-4D97-AF65-F5344CB8AC3E}">
        <p14:creationId xmlns:p14="http://schemas.microsoft.com/office/powerpoint/2010/main" val="848662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855C3D-8E0A-F28B-B772-EAFBA3588D86}"/>
              </a:ext>
            </a:extLst>
          </p:cNvPr>
          <p:cNvSpPr txBox="1"/>
          <p:nvPr/>
        </p:nvSpPr>
        <p:spPr>
          <a:xfrm>
            <a:off x="304800" y="376807"/>
            <a:ext cx="6096000" cy="369332"/>
          </a:xfrm>
          <a:prstGeom prst="rect">
            <a:avLst/>
          </a:prstGeom>
          <a:noFill/>
        </p:spPr>
        <p:txBody>
          <a:bodyPr wrap="square">
            <a:spAutoFit/>
          </a:bodyPr>
          <a:lstStyle/>
          <a:p>
            <a:r>
              <a:rPr lang="en-US" sz="1800" b="1" i="0" u="none" strike="noStrike" baseline="0" dirty="0">
                <a:latin typeface="LiberationSans-Bold"/>
              </a:rPr>
              <a:t>GraphQL</a:t>
            </a:r>
            <a:endParaRPr lang="en-US" dirty="0"/>
          </a:p>
        </p:txBody>
      </p:sp>
      <p:sp>
        <p:nvSpPr>
          <p:cNvPr id="6" name="TextBox 5">
            <a:extLst>
              <a:ext uri="{FF2B5EF4-FFF2-40B4-BE49-F238E27FC236}">
                <a16:creationId xmlns:a16="http://schemas.microsoft.com/office/drawing/2014/main" id="{92F861B5-4D37-19FA-01B8-B8787B5A0483}"/>
              </a:ext>
            </a:extLst>
          </p:cNvPr>
          <p:cNvSpPr txBox="1"/>
          <p:nvPr/>
        </p:nvSpPr>
        <p:spPr>
          <a:xfrm>
            <a:off x="304800" y="746139"/>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Challenges</a:t>
            </a:r>
            <a:endParaRPr lang="en-US" dirty="0"/>
          </a:p>
        </p:txBody>
      </p:sp>
      <p:sp>
        <p:nvSpPr>
          <p:cNvPr id="8" name="TextBox 7">
            <a:extLst>
              <a:ext uri="{FF2B5EF4-FFF2-40B4-BE49-F238E27FC236}">
                <a16:creationId xmlns:a16="http://schemas.microsoft.com/office/drawing/2014/main" id="{95381328-A54B-E6FE-4A52-41A8D4284E60}"/>
              </a:ext>
            </a:extLst>
          </p:cNvPr>
          <p:cNvSpPr txBox="1"/>
          <p:nvPr/>
        </p:nvSpPr>
        <p:spPr>
          <a:xfrm>
            <a:off x="304800" y="1300137"/>
            <a:ext cx="6096000" cy="646331"/>
          </a:xfrm>
          <a:prstGeom prst="rect">
            <a:avLst/>
          </a:prstGeom>
          <a:noFill/>
        </p:spPr>
        <p:txBody>
          <a:bodyPr wrap="square">
            <a:spAutoFit/>
          </a:bodyPr>
          <a:lstStyle/>
          <a:p>
            <a:pPr algn="l"/>
            <a:r>
              <a:rPr lang="en-US" sz="1800" b="0" i="0" u="none" strike="noStrike" baseline="0" dirty="0">
                <a:latin typeface="LiberationSerif"/>
              </a:rPr>
              <a:t>lack of language support for the GraphQL specification (early on with JavaScript being your only language choice initially)</a:t>
            </a:r>
            <a:endParaRPr lang="en-US" dirty="0"/>
          </a:p>
        </p:txBody>
      </p:sp>
      <p:sp>
        <p:nvSpPr>
          <p:cNvPr id="10" name="TextBox 9">
            <a:extLst>
              <a:ext uri="{FF2B5EF4-FFF2-40B4-BE49-F238E27FC236}">
                <a16:creationId xmlns:a16="http://schemas.microsoft.com/office/drawing/2014/main" id="{00DE8294-9DAB-9F09-0A52-911B4B4E799F}"/>
              </a:ext>
            </a:extLst>
          </p:cNvPr>
          <p:cNvSpPr txBox="1"/>
          <p:nvPr/>
        </p:nvSpPr>
        <p:spPr>
          <a:xfrm>
            <a:off x="304800" y="2131134"/>
            <a:ext cx="6096000" cy="923330"/>
          </a:xfrm>
          <a:prstGeom prst="rect">
            <a:avLst/>
          </a:prstGeom>
          <a:noFill/>
        </p:spPr>
        <p:txBody>
          <a:bodyPr wrap="square">
            <a:spAutoFit/>
          </a:bodyPr>
          <a:lstStyle/>
          <a:p>
            <a:r>
              <a:rPr lang="en-US" sz="1800" b="0" i="0" u="none" strike="noStrike" baseline="0" dirty="0">
                <a:latin typeface="LiberationSerif"/>
              </a:rPr>
              <a:t>the client device can issue dynamically changing queries (as a result queries can cause significant load on the server as a result)</a:t>
            </a:r>
            <a:endParaRPr lang="en-US" dirty="0"/>
          </a:p>
        </p:txBody>
      </p:sp>
      <p:sp>
        <p:nvSpPr>
          <p:cNvPr id="12" name="TextBox 11">
            <a:extLst>
              <a:ext uri="{FF2B5EF4-FFF2-40B4-BE49-F238E27FC236}">
                <a16:creationId xmlns:a16="http://schemas.microsoft.com/office/drawing/2014/main" id="{8954F4A9-ED0A-AFE4-5FE2-BB7CF7B5978D}"/>
              </a:ext>
            </a:extLst>
          </p:cNvPr>
          <p:cNvSpPr txBox="1"/>
          <p:nvPr/>
        </p:nvSpPr>
        <p:spPr>
          <a:xfrm>
            <a:off x="304800" y="3239130"/>
            <a:ext cx="6096000" cy="646331"/>
          </a:xfrm>
          <a:prstGeom prst="rect">
            <a:avLst/>
          </a:prstGeom>
          <a:noFill/>
        </p:spPr>
        <p:txBody>
          <a:bodyPr wrap="square">
            <a:spAutoFit/>
          </a:bodyPr>
          <a:lstStyle/>
          <a:p>
            <a:r>
              <a:rPr lang="en-US" sz="1800" b="0" i="0" u="none" strike="noStrike" baseline="0" dirty="0">
                <a:latin typeface="LiberationSerif"/>
              </a:rPr>
              <a:t>Compared with normal REST-based HTTP APIs, caching is also more complex</a:t>
            </a:r>
            <a:endParaRPr lang="en-US" dirty="0"/>
          </a:p>
        </p:txBody>
      </p:sp>
      <p:sp>
        <p:nvSpPr>
          <p:cNvPr id="14" name="TextBox 13">
            <a:extLst>
              <a:ext uri="{FF2B5EF4-FFF2-40B4-BE49-F238E27FC236}">
                <a16:creationId xmlns:a16="http://schemas.microsoft.com/office/drawing/2014/main" id="{3D5A5C1D-C433-DAF5-C463-BC555978F54B}"/>
              </a:ext>
            </a:extLst>
          </p:cNvPr>
          <p:cNvSpPr txBox="1"/>
          <p:nvPr/>
        </p:nvSpPr>
        <p:spPr>
          <a:xfrm>
            <a:off x="304800" y="4070127"/>
            <a:ext cx="6096000" cy="646331"/>
          </a:xfrm>
          <a:prstGeom prst="rect">
            <a:avLst/>
          </a:prstGeom>
          <a:noFill/>
        </p:spPr>
        <p:txBody>
          <a:bodyPr wrap="square">
            <a:spAutoFit/>
          </a:bodyPr>
          <a:lstStyle/>
          <a:p>
            <a:pPr algn="l"/>
            <a:r>
              <a:rPr lang="en-US" sz="1800" b="0" i="0" u="none" strike="noStrike" baseline="0" dirty="0">
                <a:latin typeface="LiberationSerif"/>
              </a:rPr>
              <a:t>caching feels like it was either consciously or unconsciously ignored as part of the initial development of GraphQL</a:t>
            </a:r>
            <a:endParaRPr lang="en-US" dirty="0"/>
          </a:p>
        </p:txBody>
      </p:sp>
      <p:sp>
        <p:nvSpPr>
          <p:cNvPr id="16" name="TextBox 15">
            <a:extLst>
              <a:ext uri="{FF2B5EF4-FFF2-40B4-BE49-F238E27FC236}">
                <a16:creationId xmlns:a16="http://schemas.microsoft.com/office/drawing/2014/main" id="{3A7A9D3B-83E3-35BC-75F5-44ED6C1ECD5B}"/>
              </a:ext>
            </a:extLst>
          </p:cNvPr>
          <p:cNvSpPr txBox="1"/>
          <p:nvPr/>
        </p:nvSpPr>
        <p:spPr>
          <a:xfrm>
            <a:off x="304800" y="4901124"/>
            <a:ext cx="6096000" cy="923330"/>
          </a:xfrm>
          <a:prstGeom prst="rect">
            <a:avLst/>
          </a:prstGeom>
          <a:noFill/>
        </p:spPr>
        <p:txBody>
          <a:bodyPr wrap="square">
            <a:spAutoFit/>
          </a:bodyPr>
          <a:lstStyle/>
          <a:p>
            <a:pPr algn="l"/>
            <a:r>
              <a:rPr lang="en-US" sz="1800" b="0" i="0" u="none" strike="noStrike" baseline="0" dirty="0">
                <a:latin typeface="LiberationSerif"/>
              </a:rPr>
              <a:t>still end up with a hybrid solution for client devices, with some (more generic) requests going over normal REST-based</a:t>
            </a:r>
            <a:r>
              <a:rPr lang="en-US" dirty="0">
                <a:latin typeface="LiberationSerif"/>
              </a:rPr>
              <a:t> </a:t>
            </a:r>
            <a:r>
              <a:rPr lang="en-US" sz="1800" b="0" i="0" u="none" strike="noStrike" baseline="0" dirty="0">
                <a:latin typeface="LiberationSerif"/>
              </a:rPr>
              <a:t>HTTP APIs and other requests going over GraphQL.</a:t>
            </a:r>
            <a:endParaRPr lang="en-US" dirty="0"/>
          </a:p>
        </p:txBody>
      </p:sp>
      <p:sp>
        <p:nvSpPr>
          <p:cNvPr id="18" name="TextBox 17">
            <a:extLst>
              <a:ext uri="{FF2B5EF4-FFF2-40B4-BE49-F238E27FC236}">
                <a16:creationId xmlns:a16="http://schemas.microsoft.com/office/drawing/2014/main" id="{F1F5BB77-6DF2-522B-1AD7-E35B64D8F764}"/>
              </a:ext>
            </a:extLst>
          </p:cNvPr>
          <p:cNvSpPr txBox="1"/>
          <p:nvPr/>
        </p:nvSpPr>
        <p:spPr>
          <a:xfrm>
            <a:off x="304800" y="6009120"/>
            <a:ext cx="6096000" cy="923330"/>
          </a:xfrm>
          <a:prstGeom prst="rect">
            <a:avLst/>
          </a:prstGeom>
          <a:noFill/>
        </p:spPr>
        <p:txBody>
          <a:bodyPr wrap="square">
            <a:spAutoFit/>
          </a:bodyPr>
          <a:lstStyle/>
          <a:p>
            <a:pPr algn="l"/>
            <a:r>
              <a:rPr lang="en-US" sz="1800" b="0" i="0" u="none" strike="noStrike" baseline="0" dirty="0">
                <a:latin typeface="LiberationSerif"/>
              </a:rPr>
              <a:t>Another issue is that while GraphQL theoretically can handle writes, it doesn’t seem to fit as well as for reads (use GraphQL for reads but REST for writes).</a:t>
            </a:r>
            <a:endParaRPr lang="en-US" dirty="0"/>
          </a:p>
        </p:txBody>
      </p:sp>
      <p:sp>
        <p:nvSpPr>
          <p:cNvPr id="20" name="TextBox 19">
            <a:extLst>
              <a:ext uri="{FF2B5EF4-FFF2-40B4-BE49-F238E27FC236}">
                <a16:creationId xmlns:a16="http://schemas.microsoft.com/office/drawing/2014/main" id="{5DE4B4AC-C459-884C-8D9D-DCA684CE4EC3}"/>
              </a:ext>
            </a:extLst>
          </p:cNvPr>
          <p:cNvSpPr txBox="1"/>
          <p:nvPr/>
        </p:nvSpPr>
        <p:spPr>
          <a:xfrm>
            <a:off x="6769769" y="3562295"/>
            <a:ext cx="5117431" cy="1477328"/>
          </a:xfrm>
          <a:prstGeom prst="rect">
            <a:avLst/>
          </a:prstGeom>
          <a:noFill/>
        </p:spPr>
        <p:txBody>
          <a:bodyPr wrap="square">
            <a:spAutoFit/>
          </a:bodyPr>
          <a:lstStyle/>
          <a:p>
            <a:pPr algn="l"/>
            <a:r>
              <a:rPr lang="en-US" sz="1800" b="0" i="0" u="none" strike="noStrike" baseline="0" dirty="0">
                <a:latin typeface="LiberationSerif"/>
              </a:rPr>
              <a:t>the idea of treating microservices just as</a:t>
            </a:r>
          </a:p>
          <a:p>
            <a:pPr algn="l"/>
            <a:r>
              <a:rPr lang="en-US" sz="1800" b="0" i="0" u="none" strike="noStrike" baseline="0" dirty="0">
                <a:latin typeface="LiberationSerif"/>
              </a:rPr>
              <a:t>wrappers over databases can be very problematic (subjective).  Essential that GraphQL API isn’t coupled to the underlying data sources of your microservices.</a:t>
            </a:r>
            <a:endParaRPr lang="en-US" dirty="0"/>
          </a:p>
        </p:txBody>
      </p:sp>
    </p:spTree>
    <p:extLst>
      <p:ext uri="{BB962C8B-B14F-4D97-AF65-F5344CB8AC3E}">
        <p14:creationId xmlns:p14="http://schemas.microsoft.com/office/powerpoint/2010/main" val="2062665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031726-C9D0-6DEF-6141-B1DA32608F45}"/>
              </a:ext>
            </a:extLst>
          </p:cNvPr>
          <p:cNvSpPr txBox="1"/>
          <p:nvPr/>
        </p:nvSpPr>
        <p:spPr>
          <a:xfrm>
            <a:off x="336884" y="344723"/>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Where to use it</a:t>
            </a:r>
            <a:endParaRPr lang="en-US" dirty="0"/>
          </a:p>
        </p:txBody>
      </p:sp>
      <p:sp>
        <p:nvSpPr>
          <p:cNvPr id="7" name="TextBox 6">
            <a:extLst>
              <a:ext uri="{FF2B5EF4-FFF2-40B4-BE49-F238E27FC236}">
                <a16:creationId xmlns:a16="http://schemas.microsoft.com/office/drawing/2014/main" id="{901ED3D7-1FFD-ECBC-F3E6-B8B11D2FD90B}"/>
              </a:ext>
            </a:extLst>
          </p:cNvPr>
          <p:cNvSpPr txBox="1"/>
          <p:nvPr/>
        </p:nvSpPr>
        <p:spPr>
          <a:xfrm>
            <a:off x="336884" y="714055"/>
            <a:ext cx="6096000" cy="646331"/>
          </a:xfrm>
          <a:prstGeom prst="rect">
            <a:avLst/>
          </a:prstGeom>
          <a:noFill/>
        </p:spPr>
        <p:txBody>
          <a:bodyPr wrap="square">
            <a:spAutoFit/>
          </a:bodyPr>
          <a:lstStyle/>
          <a:p>
            <a:pPr algn="l"/>
            <a:r>
              <a:rPr lang="en-US" sz="1800" b="0" i="0" u="none" strike="noStrike" baseline="0" dirty="0">
                <a:latin typeface="LiberationSerif"/>
              </a:rPr>
              <a:t>use at the perimeter of the system, exposing functionality to external clients (sweet spot)</a:t>
            </a:r>
            <a:endParaRPr lang="en-US" dirty="0"/>
          </a:p>
        </p:txBody>
      </p:sp>
      <p:sp>
        <p:nvSpPr>
          <p:cNvPr id="9" name="TextBox 8">
            <a:extLst>
              <a:ext uri="{FF2B5EF4-FFF2-40B4-BE49-F238E27FC236}">
                <a16:creationId xmlns:a16="http://schemas.microsoft.com/office/drawing/2014/main" id="{1A5BC7C2-5F27-97B9-BAEF-951D2AD37AAB}"/>
              </a:ext>
            </a:extLst>
          </p:cNvPr>
          <p:cNvSpPr txBox="1"/>
          <p:nvPr/>
        </p:nvSpPr>
        <p:spPr>
          <a:xfrm>
            <a:off x="336884" y="1729718"/>
            <a:ext cx="6096000" cy="923330"/>
          </a:xfrm>
          <a:prstGeom prst="rect">
            <a:avLst/>
          </a:prstGeom>
          <a:noFill/>
        </p:spPr>
        <p:txBody>
          <a:bodyPr wrap="square">
            <a:spAutoFit/>
          </a:bodyPr>
          <a:lstStyle/>
          <a:p>
            <a:pPr algn="l"/>
            <a:r>
              <a:rPr lang="en-US" sz="1800" b="0" i="0" u="none" strike="noStrike" baseline="0" dirty="0">
                <a:latin typeface="LiberationSerif"/>
              </a:rPr>
              <a:t>obvious fit for mobile devices given their constraints in terms of their limited ability to surface data to the end user and the nature of mobile networks</a:t>
            </a:r>
            <a:endParaRPr lang="en-US" dirty="0"/>
          </a:p>
        </p:txBody>
      </p:sp>
      <p:sp>
        <p:nvSpPr>
          <p:cNvPr id="11" name="TextBox 10">
            <a:extLst>
              <a:ext uri="{FF2B5EF4-FFF2-40B4-BE49-F238E27FC236}">
                <a16:creationId xmlns:a16="http://schemas.microsoft.com/office/drawing/2014/main" id="{ABB0119F-0106-F590-00AB-323E8FAE33C0}"/>
              </a:ext>
            </a:extLst>
          </p:cNvPr>
          <p:cNvSpPr txBox="1"/>
          <p:nvPr/>
        </p:nvSpPr>
        <p:spPr>
          <a:xfrm>
            <a:off x="336884" y="3022380"/>
            <a:ext cx="6096000" cy="1200329"/>
          </a:xfrm>
          <a:prstGeom prst="rect">
            <a:avLst/>
          </a:prstGeom>
          <a:noFill/>
        </p:spPr>
        <p:txBody>
          <a:bodyPr wrap="square">
            <a:spAutoFit/>
          </a:bodyPr>
          <a:lstStyle/>
          <a:p>
            <a:pPr algn="l"/>
            <a:r>
              <a:rPr lang="en-US" sz="1800" b="0" i="0" u="none" strike="noStrike" baseline="0" dirty="0">
                <a:latin typeface="LiberationSerif"/>
              </a:rPr>
              <a:t>If you have an external API that often requires external clients to make multiple calls to get the information they need, then GraphQL can help make the API much more efficient and friendly</a:t>
            </a:r>
            <a:endParaRPr lang="en-US" dirty="0"/>
          </a:p>
        </p:txBody>
      </p:sp>
      <p:sp>
        <p:nvSpPr>
          <p:cNvPr id="13" name="TextBox 12">
            <a:extLst>
              <a:ext uri="{FF2B5EF4-FFF2-40B4-BE49-F238E27FC236}">
                <a16:creationId xmlns:a16="http://schemas.microsoft.com/office/drawing/2014/main" id="{E0A0FD0B-9C97-FC18-BB97-6A2358742857}"/>
              </a:ext>
            </a:extLst>
          </p:cNvPr>
          <p:cNvSpPr txBox="1"/>
          <p:nvPr/>
        </p:nvSpPr>
        <p:spPr>
          <a:xfrm>
            <a:off x="336884" y="4592041"/>
            <a:ext cx="6096000" cy="923330"/>
          </a:xfrm>
          <a:prstGeom prst="rect">
            <a:avLst/>
          </a:prstGeom>
          <a:noFill/>
        </p:spPr>
        <p:txBody>
          <a:bodyPr wrap="square">
            <a:spAutoFit/>
          </a:bodyPr>
          <a:lstStyle/>
          <a:p>
            <a:r>
              <a:rPr lang="en-US" sz="1800" b="0" i="0" u="none" strike="noStrike" baseline="0" dirty="0">
                <a:latin typeface="LiberationSerif"/>
              </a:rPr>
              <a:t>Fundamentally, GraphQL is a call aggregation and filtering mechanism (used to aggregate calls over multiple downstream services) </a:t>
            </a:r>
            <a:endParaRPr lang="en-US" dirty="0"/>
          </a:p>
        </p:txBody>
      </p:sp>
      <p:sp>
        <p:nvSpPr>
          <p:cNvPr id="15" name="TextBox 14">
            <a:extLst>
              <a:ext uri="{FF2B5EF4-FFF2-40B4-BE49-F238E27FC236}">
                <a16:creationId xmlns:a16="http://schemas.microsoft.com/office/drawing/2014/main" id="{263A2D70-9BF2-1092-DE4B-A14166785E9B}"/>
              </a:ext>
            </a:extLst>
          </p:cNvPr>
          <p:cNvSpPr txBox="1"/>
          <p:nvPr/>
        </p:nvSpPr>
        <p:spPr>
          <a:xfrm>
            <a:off x="336884" y="5884703"/>
            <a:ext cx="6096000" cy="646331"/>
          </a:xfrm>
          <a:prstGeom prst="rect">
            <a:avLst/>
          </a:prstGeom>
          <a:noFill/>
        </p:spPr>
        <p:txBody>
          <a:bodyPr wrap="square">
            <a:spAutoFit/>
          </a:bodyPr>
          <a:lstStyle/>
          <a:p>
            <a:pPr algn="l"/>
            <a:r>
              <a:rPr lang="en-US" sz="1800" b="0" i="0" u="none" strike="noStrike" baseline="0" dirty="0">
                <a:latin typeface="LiberationSerif"/>
              </a:rPr>
              <a:t>not something that would replace general microservice-to-microservice communication</a:t>
            </a:r>
            <a:endParaRPr lang="en-US" dirty="0"/>
          </a:p>
        </p:txBody>
      </p:sp>
      <p:sp>
        <p:nvSpPr>
          <p:cNvPr id="16" name="TextBox 15">
            <a:extLst>
              <a:ext uri="{FF2B5EF4-FFF2-40B4-BE49-F238E27FC236}">
                <a16:creationId xmlns:a16="http://schemas.microsoft.com/office/drawing/2014/main" id="{DD467734-6097-B45F-7E68-F64F5F3AD3C1}"/>
              </a:ext>
            </a:extLst>
          </p:cNvPr>
          <p:cNvSpPr txBox="1"/>
          <p:nvPr/>
        </p:nvSpPr>
        <p:spPr>
          <a:xfrm>
            <a:off x="336884" y="0"/>
            <a:ext cx="6096000" cy="369332"/>
          </a:xfrm>
          <a:prstGeom prst="rect">
            <a:avLst/>
          </a:prstGeom>
          <a:noFill/>
        </p:spPr>
        <p:txBody>
          <a:bodyPr wrap="square">
            <a:spAutoFit/>
          </a:bodyPr>
          <a:lstStyle/>
          <a:p>
            <a:r>
              <a:rPr lang="en-US" sz="1800" b="1" i="0" u="none" strike="noStrike" baseline="0" dirty="0">
                <a:latin typeface="LiberationSans-Bold"/>
              </a:rPr>
              <a:t>GraphQL</a:t>
            </a:r>
            <a:endParaRPr lang="en-US" dirty="0"/>
          </a:p>
        </p:txBody>
      </p:sp>
    </p:spTree>
    <p:extLst>
      <p:ext uri="{BB962C8B-B14F-4D97-AF65-F5344CB8AC3E}">
        <p14:creationId xmlns:p14="http://schemas.microsoft.com/office/powerpoint/2010/main" val="1174745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506597-8A65-1A3E-EC98-003016F48743}"/>
              </a:ext>
            </a:extLst>
          </p:cNvPr>
          <p:cNvSpPr txBox="1"/>
          <p:nvPr/>
        </p:nvSpPr>
        <p:spPr>
          <a:xfrm>
            <a:off x="451184" y="477070"/>
            <a:ext cx="6100010" cy="369332"/>
          </a:xfrm>
          <a:prstGeom prst="rect">
            <a:avLst/>
          </a:prstGeom>
          <a:noFill/>
        </p:spPr>
        <p:txBody>
          <a:bodyPr wrap="square">
            <a:spAutoFit/>
          </a:bodyPr>
          <a:lstStyle/>
          <a:p>
            <a:r>
              <a:rPr lang="en-US" sz="1800" b="1" i="0" u="none" strike="noStrike" baseline="0" dirty="0">
                <a:latin typeface="LiberationSans-Bold"/>
              </a:rPr>
              <a:t>Make Your Interface Explicit</a:t>
            </a:r>
            <a:endParaRPr lang="en-US" dirty="0"/>
          </a:p>
        </p:txBody>
      </p:sp>
      <p:sp>
        <p:nvSpPr>
          <p:cNvPr id="7" name="TextBox 6">
            <a:extLst>
              <a:ext uri="{FF2B5EF4-FFF2-40B4-BE49-F238E27FC236}">
                <a16:creationId xmlns:a16="http://schemas.microsoft.com/office/drawing/2014/main" id="{3C79FA16-D21D-5D6C-E7F8-35C1F7B17FC5}"/>
              </a:ext>
            </a:extLst>
          </p:cNvPr>
          <p:cNvSpPr txBox="1"/>
          <p:nvPr/>
        </p:nvSpPr>
        <p:spPr>
          <a:xfrm>
            <a:off x="451184" y="846402"/>
            <a:ext cx="6100010" cy="646331"/>
          </a:xfrm>
          <a:prstGeom prst="rect">
            <a:avLst/>
          </a:prstGeom>
          <a:noFill/>
        </p:spPr>
        <p:txBody>
          <a:bodyPr wrap="square">
            <a:spAutoFit/>
          </a:bodyPr>
          <a:lstStyle/>
          <a:p>
            <a:pPr algn="l"/>
            <a:r>
              <a:rPr lang="en-US" sz="1800" b="0" i="0" u="none" strike="noStrike" baseline="0" dirty="0">
                <a:latin typeface="LiberationSerif"/>
              </a:rPr>
              <a:t>it is clear to a consumer of a microservice as to what functionality that microservice exposes</a:t>
            </a:r>
            <a:endParaRPr lang="en-US" dirty="0"/>
          </a:p>
        </p:txBody>
      </p:sp>
      <p:sp>
        <p:nvSpPr>
          <p:cNvPr id="9" name="TextBox 8">
            <a:extLst>
              <a:ext uri="{FF2B5EF4-FFF2-40B4-BE49-F238E27FC236}">
                <a16:creationId xmlns:a16="http://schemas.microsoft.com/office/drawing/2014/main" id="{A210DA22-B1D7-37D4-0803-910A4EC8A79B}"/>
              </a:ext>
            </a:extLst>
          </p:cNvPr>
          <p:cNvSpPr txBox="1"/>
          <p:nvPr/>
        </p:nvSpPr>
        <p:spPr>
          <a:xfrm>
            <a:off x="451184" y="1538899"/>
            <a:ext cx="6100010" cy="646331"/>
          </a:xfrm>
          <a:prstGeom prst="rect">
            <a:avLst/>
          </a:prstGeom>
          <a:noFill/>
        </p:spPr>
        <p:txBody>
          <a:bodyPr wrap="square">
            <a:spAutoFit/>
          </a:bodyPr>
          <a:lstStyle/>
          <a:p>
            <a:pPr algn="l"/>
            <a:r>
              <a:rPr lang="en-US" sz="1800" b="0" i="0" u="none" strike="noStrike" baseline="0" dirty="0">
                <a:latin typeface="LiberationSerif"/>
              </a:rPr>
              <a:t>it is clear to a developer working on the microservice what functionality needs to remain intact for external parties</a:t>
            </a:r>
            <a:endParaRPr lang="en-US" dirty="0"/>
          </a:p>
        </p:txBody>
      </p:sp>
      <p:sp>
        <p:nvSpPr>
          <p:cNvPr id="11" name="TextBox 10">
            <a:extLst>
              <a:ext uri="{FF2B5EF4-FFF2-40B4-BE49-F238E27FC236}">
                <a16:creationId xmlns:a16="http://schemas.microsoft.com/office/drawing/2014/main" id="{598E8FE0-2282-7138-88DF-76B9196B6179}"/>
              </a:ext>
            </a:extLst>
          </p:cNvPr>
          <p:cNvSpPr txBox="1"/>
          <p:nvPr/>
        </p:nvSpPr>
        <p:spPr>
          <a:xfrm>
            <a:off x="451184" y="2231396"/>
            <a:ext cx="6100010" cy="646331"/>
          </a:xfrm>
          <a:prstGeom prst="rect">
            <a:avLst/>
          </a:prstGeom>
          <a:noFill/>
        </p:spPr>
        <p:txBody>
          <a:bodyPr wrap="square">
            <a:spAutoFit/>
          </a:bodyPr>
          <a:lstStyle/>
          <a:p>
            <a:pPr algn="l"/>
            <a:r>
              <a:rPr lang="en-US" sz="1800" b="0" i="0" u="none" strike="noStrike" baseline="0" dirty="0">
                <a:latin typeface="LiberationSerif"/>
              </a:rPr>
              <a:t>Explicit schemas - helping ensure that the interface a microservice exposes is explicit</a:t>
            </a:r>
            <a:endParaRPr lang="en-US" dirty="0"/>
          </a:p>
        </p:txBody>
      </p:sp>
      <p:sp>
        <p:nvSpPr>
          <p:cNvPr id="13" name="TextBox 12">
            <a:extLst>
              <a:ext uri="{FF2B5EF4-FFF2-40B4-BE49-F238E27FC236}">
                <a16:creationId xmlns:a16="http://schemas.microsoft.com/office/drawing/2014/main" id="{942D997C-34AA-916A-1399-55E08BE5C731}"/>
              </a:ext>
            </a:extLst>
          </p:cNvPr>
          <p:cNvSpPr txBox="1"/>
          <p:nvPr/>
        </p:nvSpPr>
        <p:spPr>
          <a:xfrm>
            <a:off x="451184" y="2923893"/>
            <a:ext cx="6100010" cy="646331"/>
          </a:xfrm>
          <a:prstGeom prst="rect">
            <a:avLst/>
          </a:prstGeom>
          <a:noFill/>
        </p:spPr>
        <p:txBody>
          <a:bodyPr wrap="square">
            <a:spAutoFit/>
          </a:bodyPr>
          <a:lstStyle/>
          <a:p>
            <a:pPr algn="l"/>
            <a:r>
              <a:rPr lang="en-US" sz="1800" b="0" i="0" u="none" strike="noStrike" baseline="0" dirty="0">
                <a:latin typeface="LiberationSerif"/>
              </a:rPr>
              <a:t>Some of the technology we can look at requires the use of a schema; for other technology, the use of a schema is optional.</a:t>
            </a:r>
            <a:endParaRPr lang="en-US" dirty="0"/>
          </a:p>
        </p:txBody>
      </p:sp>
      <p:sp>
        <p:nvSpPr>
          <p:cNvPr id="15" name="TextBox 14">
            <a:extLst>
              <a:ext uri="{FF2B5EF4-FFF2-40B4-BE49-F238E27FC236}">
                <a16:creationId xmlns:a16="http://schemas.microsoft.com/office/drawing/2014/main" id="{A791C031-30D4-00BD-EA75-6658ABC3A3FE}"/>
              </a:ext>
            </a:extLst>
          </p:cNvPr>
          <p:cNvSpPr txBox="1"/>
          <p:nvPr/>
        </p:nvSpPr>
        <p:spPr>
          <a:xfrm>
            <a:off x="451184" y="3616390"/>
            <a:ext cx="6100010" cy="646331"/>
          </a:xfrm>
          <a:prstGeom prst="rect">
            <a:avLst/>
          </a:prstGeom>
          <a:noFill/>
        </p:spPr>
        <p:txBody>
          <a:bodyPr wrap="square">
            <a:spAutoFit/>
          </a:bodyPr>
          <a:lstStyle/>
          <a:p>
            <a:pPr algn="l"/>
            <a:r>
              <a:rPr lang="en-US" sz="1800" b="0" i="0" u="none" strike="noStrike" baseline="0" dirty="0">
                <a:latin typeface="LiberationSerif"/>
              </a:rPr>
              <a:t>enough supporting documentation to be clear about what functionality a consumer can expect a microservice to provide</a:t>
            </a:r>
            <a:endParaRPr lang="en-US" dirty="0"/>
          </a:p>
        </p:txBody>
      </p:sp>
    </p:spTree>
    <p:extLst>
      <p:ext uri="{BB962C8B-B14F-4D97-AF65-F5344CB8AC3E}">
        <p14:creationId xmlns:p14="http://schemas.microsoft.com/office/powerpoint/2010/main" val="3453518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EE3DF5-F55E-9C12-3118-2E091F683A03}"/>
              </a:ext>
            </a:extLst>
          </p:cNvPr>
          <p:cNvSpPr txBox="1"/>
          <p:nvPr/>
        </p:nvSpPr>
        <p:spPr>
          <a:xfrm>
            <a:off x="304800" y="328681"/>
            <a:ext cx="6096000" cy="369332"/>
          </a:xfrm>
          <a:prstGeom prst="rect">
            <a:avLst/>
          </a:prstGeom>
          <a:noFill/>
        </p:spPr>
        <p:txBody>
          <a:bodyPr wrap="square">
            <a:spAutoFit/>
          </a:bodyPr>
          <a:lstStyle/>
          <a:p>
            <a:r>
              <a:rPr lang="en-US" sz="1800" b="1" i="0" u="none" strike="noStrike" baseline="0" dirty="0">
                <a:latin typeface="LiberationSans-Bold"/>
              </a:rPr>
              <a:t>Message Brokers</a:t>
            </a:r>
            <a:endParaRPr lang="en-US" dirty="0"/>
          </a:p>
        </p:txBody>
      </p:sp>
      <p:sp>
        <p:nvSpPr>
          <p:cNvPr id="7" name="TextBox 6">
            <a:extLst>
              <a:ext uri="{FF2B5EF4-FFF2-40B4-BE49-F238E27FC236}">
                <a16:creationId xmlns:a16="http://schemas.microsoft.com/office/drawing/2014/main" id="{B46FB619-EAAE-4CDB-0B55-9CF48D70BF39}"/>
              </a:ext>
            </a:extLst>
          </p:cNvPr>
          <p:cNvSpPr txBox="1"/>
          <p:nvPr/>
        </p:nvSpPr>
        <p:spPr>
          <a:xfrm>
            <a:off x="304800" y="698013"/>
            <a:ext cx="6096000" cy="369332"/>
          </a:xfrm>
          <a:prstGeom prst="rect">
            <a:avLst/>
          </a:prstGeom>
          <a:noFill/>
        </p:spPr>
        <p:txBody>
          <a:bodyPr wrap="square">
            <a:spAutoFit/>
          </a:bodyPr>
          <a:lstStyle/>
          <a:p>
            <a:r>
              <a:rPr lang="en-US" sz="1800" b="0" i="0" u="none" strike="noStrike" baseline="0" dirty="0">
                <a:latin typeface="LiberationSerif"/>
              </a:rPr>
              <a:t>Message brokers are intermediaries, often called middleware</a:t>
            </a:r>
            <a:endParaRPr lang="en-US" dirty="0"/>
          </a:p>
        </p:txBody>
      </p:sp>
      <p:sp>
        <p:nvSpPr>
          <p:cNvPr id="9" name="TextBox 8">
            <a:extLst>
              <a:ext uri="{FF2B5EF4-FFF2-40B4-BE49-F238E27FC236}">
                <a16:creationId xmlns:a16="http://schemas.microsoft.com/office/drawing/2014/main" id="{79227001-A7F1-BC0B-C16F-24F6CF183EB9}"/>
              </a:ext>
            </a:extLst>
          </p:cNvPr>
          <p:cNvSpPr txBox="1"/>
          <p:nvPr/>
        </p:nvSpPr>
        <p:spPr>
          <a:xfrm>
            <a:off x="307300" y="1436677"/>
            <a:ext cx="6093500" cy="646331"/>
          </a:xfrm>
          <a:prstGeom prst="rect">
            <a:avLst/>
          </a:prstGeom>
          <a:noFill/>
        </p:spPr>
        <p:txBody>
          <a:bodyPr wrap="square">
            <a:spAutoFit/>
          </a:bodyPr>
          <a:lstStyle/>
          <a:p>
            <a:pPr algn="l"/>
            <a:r>
              <a:rPr lang="en-US" sz="1800" b="0" i="0" u="none" strike="noStrike" baseline="0" dirty="0">
                <a:latin typeface="LiberationSerif"/>
              </a:rPr>
              <a:t>popular choice to help implement asynchronous communication between microservices</a:t>
            </a:r>
            <a:endParaRPr lang="en-US" dirty="0"/>
          </a:p>
        </p:txBody>
      </p:sp>
      <p:sp>
        <p:nvSpPr>
          <p:cNvPr id="11" name="TextBox 10">
            <a:extLst>
              <a:ext uri="{FF2B5EF4-FFF2-40B4-BE49-F238E27FC236}">
                <a16:creationId xmlns:a16="http://schemas.microsoft.com/office/drawing/2014/main" id="{5AC553F4-0A7C-2A20-F436-CA91B7B84669}"/>
              </a:ext>
            </a:extLst>
          </p:cNvPr>
          <p:cNvSpPr txBox="1"/>
          <p:nvPr/>
        </p:nvSpPr>
        <p:spPr>
          <a:xfrm>
            <a:off x="304800" y="2452340"/>
            <a:ext cx="6096000" cy="646331"/>
          </a:xfrm>
          <a:prstGeom prst="rect">
            <a:avLst/>
          </a:prstGeom>
          <a:noFill/>
        </p:spPr>
        <p:txBody>
          <a:bodyPr wrap="square">
            <a:spAutoFit/>
          </a:bodyPr>
          <a:lstStyle/>
          <a:p>
            <a:pPr algn="l"/>
            <a:r>
              <a:rPr lang="en-US" sz="1800" b="0" i="0" u="none" strike="noStrike" baseline="0" dirty="0">
                <a:latin typeface="LiberationSerif"/>
              </a:rPr>
              <a:t>a message is a generic concept that defines the thing that a message broker sends</a:t>
            </a:r>
            <a:endParaRPr lang="en-US" dirty="0"/>
          </a:p>
        </p:txBody>
      </p:sp>
      <p:sp>
        <p:nvSpPr>
          <p:cNvPr id="13" name="TextBox 12">
            <a:extLst>
              <a:ext uri="{FF2B5EF4-FFF2-40B4-BE49-F238E27FC236}">
                <a16:creationId xmlns:a16="http://schemas.microsoft.com/office/drawing/2014/main" id="{6FD7DB29-EA20-4320-D35E-6ED394C30836}"/>
              </a:ext>
            </a:extLst>
          </p:cNvPr>
          <p:cNvSpPr txBox="1"/>
          <p:nvPr/>
        </p:nvSpPr>
        <p:spPr>
          <a:xfrm>
            <a:off x="304800" y="3468003"/>
            <a:ext cx="6096000" cy="369332"/>
          </a:xfrm>
          <a:prstGeom prst="rect">
            <a:avLst/>
          </a:prstGeom>
          <a:noFill/>
        </p:spPr>
        <p:txBody>
          <a:bodyPr wrap="square">
            <a:spAutoFit/>
          </a:bodyPr>
          <a:lstStyle/>
          <a:p>
            <a:pPr algn="l"/>
            <a:r>
              <a:rPr lang="en-US" sz="1800" b="0" i="0" u="none" strike="noStrike" baseline="0" dirty="0">
                <a:latin typeface="LiberationSerif"/>
              </a:rPr>
              <a:t>message could contain a request, a response, or an event</a:t>
            </a:r>
            <a:endParaRPr lang="en-US" dirty="0"/>
          </a:p>
        </p:txBody>
      </p:sp>
      <p:sp>
        <p:nvSpPr>
          <p:cNvPr id="15" name="TextBox 14">
            <a:extLst>
              <a:ext uri="{FF2B5EF4-FFF2-40B4-BE49-F238E27FC236}">
                <a16:creationId xmlns:a16="http://schemas.microsoft.com/office/drawing/2014/main" id="{0F7E3F4D-CD41-8A8E-DE50-43808BE5E588}"/>
              </a:ext>
            </a:extLst>
          </p:cNvPr>
          <p:cNvSpPr txBox="1"/>
          <p:nvPr/>
        </p:nvSpPr>
        <p:spPr>
          <a:xfrm>
            <a:off x="304800" y="4206667"/>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Topics and queues</a:t>
            </a:r>
            <a:endParaRPr lang="en-US" dirty="0"/>
          </a:p>
        </p:txBody>
      </p:sp>
      <p:sp>
        <p:nvSpPr>
          <p:cNvPr id="3" name="TextBox 2">
            <a:extLst>
              <a:ext uri="{FF2B5EF4-FFF2-40B4-BE49-F238E27FC236}">
                <a16:creationId xmlns:a16="http://schemas.microsoft.com/office/drawing/2014/main" id="{763831D1-8A8C-4D1B-57D7-C8E2FFB3A000}"/>
              </a:ext>
            </a:extLst>
          </p:cNvPr>
          <p:cNvSpPr txBox="1"/>
          <p:nvPr/>
        </p:nvSpPr>
        <p:spPr>
          <a:xfrm>
            <a:off x="304800" y="4575999"/>
            <a:ext cx="6096000" cy="369332"/>
          </a:xfrm>
          <a:prstGeom prst="rect">
            <a:avLst/>
          </a:prstGeom>
          <a:noFill/>
        </p:spPr>
        <p:txBody>
          <a:bodyPr wrap="square">
            <a:spAutoFit/>
          </a:bodyPr>
          <a:lstStyle/>
          <a:p>
            <a:r>
              <a:rPr lang="en-US" sz="1800" b="0" i="0" u="none" strike="noStrike" baseline="0" dirty="0">
                <a:latin typeface="LiberationSerif"/>
              </a:rPr>
              <a:t>Brokers tend to provide either queues or topics, or both.</a:t>
            </a:r>
            <a:endParaRPr lang="en-US" dirty="0"/>
          </a:p>
        </p:txBody>
      </p:sp>
      <p:sp>
        <p:nvSpPr>
          <p:cNvPr id="6" name="TextBox 5">
            <a:extLst>
              <a:ext uri="{FF2B5EF4-FFF2-40B4-BE49-F238E27FC236}">
                <a16:creationId xmlns:a16="http://schemas.microsoft.com/office/drawing/2014/main" id="{3181FAEE-64C8-E0FA-3E93-DE5AC3CAAA7D}"/>
              </a:ext>
            </a:extLst>
          </p:cNvPr>
          <p:cNvSpPr txBox="1"/>
          <p:nvPr/>
        </p:nvSpPr>
        <p:spPr>
          <a:xfrm>
            <a:off x="304800" y="4945331"/>
            <a:ext cx="6096000" cy="369332"/>
          </a:xfrm>
          <a:prstGeom prst="rect">
            <a:avLst/>
          </a:prstGeom>
          <a:noFill/>
        </p:spPr>
        <p:txBody>
          <a:bodyPr wrap="square">
            <a:spAutoFit/>
          </a:bodyPr>
          <a:lstStyle/>
          <a:p>
            <a:pPr algn="l"/>
            <a:r>
              <a:rPr lang="en-US" sz="1800" b="0" i="0" u="none" strike="noStrike" baseline="0" dirty="0">
                <a:latin typeface="LiberationSerif"/>
              </a:rPr>
              <a:t>Queues are typically point to point</a:t>
            </a:r>
            <a:endParaRPr lang="en-US" dirty="0"/>
          </a:p>
        </p:txBody>
      </p:sp>
      <p:sp>
        <p:nvSpPr>
          <p:cNvPr id="10" name="TextBox 9">
            <a:extLst>
              <a:ext uri="{FF2B5EF4-FFF2-40B4-BE49-F238E27FC236}">
                <a16:creationId xmlns:a16="http://schemas.microsoft.com/office/drawing/2014/main" id="{2E5FA9CF-F8C4-66B4-BFCD-BD3EC3D1E1E5}"/>
              </a:ext>
            </a:extLst>
          </p:cNvPr>
          <p:cNvSpPr txBox="1"/>
          <p:nvPr/>
        </p:nvSpPr>
        <p:spPr>
          <a:xfrm>
            <a:off x="304800" y="5314663"/>
            <a:ext cx="6096000" cy="923330"/>
          </a:xfrm>
          <a:prstGeom prst="rect">
            <a:avLst/>
          </a:prstGeom>
          <a:noFill/>
        </p:spPr>
        <p:txBody>
          <a:bodyPr wrap="square">
            <a:spAutoFit/>
          </a:bodyPr>
          <a:lstStyle/>
          <a:p>
            <a:pPr algn="l"/>
            <a:r>
              <a:rPr lang="en-US" sz="1800" b="0" i="0" u="none" strike="noStrike" baseline="0" dirty="0">
                <a:latin typeface="LiberationSerif"/>
              </a:rPr>
              <a:t>topic-based system, multiple consumers can subscribe</a:t>
            </a:r>
          </a:p>
          <a:p>
            <a:pPr algn="l"/>
            <a:r>
              <a:rPr lang="en-US" sz="1800" b="0" i="0" u="none" strike="noStrike" baseline="0" dirty="0">
                <a:latin typeface="LiberationSerif"/>
              </a:rPr>
              <a:t>to a topic, and each subscribed consumer will receive a copy of that message</a:t>
            </a:r>
            <a:endParaRPr lang="en-US" dirty="0"/>
          </a:p>
        </p:txBody>
      </p:sp>
      <p:sp>
        <p:nvSpPr>
          <p:cNvPr id="14" name="TextBox 13">
            <a:extLst>
              <a:ext uri="{FF2B5EF4-FFF2-40B4-BE49-F238E27FC236}">
                <a16:creationId xmlns:a16="http://schemas.microsoft.com/office/drawing/2014/main" id="{064A3BEC-41C6-47F5-D2A7-4061A6493FF5}"/>
              </a:ext>
            </a:extLst>
          </p:cNvPr>
          <p:cNvSpPr txBox="1"/>
          <p:nvPr/>
        </p:nvSpPr>
        <p:spPr>
          <a:xfrm>
            <a:off x="304800" y="6243083"/>
            <a:ext cx="6096000" cy="646331"/>
          </a:xfrm>
          <a:prstGeom prst="rect">
            <a:avLst/>
          </a:prstGeom>
          <a:noFill/>
        </p:spPr>
        <p:txBody>
          <a:bodyPr wrap="square">
            <a:spAutoFit/>
          </a:bodyPr>
          <a:lstStyle/>
          <a:p>
            <a:pPr algn="l"/>
            <a:r>
              <a:rPr lang="en-US" sz="1800" b="0" i="0" u="none" strike="noStrike" baseline="0" dirty="0">
                <a:latin typeface="LiberationSerif"/>
              </a:rPr>
              <a:t>A consumer could represent one or more microservices—typically modeled as a consumer group</a:t>
            </a:r>
            <a:endParaRPr lang="en-US" dirty="0"/>
          </a:p>
        </p:txBody>
      </p:sp>
      <p:pic>
        <p:nvPicPr>
          <p:cNvPr id="17" name="Picture 16">
            <a:extLst>
              <a:ext uri="{FF2B5EF4-FFF2-40B4-BE49-F238E27FC236}">
                <a16:creationId xmlns:a16="http://schemas.microsoft.com/office/drawing/2014/main" id="{5BC02466-A691-664C-B827-40983A3A42E3}"/>
              </a:ext>
            </a:extLst>
          </p:cNvPr>
          <p:cNvPicPr>
            <a:picLocks noChangeAspect="1"/>
          </p:cNvPicPr>
          <p:nvPr/>
        </p:nvPicPr>
        <p:blipFill>
          <a:blip r:embed="rId2"/>
          <a:stretch>
            <a:fillRect/>
          </a:stretch>
        </p:blipFill>
        <p:spPr>
          <a:xfrm>
            <a:off x="5946182" y="1764632"/>
            <a:ext cx="5941018" cy="3380481"/>
          </a:xfrm>
          <a:prstGeom prst="rect">
            <a:avLst/>
          </a:prstGeom>
        </p:spPr>
      </p:pic>
      <p:sp>
        <p:nvSpPr>
          <p:cNvPr id="19" name="TextBox 18">
            <a:extLst>
              <a:ext uri="{FF2B5EF4-FFF2-40B4-BE49-F238E27FC236}">
                <a16:creationId xmlns:a16="http://schemas.microsoft.com/office/drawing/2014/main" id="{903C21AF-A966-DFDA-501A-DCD54A14A8AC}"/>
              </a:ext>
            </a:extLst>
          </p:cNvPr>
          <p:cNvSpPr txBox="1"/>
          <p:nvPr/>
        </p:nvSpPr>
        <p:spPr>
          <a:xfrm>
            <a:off x="6400800" y="5324766"/>
            <a:ext cx="6096000" cy="369332"/>
          </a:xfrm>
          <a:prstGeom prst="rect">
            <a:avLst/>
          </a:prstGeom>
          <a:noFill/>
        </p:spPr>
        <p:txBody>
          <a:bodyPr wrap="square">
            <a:spAutoFit/>
          </a:bodyPr>
          <a:lstStyle/>
          <a:p>
            <a:pPr algn="l"/>
            <a:r>
              <a:rPr lang="en-US" sz="1800" b="0" i="0" u="none" strike="noStrike" baseline="0" dirty="0">
                <a:latin typeface="LiberationSerif"/>
              </a:rPr>
              <a:t>This is an example of the competing consumers pattern</a:t>
            </a:r>
            <a:endParaRPr lang="en-US" dirty="0"/>
          </a:p>
        </p:txBody>
      </p:sp>
    </p:spTree>
    <p:extLst>
      <p:ext uri="{BB962C8B-B14F-4D97-AF65-F5344CB8AC3E}">
        <p14:creationId xmlns:p14="http://schemas.microsoft.com/office/powerpoint/2010/main" val="362558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362AE9-6AA2-D364-565D-A186B37F4081}"/>
              </a:ext>
            </a:extLst>
          </p:cNvPr>
          <p:cNvSpPr txBox="1"/>
          <p:nvPr/>
        </p:nvSpPr>
        <p:spPr>
          <a:xfrm>
            <a:off x="304800" y="328681"/>
            <a:ext cx="6096000" cy="369332"/>
          </a:xfrm>
          <a:prstGeom prst="rect">
            <a:avLst/>
          </a:prstGeom>
          <a:noFill/>
        </p:spPr>
        <p:txBody>
          <a:bodyPr wrap="square">
            <a:spAutoFit/>
          </a:bodyPr>
          <a:lstStyle/>
          <a:p>
            <a:r>
              <a:rPr lang="en-US" sz="1800" b="1" i="0" u="none" strike="noStrike" baseline="0" dirty="0">
                <a:latin typeface="LiberationSans-Bold"/>
              </a:rPr>
              <a:t>Message Brokers</a:t>
            </a:r>
            <a:endParaRPr lang="en-US" dirty="0"/>
          </a:p>
        </p:txBody>
      </p:sp>
      <p:sp>
        <p:nvSpPr>
          <p:cNvPr id="6" name="TextBox 5">
            <a:extLst>
              <a:ext uri="{FF2B5EF4-FFF2-40B4-BE49-F238E27FC236}">
                <a16:creationId xmlns:a16="http://schemas.microsoft.com/office/drawing/2014/main" id="{F41BE174-6B60-90BB-0239-DC415905422E}"/>
              </a:ext>
            </a:extLst>
          </p:cNvPr>
          <p:cNvSpPr txBox="1"/>
          <p:nvPr/>
        </p:nvSpPr>
        <p:spPr>
          <a:xfrm>
            <a:off x="304800" y="698013"/>
            <a:ext cx="6096000" cy="369332"/>
          </a:xfrm>
          <a:prstGeom prst="rect">
            <a:avLst/>
          </a:prstGeom>
          <a:noFill/>
        </p:spPr>
        <p:txBody>
          <a:bodyPr wrap="square">
            <a:spAutoFit/>
          </a:bodyPr>
          <a:lstStyle/>
          <a:p>
            <a:r>
              <a:rPr lang="en-US" sz="1800" b="0" i="0" u="none" strike="noStrike" baseline="0" dirty="0">
                <a:latin typeface="LiberationSerif"/>
              </a:rPr>
              <a:t>With topics, you can have multiple consumer groups</a:t>
            </a:r>
            <a:endParaRPr lang="en-US" dirty="0"/>
          </a:p>
        </p:txBody>
      </p:sp>
      <p:sp>
        <p:nvSpPr>
          <p:cNvPr id="8" name="TextBox 7">
            <a:extLst>
              <a:ext uri="{FF2B5EF4-FFF2-40B4-BE49-F238E27FC236}">
                <a16:creationId xmlns:a16="http://schemas.microsoft.com/office/drawing/2014/main" id="{EA889704-E107-F98B-A595-632CB2A343AB}"/>
              </a:ext>
            </a:extLst>
          </p:cNvPr>
          <p:cNvSpPr txBox="1"/>
          <p:nvPr/>
        </p:nvSpPr>
        <p:spPr>
          <a:xfrm>
            <a:off x="304800" y="1067345"/>
            <a:ext cx="6096000" cy="646331"/>
          </a:xfrm>
          <a:prstGeom prst="rect">
            <a:avLst/>
          </a:prstGeom>
          <a:noFill/>
        </p:spPr>
        <p:txBody>
          <a:bodyPr wrap="square">
            <a:spAutoFit/>
          </a:bodyPr>
          <a:lstStyle/>
          <a:p>
            <a:pPr algn="l"/>
            <a:r>
              <a:rPr lang="en-US" sz="1800" b="0" i="0" u="none" strike="noStrike" baseline="0" dirty="0">
                <a:latin typeface="LiberationSerif"/>
              </a:rPr>
              <a:t>A copy of that event is received by only one instance of potentially many consumer groups</a:t>
            </a:r>
            <a:endParaRPr lang="en-US" dirty="0"/>
          </a:p>
        </p:txBody>
      </p:sp>
      <p:sp>
        <p:nvSpPr>
          <p:cNvPr id="10" name="TextBox 9">
            <a:extLst>
              <a:ext uri="{FF2B5EF4-FFF2-40B4-BE49-F238E27FC236}">
                <a16:creationId xmlns:a16="http://schemas.microsoft.com/office/drawing/2014/main" id="{96D3E38F-B49F-009F-CB33-B8F82F9FF0BC}"/>
              </a:ext>
            </a:extLst>
          </p:cNvPr>
          <p:cNvSpPr txBox="1"/>
          <p:nvPr/>
        </p:nvSpPr>
        <p:spPr>
          <a:xfrm>
            <a:off x="304800" y="1925007"/>
            <a:ext cx="6096000" cy="646331"/>
          </a:xfrm>
          <a:prstGeom prst="rect">
            <a:avLst/>
          </a:prstGeom>
          <a:noFill/>
        </p:spPr>
        <p:txBody>
          <a:bodyPr wrap="square">
            <a:spAutoFit/>
          </a:bodyPr>
          <a:lstStyle/>
          <a:p>
            <a:pPr algn="l"/>
            <a:r>
              <a:rPr lang="en-US" sz="1800" b="0" i="0" u="none" strike="noStrike" baseline="0" dirty="0">
                <a:latin typeface="LiberationSerif"/>
              </a:rPr>
              <a:t>message is sent over a queue, there is knowledge of what the message is being sent to.</a:t>
            </a:r>
            <a:endParaRPr lang="en-US" dirty="0"/>
          </a:p>
        </p:txBody>
      </p:sp>
      <p:sp>
        <p:nvSpPr>
          <p:cNvPr id="12" name="TextBox 11">
            <a:extLst>
              <a:ext uri="{FF2B5EF4-FFF2-40B4-BE49-F238E27FC236}">
                <a16:creationId xmlns:a16="http://schemas.microsoft.com/office/drawing/2014/main" id="{19EE7FA5-7026-486E-A5F5-76AB657A78E6}"/>
              </a:ext>
            </a:extLst>
          </p:cNvPr>
          <p:cNvSpPr txBox="1"/>
          <p:nvPr/>
        </p:nvSpPr>
        <p:spPr>
          <a:xfrm>
            <a:off x="304800" y="2782669"/>
            <a:ext cx="6096000" cy="646331"/>
          </a:xfrm>
          <a:prstGeom prst="rect">
            <a:avLst/>
          </a:prstGeom>
          <a:noFill/>
        </p:spPr>
        <p:txBody>
          <a:bodyPr wrap="square">
            <a:spAutoFit/>
          </a:bodyPr>
          <a:lstStyle/>
          <a:p>
            <a:pPr algn="l"/>
            <a:r>
              <a:rPr lang="en-US" sz="1800" b="0" i="0" u="none" strike="noStrike" baseline="0" dirty="0">
                <a:latin typeface="LiberationSerif"/>
              </a:rPr>
              <a:t>topic, this information is hidden from the sender of the message</a:t>
            </a:r>
            <a:endParaRPr lang="en-US" dirty="0"/>
          </a:p>
        </p:txBody>
      </p:sp>
      <p:sp>
        <p:nvSpPr>
          <p:cNvPr id="14" name="TextBox 13">
            <a:extLst>
              <a:ext uri="{FF2B5EF4-FFF2-40B4-BE49-F238E27FC236}">
                <a16:creationId xmlns:a16="http://schemas.microsoft.com/office/drawing/2014/main" id="{AE677BEC-76E9-23D3-A6BB-EDA65BD527D7}"/>
              </a:ext>
            </a:extLst>
          </p:cNvPr>
          <p:cNvSpPr txBox="1"/>
          <p:nvPr/>
        </p:nvSpPr>
        <p:spPr>
          <a:xfrm>
            <a:off x="304800" y="3640331"/>
            <a:ext cx="6096000" cy="923330"/>
          </a:xfrm>
          <a:prstGeom prst="rect">
            <a:avLst/>
          </a:prstGeom>
          <a:noFill/>
        </p:spPr>
        <p:txBody>
          <a:bodyPr wrap="square">
            <a:spAutoFit/>
          </a:bodyPr>
          <a:lstStyle/>
          <a:p>
            <a:pPr algn="l"/>
            <a:r>
              <a:rPr lang="en-US" sz="1800" b="0" i="0" u="none" strike="noStrike" baseline="0" dirty="0">
                <a:latin typeface="LiberationSerif"/>
              </a:rPr>
              <a:t>Topics are a good fit for event-based collaboration, whereas queues would be more appropriate for request/response communication.</a:t>
            </a:r>
            <a:endParaRPr lang="en-US" dirty="0"/>
          </a:p>
        </p:txBody>
      </p:sp>
      <p:pic>
        <p:nvPicPr>
          <p:cNvPr id="16" name="Picture 15">
            <a:extLst>
              <a:ext uri="{FF2B5EF4-FFF2-40B4-BE49-F238E27FC236}">
                <a16:creationId xmlns:a16="http://schemas.microsoft.com/office/drawing/2014/main" id="{39397ADF-B991-CD0D-DBC7-01D1CCE45246}"/>
              </a:ext>
            </a:extLst>
          </p:cNvPr>
          <p:cNvPicPr>
            <a:picLocks noChangeAspect="1"/>
          </p:cNvPicPr>
          <p:nvPr/>
        </p:nvPicPr>
        <p:blipFill>
          <a:blip r:embed="rId2"/>
          <a:stretch>
            <a:fillRect/>
          </a:stretch>
        </p:blipFill>
        <p:spPr>
          <a:xfrm>
            <a:off x="6400800" y="1282124"/>
            <a:ext cx="5501368" cy="3647420"/>
          </a:xfrm>
          <a:prstGeom prst="rect">
            <a:avLst/>
          </a:prstGeom>
        </p:spPr>
      </p:pic>
    </p:spTree>
    <p:extLst>
      <p:ext uri="{BB962C8B-B14F-4D97-AF65-F5344CB8AC3E}">
        <p14:creationId xmlns:p14="http://schemas.microsoft.com/office/powerpoint/2010/main" val="1734355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0C2A86-03C7-6B9F-DEC8-B232AA0D1767}"/>
              </a:ext>
            </a:extLst>
          </p:cNvPr>
          <p:cNvSpPr txBox="1"/>
          <p:nvPr/>
        </p:nvSpPr>
        <p:spPr>
          <a:xfrm>
            <a:off x="304800" y="328681"/>
            <a:ext cx="6096000" cy="369332"/>
          </a:xfrm>
          <a:prstGeom prst="rect">
            <a:avLst/>
          </a:prstGeom>
          <a:noFill/>
        </p:spPr>
        <p:txBody>
          <a:bodyPr wrap="square">
            <a:spAutoFit/>
          </a:bodyPr>
          <a:lstStyle/>
          <a:p>
            <a:r>
              <a:rPr lang="en-US" sz="1800" b="1" i="0" u="none" strike="noStrike" baseline="0" dirty="0">
                <a:latin typeface="LiberationSans-Bold"/>
              </a:rPr>
              <a:t>Message Brokers</a:t>
            </a:r>
            <a:endParaRPr lang="en-US" dirty="0"/>
          </a:p>
        </p:txBody>
      </p:sp>
      <p:sp>
        <p:nvSpPr>
          <p:cNvPr id="6" name="TextBox 5">
            <a:extLst>
              <a:ext uri="{FF2B5EF4-FFF2-40B4-BE49-F238E27FC236}">
                <a16:creationId xmlns:a16="http://schemas.microsoft.com/office/drawing/2014/main" id="{C938407D-8F60-C9CB-8993-1784A7017560}"/>
              </a:ext>
            </a:extLst>
          </p:cNvPr>
          <p:cNvSpPr txBox="1"/>
          <p:nvPr/>
        </p:nvSpPr>
        <p:spPr>
          <a:xfrm>
            <a:off x="304800" y="698013"/>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Guaranteed delivery</a:t>
            </a:r>
            <a:endParaRPr lang="en-US" dirty="0"/>
          </a:p>
        </p:txBody>
      </p:sp>
      <p:sp>
        <p:nvSpPr>
          <p:cNvPr id="8" name="TextBox 7">
            <a:extLst>
              <a:ext uri="{FF2B5EF4-FFF2-40B4-BE49-F238E27FC236}">
                <a16:creationId xmlns:a16="http://schemas.microsoft.com/office/drawing/2014/main" id="{03E5B4DD-F56D-1EAE-12F2-F14282252514}"/>
              </a:ext>
            </a:extLst>
          </p:cNvPr>
          <p:cNvSpPr txBox="1"/>
          <p:nvPr/>
        </p:nvSpPr>
        <p:spPr>
          <a:xfrm>
            <a:off x="304800" y="1067345"/>
            <a:ext cx="6096000" cy="646331"/>
          </a:xfrm>
          <a:prstGeom prst="rect">
            <a:avLst/>
          </a:prstGeom>
          <a:noFill/>
        </p:spPr>
        <p:txBody>
          <a:bodyPr wrap="square">
            <a:spAutoFit/>
          </a:bodyPr>
          <a:lstStyle/>
          <a:p>
            <a:pPr algn="l"/>
            <a:r>
              <a:rPr lang="en-US" sz="1800" b="0" i="0" u="none" strike="noStrike" baseline="0" dirty="0">
                <a:latin typeface="LiberationSerif"/>
              </a:rPr>
              <a:t>Fundamentally, they provide some capabilities that can be</a:t>
            </a:r>
          </a:p>
          <a:p>
            <a:pPr algn="l"/>
            <a:r>
              <a:rPr lang="en-US" sz="1800" b="0" i="0" u="none" strike="noStrike" baseline="0" dirty="0">
                <a:latin typeface="LiberationSerif"/>
              </a:rPr>
              <a:t>very useful for asynchronous communication</a:t>
            </a:r>
            <a:endParaRPr lang="en-US" dirty="0"/>
          </a:p>
        </p:txBody>
      </p:sp>
      <p:sp>
        <p:nvSpPr>
          <p:cNvPr id="10" name="TextBox 9">
            <a:extLst>
              <a:ext uri="{FF2B5EF4-FFF2-40B4-BE49-F238E27FC236}">
                <a16:creationId xmlns:a16="http://schemas.microsoft.com/office/drawing/2014/main" id="{C4CB6C8C-A839-9CF7-A670-7F0BAF2AB067}"/>
              </a:ext>
            </a:extLst>
          </p:cNvPr>
          <p:cNvSpPr txBox="1"/>
          <p:nvPr/>
        </p:nvSpPr>
        <p:spPr>
          <a:xfrm>
            <a:off x="304800" y="2083008"/>
            <a:ext cx="6096000" cy="646331"/>
          </a:xfrm>
          <a:prstGeom prst="rect">
            <a:avLst/>
          </a:prstGeom>
          <a:noFill/>
        </p:spPr>
        <p:txBody>
          <a:bodyPr wrap="square">
            <a:spAutoFit/>
          </a:bodyPr>
          <a:lstStyle/>
          <a:p>
            <a:pPr algn="l"/>
            <a:r>
              <a:rPr lang="en-US" sz="1800" b="0" i="0" u="none" strike="noStrike" baseline="0" dirty="0">
                <a:latin typeface="LiberationSerif"/>
              </a:rPr>
              <a:t>Guaranteed delivery describes a commitment by the broker to ensure that the message is delivered.</a:t>
            </a:r>
            <a:endParaRPr lang="en-US" dirty="0"/>
          </a:p>
        </p:txBody>
      </p:sp>
      <p:sp>
        <p:nvSpPr>
          <p:cNvPr id="12" name="TextBox 11">
            <a:extLst>
              <a:ext uri="{FF2B5EF4-FFF2-40B4-BE49-F238E27FC236}">
                <a16:creationId xmlns:a16="http://schemas.microsoft.com/office/drawing/2014/main" id="{5677997F-1298-CDE1-F069-2CFFB61603FE}"/>
              </a:ext>
            </a:extLst>
          </p:cNvPr>
          <p:cNvSpPr txBox="1"/>
          <p:nvPr/>
        </p:nvSpPr>
        <p:spPr>
          <a:xfrm>
            <a:off x="304800" y="3098671"/>
            <a:ext cx="6096000" cy="923330"/>
          </a:xfrm>
          <a:prstGeom prst="rect">
            <a:avLst/>
          </a:prstGeom>
          <a:noFill/>
        </p:spPr>
        <p:txBody>
          <a:bodyPr wrap="square">
            <a:spAutoFit/>
          </a:bodyPr>
          <a:lstStyle/>
          <a:p>
            <a:pPr algn="l"/>
            <a:r>
              <a:rPr lang="en-US" sz="1800" b="0" i="0" u="none" strike="noStrike" baseline="0" dirty="0">
                <a:latin typeface="LiberationSerif"/>
              </a:rPr>
              <a:t>This can reduce the number of things an upstream microservice needs to worry about (as it doesn’t have to worry about downstream services being unavailable).</a:t>
            </a:r>
            <a:endParaRPr lang="en-US" dirty="0"/>
          </a:p>
        </p:txBody>
      </p:sp>
      <p:sp>
        <p:nvSpPr>
          <p:cNvPr id="14" name="TextBox 13">
            <a:extLst>
              <a:ext uri="{FF2B5EF4-FFF2-40B4-BE49-F238E27FC236}">
                <a16:creationId xmlns:a16="http://schemas.microsoft.com/office/drawing/2014/main" id="{3652F9DE-368C-A880-FFB3-8394A95B2C87}"/>
              </a:ext>
            </a:extLst>
          </p:cNvPr>
          <p:cNvSpPr txBox="1"/>
          <p:nvPr/>
        </p:nvSpPr>
        <p:spPr>
          <a:xfrm>
            <a:off x="304800" y="4251106"/>
            <a:ext cx="6096000" cy="369332"/>
          </a:xfrm>
          <a:prstGeom prst="rect">
            <a:avLst/>
          </a:prstGeom>
          <a:noFill/>
        </p:spPr>
        <p:txBody>
          <a:bodyPr wrap="square">
            <a:spAutoFit/>
          </a:bodyPr>
          <a:lstStyle/>
          <a:p>
            <a:pPr algn="l"/>
            <a:r>
              <a:rPr lang="en-US" sz="1800" b="0" i="0" u="none" strike="noStrike" baseline="0" dirty="0">
                <a:latin typeface="LiberationSerif"/>
              </a:rPr>
              <a:t>Compare that to a synchronous direct call</a:t>
            </a:r>
            <a:endParaRPr lang="en-US" dirty="0"/>
          </a:p>
        </p:txBody>
      </p:sp>
      <p:sp>
        <p:nvSpPr>
          <p:cNvPr id="16" name="TextBox 15">
            <a:extLst>
              <a:ext uri="{FF2B5EF4-FFF2-40B4-BE49-F238E27FC236}">
                <a16:creationId xmlns:a16="http://schemas.microsoft.com/office/drawing/2014/main" id="{925E9077-300C-ED54-9CBC-3A69FB1C11E5}"/>
              </a:ext>
            </a:extLst>
          </p:cNvPr>
          <p:cNvSpPr txBox="1"/>
          <p:nvPr/>
        </p:nvSpPr>
        <p:spPr>
          <a:xfrm>
            <a:off x="304800" y="4849544"/>
            <a:ext cx="6096000" cy="923330"/>
          </a:xfrm>
          <a:prstGeom prst="rect">
            <a:avLst/>
          </a:prstGeom>
          <a:noFill/>
        </p:spPr>
        <p:txBody>
          <a:bodyPr wrap="square">
            <a:spAutoFit/>
          </a:bodyPr>
          <a:lstStyle/>
          <a:p>
            <a:pPr algn="l"/>
            <a:r>
              <a:rPr lang="en-US" sz="1800" b="0" i="0" u="none" strike="noStrike" baseline="0" dirty="0">
                <a:latin typeface="LiberationSerif"/>
              </a:rPr>
              <a:t>broker will need to ensure that any messages not yet delivered are going to be held in a durable fashion until they can be delivered (generally run on some cluster-based system)</a:t>
            </a:r>
            <a:endParaRPr lang="en-US" dirty="0"/>
          </a:p>
        </p:txBody>
      </p:sp>
      <p:sp>
        <p:nvSpPr>
          <p:cNvPr id="18" name="TextBox 17">
            <a:extLst>
              <a:ext uri="{FF2B5EF4-FFF2-40B4-BE49-F238E27FC236}">
                <a16:creationId xmlns:a16="http://schemas.microsoft.com/office/drawing/2014/main" id="{384AB5CD-8466-085D-078D-E49F2DA5EF06}"/>
              </a:ext>
            </a:extLst>
          </p:cNvPr>
          <p:cNvSpPr txBox="1"/>
          <p:nvPr/>
        </p:nvSpPr>
        <p:spPr>
          <a:xfrm>
            <a:off x="6400800" y="2729339"/>
            <a:ext cx="5486400" cy="1477328"/>
          </a:xfrm>
          <a:prstGeom prst="rect">
            <a:avLst/>
          </a:prstGeom>
          <a:noFill/>
        </p:spPr>
        <p:txBody>
          <a:bodyPr wrap="square">
            <a:spAutoFit/>
          </a:bodyPr>
          <a:lstStyle/>
          <a:p>
            <a:pPr algn="l"/>
            <a:r>
              <a:rPr lang="en-US" sz="1800" b="0" i="0" u="none" strike="noStrike" baseline="0" dirty="0">
                <a:latin typeface="LiberationSerif"/>
              </a:rPr>
              <a:t>As an example, RabbitMQ requires instances in a cluster to communicate over relatively low-latency networks; otherwise the instances can start to get confused about the current state of messages being handled, resulting in data loss</a:t>
            </a:r>
            <a:endParaRPr lang="en-US" dirty="0"/>
          </a:p>
        </p:txBody>
      </p:sp>
      <p:sp>
        <p:nvSpPr>
          <p:cNvPr id="20" name="TextBox 19">
            <a:extLst>
              <a:ext uri="{FF2B5EF4-FFF2-40B4-BE49-F238E27FC236}">
                <a16:creationId xmlns:a16="http://schemas.microsoft.com/office/drawing/2014/main" id="{E893F52E-D3B2-6D53-E633-3A2FE64E369B}"/>
              </a:ext>
            </a:extLst>
          </p:cNvPr>
          <p:cNvSpPr txBox="1"/>
          <p:nvPr/>
        </p:nvSpPr>
        <p:spPr>
          <a:xfrm>
            <a:off x="6400800" y="4620438"/>
            <a:ext cx="6096000" cy="646331"/>
          </a:xfrm>
          <a:prstGeom prst="rect">
            <a:avLst/>
          </a:prstGeom>
          <a:noFill/>
        </p:spPr>
        <p:txBody>
          <a:bodyPr wrap="square">
            <a:spAutoFit/>
          </a:bodyPr>
          <a:lstStyle/>
          <a:p>
            <a:pPr algn="l"/>
            <a:r>
              <a:rPr lang="en-US" sz="1800" b="0" i="0" u="none" strike="noStrike" baseline="0" dirty="0">
                <a:latin typeface="LiberationSerif"/>
              </a:rPr>
              <a:t>all brokers have restrictions as to how they need</a:t>
            </a:r>
          </a:p>
          <a:p>
            <a:pPr algn="l"/>
            <a:r>
              <a:rPr lang="en-US" sz="1800" b="0" i="0" u="none" strike="noStrike" baseline="0" dirty="0">
                <a:latin typeface="LiberationSerif"/>
              </a:rPr>
              <a:t>to be run to deliver the promise of guaranteed delivery.</a:t>
            </a:r>
            <a:endParaRPr lang="en-US" dirty="0"/>
          </a:p>
        </p:txBody>
      </p:sp>
      <p:sp>
        <p:nvSpPr>
          <p:cNvPr id="22" name="TextBox 21">
            <a:extLst>
              <a:ext uri="{FF2B5EF4-FFF2-40B4-BE49-F238E27FC236}">
                <a16:creationId xmlns:a16="http://schemas.microsoft.com/office/drawing/2014/main" id="{D7CD08C9-4843-0CA9-355F-788501A6CD73}"/>
              </a:ext>
            </a:extLst>
          </p:cNvPr>
          <p:cNvSpPr txBox="1"/>
          <p:nvPr/>
        </p:nvSpPr>
        <p:spPr>
          <a:xfrm>
            <a:off x="6400800" y="5634958"/>
            <a:ext cx="6248400" cy="646331"/>
          </a:xfrm>
          <a:prstGeom prst="rect">
            <a:avLst/>
          </a:prstGeom>
          <a:noFill/>
        </p:spPr>
        <p:txBody>
          <a:bodyPr wrap="square">
            <a:spAutoFit/>
          </a:bodyPr>
          <a:lstStyle/>
          <a:p>
            <a:pPr algn="l"/>
            <a:r>
              <a:rPr lang="en-US" sz="1800" b="0" i="0" u="none" strike="noStrike" baseline="0" dirty="0">
                <a:latin typeface="LiberationSerif"/>
              </a:rPr>
              <a:t>what any given broker means by guaranteed delivery</a:t>
            </a:r>
          </a:p>
          <a:p>
            <a:pPr algn="l"/>
            <a:r>
              <a:rPr lang="en-US" sz="1800" b="0" i="0" u="none" strike="noStrike" baseline="0" dirty="0">
                <a:latin typeface="LiberationSerif"/>
              </a:rPr>
              <a:t>can vary.</a:t>
            </a:r>
            <a:endParaRPr lang="en-US" dirty="0"/>
          </a:p>
        </p:txBody>
      </p:sp>
    </p:spTree>
    <p:extLst>
      <p:ext uri="{BB962C8B-B14F-4D97-AF65-F5344CB8AC3E}">
        <p14:creationId xmlns:p14="http://schemas.microsoft.com/office/powerpoint/2010/main" val="1343116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0B8C6-89C8-13F8-D6E5-AE2BAC8E163C}"/>
              </a:ext>
            </a:extLst>
          </p:cNvPr>
          <p:cNvSpPr txBox="1"/>
          <p:nvPr/>
        </p:nvSpPr>
        <p:spPr>
          <a:xfrm>
            <a:off x="304800" y="328681"/>
            <a:ext cx="6096000" cy="369332"/>
          </a:xfrm>
          <a:prstGeom prst="rect">
            <a:avLst/>
          </a:prstGeom>
          <a:noFill/>
        </p:spPr>
        <p:txBody>
          <a:bodyPr wrap="square">
            <a:spAutoFit/>
          </a:bodyPr>
          <a:lstStyle/>
          <a:p>
            <a:r>
              <a:rPr lang="en-US" sz="1800" b="1" i="0" u="none" strike="noStrike" baseline="0" dirty="0">
                <a:latin typeface="LiberationSans-Bold"/>
              </a:rPr>
              <a:t>Message Brokers</a:t>
            </a:r>
            <a:endParaRPr lang="en-US" dirty="0"/>
          </a:p>
        </p:txBody>
      </p:sp>
      <p:sp>
        <p:nvSpPr>
          <p:cNvPr id="6" name="TextBox 5">
            <a:extLst>
              <a:ext uri="{FF2B5EF4-FFF2-40B4-BE49-F238E27FC236}">
                <a16:creationId xmlns:a16="http://schemas.microsoft.com/office/drawing/2014/main" id="{1BF5161D-B9E5-EE3E-BC42-9E13BF3324FC}"/>
              </a:ext>
            </a:extLst>
          </p:cNvPr>
          <p:cNvSpPr txBox="1"/>
          <p:nvPr/>
        </p:nvSpPr>
        <p:spPr>
          <a:xfrm>
            <a:off x="304800" y="698013"/>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Trust</a:t>
            </a:r>
            <a:endParaRPr lang="en-US" dirty="0"/>
          </a:p>
        </p:txBody>
      </p:sp>
      <p:sp>
        <p:nvSpPr>
          <p:cNvPr id="8" name="TextBox 7">
            <a:extLst>
              <a:ext uri="{FF2B5EF4-FFF2-40B4-BE49-F238E27FC236}">
                <a16:creationId xmlns:a16="http://schemas.microsoft.com/office/drawing/2014/main" id="{833C1F5A-4B8D-2AFE-29A3-7AA3F4109681}"/>
              </a:ext>
            </a:extLst>
          </p:cNvPr>
          <p:cNvSpPr txBox="1"/>
          <p:nvPr/>
        </p:nvSpPr>
        <p:spPr>
          <a:xfrm>
            <a:off x="304800" y="1067345"/>
            <a:ext cx="6096000" cy="646331"/>
          </a:xfrm>
          <a:prstGeom prst="rect">
            <a:avLst/>
          </a:prstGeom>
          <a:noFill/>
        </p:spPr>
        <p:txBody>
          <a:bodyPr wrap="square">
            <a:spAutoFit/>
          </a:bodyPr>
          <a:lstStyle/>
          <a:p>
            <a:pPr algn="l"/>
            <a:r>
              <a:rPr lang="en-US" sz="1800" b="0" i="0" u="none" strike="noStrike" baseline="0" dirty="0">
                <a:latin typeface="LiberationSerif"/>
              </a:rPr>
              <a:t>Ultimately, you must decide how much you want to trust the broker you are making use of.</a:t>
            </a:r>
            <a:endParaRPr lang="en-US" dirty="0"/>
          </a:p>
        </p:txBody>
      </p:sp>
      <p:sp>
        <p:nvSpPr>
          <p:cNvPr id="10" name="TextBox 9">
            <a:extLst>
              <a:ext uri="{FF2B5EF4-FFF2-40B4-BE49-F238E27FC236}">
                <a16:creationId xmlns:a16="http://schemas.microsoft.com/office/drawing/2014/main" id="{7D05D27C-1970-DAE8-49F4-BEE924655F4A}"/>
              </a:ext>
            </a:extLst>
          </p:cNvPr>
          <p:cNvSpPr txBox="1"/>
          <p:nvPr/>
        </p:nvSpPr>
        <p:spPr>
          <a:xfrm>
            <a:off x="304800" y="2083008"/>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Other characteristics</a:t>
            </a:r>
            <a:endParaRPr lang="en-US" dirty="0"/>
          </a:p>
        </p:txBody>
      </p:sp>
      <p:sp>
        <p:nvSpPr>
          <p:cNvPr id="12" name="TextBox 11">
            <a:extLst>
              <a:ext uri="{FF2B5EF4-FFF2-40B4-BE49-F238E27FC236}">
                <a16:creationId xmlns:a16="http://schemas.microsoft.com/office/drawing/2014/main" id="{7CAF9733-5FEB-AB44-50A8-872D08E49ADE}"/>
              </a:ext>
            </a:extLst>
          </p:cNvPr>
          <p:cNvSpPr txBox="1"/>
          <p:nvPr/>
        </p:nvSpPr>
        <p:spPr>
          <a:xfrm>
            <a:off x="304800" y="2452340"/>
            <a:ext cx="6096000" cy="923330"/>
          </a:xfrm>
          <a:prstGeom prst="rect">
            <a:avLst/>
          </a:prstGeom>
          <a:noFill/>
        </p:spPr>
        <p:txBody>
          <a:bodyPr wrap="square">
            <a:spAutoFit/>
          </a:bodyPr>
          <a:lstStyle/>
          <a:p>
            <a:r>
              <a:rPr lang="en-US" sz="1800" b="0" i="0" u="none" strike="noStrike" baseline="0" dirty="0">
                <a:latin typeface="LiberationSerif"/>
              </a:rPr>
              <a:t>Most brokers can guarantee the </a:t>
            </a:r>
            <a:r>
              <a:rPr lang="en-US" sz="1800" b="0" i="1" u="none" strike="noStrike" baseline="0" dirty="0">
                <a:latin typeface="LiberationSerif"/>
              </a:rPr>
              <a:t>order</a:t>
            </a:r>
            <a:r>
              <a:rPr lang="en-US" sz="1800" b="0" i="0" u="none" strike="noStrike" baseline="0" dirty="0">
                <a:latin typeface="LiberationSerif"/>
              </a:rPr>
              <a:t> in which messages will be delivered (not universal, and the scope of the guarantee can be limited)</a:t>
            </a:r>
            <a:endParaRPr lang="en-US" dirty="0"/>
          </a:p>
        </p:txBody>
      </p:sp>
      <p:sp>
        <p:nvSpPr>
          <p:cNvPr id="14" name="TextBox 13">
            <a:extLst>
              <a:ext uri="{FF2B5EF4-FFF2-40B4-BE49-F238E27FC236}">
                <a16:creationId xmlns:a16="http://schemas.microsoft.com/office/drawing/2014/main" id="{BFA686B6-68DB-584F-27BF-13D5AA03041B}"/>
              </a:ext>
            </a:extLst>
          </p:cNvPr>
          <p:cNvSpPr txBox="1"/>
          <p:nvPr/>
        </p:nvSpPr>
        <p:spPr>
          <a:xfrm>
            <a:off x="304800" y="3482331"/>
            <a:ext cx="6096000" cy="646331"/>
          </a:xfrm>
          <a:prstGeom prst="rect">
            <a:avLst/>
          </a:prstGeom>
          <a:noFill/>
        </p:spPr>
        <p:txBody>
          <a:bodyPr wrap="square">
            <a:spAutoFit/>
          </a:bodyPr>
          <a:lstStyle/>
          <a:p>
            <a:r>
              <a:rPr lang="en-US" sz="1800" b="0" i="0" u="none" strike="noStrike" baseline="0" dirty="0">
                <a:latin typeface="LiberationSerif"/>
              </a:rPr>
              <a:t>Kafka, for example, ordering is guaranteed only within a single partition</a:t>
            </a:r>
            <a:endParaRPr lang="en-US" dirty="0"/>
          </a:p>
        </p:txBody>
      </p:sp>
      <p:sp>
        <p:nvSpPr>
          <p:cNvPr id="16" name="TextBox 15">
            <a:extLst>
              <a:ext uri="{FF2B5EF4-FFF2-40B4-BE49-F238E27FC236}">
                <a16:creationId xmlns:a16="http://schemas.microsoft.com/office/drawing/2014/main" id="{C71D6F60-21B6-C94F-AE15-BEDBEE429AF4}"/>
              </a:ext>
            </a:extLst>
          </p:cNvPr>
          <p:cNvSpPr txBox="1"/>
          <p:nvPr/>
        </p:nvSpPr>
        <p:spPr>
          <a:xfrm>
            <a:off x="6400800" y="2595693"/>
            <a:ext cx="5486400" cy="923330"/>
          </a:xfrm>
          <a:prstGeom prst="rect">
            <a:avLst/>
          </a:prstGeom>
          <a:noFill/>
        </p:spPr>
        <p:txBody>
          <a:bodyPr wrap="square">
            <a:spAutoFit/>
          </a:bodyPr>
          <a:lstStyle/>
          <a:p>
            <a:pPr algn="l"/>
            <a:r>
              <a:rPr lang="en-US" sz="1800" b="0" i="0" u="none" strike="noStrike" baseline="0" dirty="0">
                <a:latin typeface="LiberationSerif"/>
              </a:rPr>
              <a:t>consumer may need to compensate, perhaps by deferring processing of messages that are received out of order until any missing messages are received</a:t>
            </a:r>
            <a:endParaRPr lang="en-US" dirty="0"/>
          </a:p>
        </p:txBody>
      </p:sp>
      <p:sp>
        <p:nvSpPr>
          <p:cNvPr id="18" name="TextBox 17">
            <a:extLst>
              <a:ext uri="{FF2B5EF4-FFF2-40B4-BE49-F238E27FC236}">
                <a16:creationId xmlns:a16="http://schemas.microsoft.com/office/drawing/2014/main" id="{84D83D06-5570-D531-719C-379F20D01545}"/>
              </a:ext>
            </a:extLst>
          </p:cNvPr>
          <p:cNvSpPr txBox="1"/>
          <p:nvPr/>
        </p:nvSpPr>
        <p:spPr>
          <a:xfrm>
            <a:off x="304800" y="4534686"/>
            <a:ext cx="6096000" cy="369332"/>
          </a:xfrm>
          <a:prstGeom prst="rect">
            <a:avLst/>
          </a:prstGeom>
          <a:noFill/>
        </p:spPr>
        <p:txBody>
          <a:bodyPr wrap="square">
            <a:spAutoFit/>
          </a:bodyPr>
          <a:lstStyle/>
          <a:p>
            <a:r>
              <a:rPr lang="en-US" sz="1800" b="0" i="1" u="none" strike="noStrike" baseline="0" dirty="0">
                <a:latin typeface="LiberationSerif"/>
              </a:rPr>
              <a:t>transactions on write</a:t>
            </a:r>
            <a:endParaRPr lang="en-US" i="1" dirty="0"/>
          </a:p>
        </p:txBody>
      </p:sp>
      <p:sp>
        <p:nvSpPr>
          <p:cNvPr id="20" name="TextBox 19">
            <a:extLst>
              <a:ext uri="{FF2B5EF4-FFF2-40B4-BE49-F238E27FC236}">
                <a16:creationId xmlns:a16="http://schemas.microsoft.com/office/drawing/2014/main" id="{7906A72E-CFAE-4D6B-6E92-2308A91F3E8C}"/>
              </a:ext>
            </a:extLst>
          </p:cNvPr>
          <p:cNvSpPr txBox="1"/>
          <p:nvPr/>
        </p:nvSpPr>
        <p:spPr>
          <a:xfrm>
            <a:off x="304800" y="5043594"/>
            <a:ext cx="6096000" cy="646331"/>
          </a:xfrm>
          <a:prstGeom prst="rect">
            <a:avLst/>
          </a:prstGeom>
          <a:noFill/>
        </p:spPr>
        <p:txBody>
          <a:bodyPr wrap="square">
            <a:spAutoFit/>
          </a:bodyPr>
          <a:lstStyle/>
          <a:p>
            <a:pPr algn="l"/>
            <a:r>
              <a:rPr lang="en-US" sz="1800" b="0" i="0" u="none" strike="noStrike" baseline="0" dirty="0">
                <a:latin typeface="LiberationSerif"/>
              </a:rPr>
              <a:t>Kafka allows you to write to multiple topics in a single transaction</a:t>
            </a:r>
            <a:endParaRPr lang="en-US" dirty="0"/>
          </a:p>
        </p:txBody>
      </p:sp>
      <p:sp>
        <p:nvSpPr>
          <p:cNvPr id="22" name="TextBox 21">
            <a:extLst>
              <a:ext uri="{FF2B5EF4-FFF2-40B4-BE49-F238E27FC236}">
                <a16:creationId xmlns:a16="http://schemas.microsoft.com/office/drawing/2014/main" id="{BF141CF4-6287-A9C8-58B4-CB14093F3A8C}"/>
              </a:ext>
            </a:extLst>
          </p:cNvPr>
          <p:cNvSpPr txBox="1"/>
          <p:nvPr/>
        </p:nvSpPr>
        <p:spPr>
          <a:xfrm>
            <a:off x="304800" y="5829501"/>
            <a:ext cx="6096000" cy="923330"/>
          </a:xfrm>
          <a:prstGeom prst="rect">
            <a:avLst/>
          </a:prstGeom>
          <a:noFill/>
        </p:spPr>
        <p:txBody>
          <a:bodyPr wrap="square">
            <a:spAutoFit/>
          </a:bodyPr>
          <a:lstStyle/>
          <a:p>
            <a:pPr algn="l"/>
            <a:r>
              <a:rPr lang="en-US" sz="1800" b="0" i="1" u="none" strike="noStrike" baseline="0" dirty="0">
                <a:latin typeface="LiberationSerif"/>
              </a:rPr>
              <a:t>read </a:t>
            </a:r>
            <a:r>
              <a:rPr lang="en-US" sz="1800" b="0" i="1" u="none" strike="noStrike" baseline="0" dirty="0" err="1">
                <a:latin typeface="LiberationSerif"/>
              </a:rPr>
              <a:t>transactionality</a:t>
            </a:r>
            <a:r>
              <a:rPr lang="en-US" sz="1800" b="0" i="1" u="none" strike="noStrike" baseline="0" dirty="0">
                <a:latin typeface="LiberationSerif"/>
              </a:rPr>
              <a:t> </a:t>
            </a:r>
            <a:r>
              <a:rPr lang="en-US" sz="1800" b="0" i="0" u="none" strike="noStrike" baseline="0" dirty="0">
                <a:latin typeface="LiberationSerif"/>
              </a:rPr>
              <a:t>want to ensure the message can be processed by the consumer before removing</a:t>
            </a:r>
          </a:p>
          <a:p>
            <a:pPr algn="l"/>
            <a:r>
              <a:rPr lang="en-US" sz="1800" b="0" i="0" u="none" strike="noStrike" baseline="0" dirty="0">
                <a:latin typeface="LiberationSerif"/>
              </a:rPr>
              <a:t>it from the broker</a:t>
            </a:r>
            <a:endParaRPr lang="en-US" i="1" dirty="0"/>
          </a:p>
        </p:txBody>
      </p:sp>
      <p:sp>
        <p:nvSpPr>
          <p:cNvPr id="24" name="TextBox 23">
            <a:extLst>
              <a:ext uri="{FF2B5EF4-FFF2-40B4-BE49-F238E27FC236}">
                <a16:creationId xmlns:a16="http://schemas.microsoft.com/office/drawing/2014/main" id="{65BE1301-2081-CA11-A7E8-96A7287E18BB}"/>
              </a:ext>
            </a:extLst>
          </p:cNvPr>
          <p:cNvSpPr txBox="1"/>
          <p:nvPr/>
        </p:nvSpPr>
        <p:spPr>
          <a:xfrm>
            <a:off x="6400800" y="4257687"/>
            <a:ext cx="6096000" cy="923330"/>
          </a:xfrm>
          <a:prstGeom prst="rect">
            <a:avLst/>
          </a:prstGeom>
          <a:noFill/>
        </p:spPr>
        <p:txBody>
          <a:bodyPr wrap="square">
            <a:spAutoFit/>
          </a:bodyPr>
          <a:lstStyle/>
          <a:p>
            <a:r>
              <a:rPr lang="en-US" sz="1800" b="0" i="1" u="none" strike="noStrike" baseline="0" dirty="0">
                <a:latin typeface="LiberationSerif"/>
              </a:rPr>
              <a:t>exactly once delivery </a:t>
            </a:r>
            <a:r>
              <a:rPr lang="en-US" sz="1800" b="0" u="none" strike="noStrike" baseline="0" dirty="0">
                <a:latin typeface="LiberationSerif"/>
              </a:rPr>
              <a:t>one easy way to provide guaranteed delivery is to allow the message to be resent (can result in the consumer seeing the message more than once)</a:t>
            </a:r>
            <a:endParaRPr lang="en-US" i="1" dirty="0"/>
          </a:p>
        </p:txBody>
      </p:sp>
      <p:sp>
        <p:nvSpPr>
          <p:cNvPr id="26" name="TextBox 25">
            <a:extLst>
              <a:ext uri="{FF2B5EF4-FFF2-40B4-BE49-F238E27FC236}">
                <a16:creationId xmlns:a16="http://schemas.microsoft.com/office/drawing/2014/main" id="{56BEDD8B-D325-A188-2130-3B24A0F1EBEA}"/>
              </a:ext>
            </a:extLst>
          </p:cNvPr>
          <p:cNvSpPr txBox="1"/>
          <p:nvPr/>
        </p:nvSpPr>
        <p:spPr>
          <a:xfrm>
            <a:off x="6400800" y="5309587"/>
            <a:ext cx="5791200" cy="923330"/>
          </a:xfrm>
          <a:prstGeom prst="rect">
            <a:avLst/>
          </a:prstGeom>
          <a:noFill/>
        </p:spPr>
        <p:txBody>
          <a:bodyPr wrap="square">
            <a:spAutoFit/>
          </a:bodyPr>
          <a:lstStyle/>
          <a:p>
            <a:pPr algn="l"/>
            <a:r>
              <a:rPr lang="en-US" sz="1800" b="0" i="0" u="none" strike="noStrike" baseline="0" dirty="0">
                <a:latin typeface="LiberationSerif"/>
              </a:rPr>
              <a:t>spoken to some experts who state that guaranteeing</a:t>
            </a:r>
          </a:p>
          <a:p>
            <a:pPr algn="l"/>
            <a:r>
              <a:rPr lang="en-US" sz="1800" b="0" i="0" u="none" strike="noStrike" baseline="0" dirty="0">
                <a:latin typeface="LiberationSerif"/>
              </a:rPr>
              <a:t>exactly once delivery in all cases is impossible (some say you can do it with a few simple workarounds)</a:t>
            </a:r>
            <a:endParaRPr lang="en-US" dirty="0"/>
          </a:p>
        </p:txBody>
      </p:sp>
    </p:spTree>
    <p:extLst>
      <p:ext uri="{BB962C8B-B14F-4D97-AF65-F5344CB8AC3E}">
        <p14:creationId xmlns:p14="http://schemas.microsoft.com/office/powerpoint/2010/main" val="1720590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275B04-8C25-847C-08CA-26B54BFA03AE}"/>
              </a:ext>
            </a:extLst>
          </p:cNvPr>
          <p:cNvSpPr txBox="1"/>
          <p:nvPr/>
        </p:nvSpPr>
        <p:spPr>
          <a:xfrm>
            <a:off x="304800" y="328681"/>
            <a:ext cx="6096000" cy="369332"/>
          </a:xfrm>
          <a:prstGeom prst="rect">
            <a:avLst/>
          </a:prstGeom>
          <a:noFill/>
        </p:spPr>
        <p:txBody>
          <a:bodyPr wrap="square">
            <a:spAutoFit/>
          </a:bodyPr>
          <a:lstStyle/>
          <a:p>
            <a:r>
              <a:rPr lang="en-US" sz="1800" b="1" i="0" u="none" strike="noStrike" baseline="0">
                <a:latin typeface="LiberationSans-Bold"/>
              </a:rPr>
              <a:t>Message Brokers</a:t>
            </a:r>
            <a:endParaRPr lang="en-US" dirty="0"/>
          </a:p>
        </p:txBody>
      </p:sp>
      <p:sp>
        <p:nvSpPr>
          <p:cNvPr id="6" name="TextBox 5">
            <a:extLst>
              <a:ext uri="{FF2B5EF4-FFF2-40B4-BE49-F238E27FC236}">
                <a16:creationId xmlns:a16="http://schemas.microsoft.com/office/drawing/2014/main" id="{28A9FA4B-2044-FB5E-1271-5F6215ED5E21}"/>
              </a:ext>
            </a:extLst>
          </p:cNvPr>
          <p:cNvSpPr txBox="1"/>
          <p:nvPr/>
        </p:nvSpPr>
        <p:spPr>
          <a:xfrm>
            <a:off x="304800" y="698013"/>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Choices</a:t>
            </a:r>
            <a:endParaRPr lang="en-US" dirty="0"/>
          </a:p>
        </p:txBody>
      </p:sp>
      <p:sp>
        <p:nvSpPr>
          <p:cNvPr id="8" name="TextBox 7">
            <a:extLst>
              <a:ext uri="{FF2B5EF4-FFF2-40B4-BE49-F238E27FC236}">
                <a16:creationId xmlns:a16="http://schemas.microsoft.com/office/drawing/2014/main" id="{DCE898DB-90B6-ECFF-14E5-326E4039969A}"/>
              </a:ext>
            </a:extLst>
          </p:cNvPr>
          <p:cNvSpPr txBox="1"/>
          <p:nvPr/>
        </p:nvSpPr>
        <p:spPr>
          <a:xfrm>
            <a:off x="304800" y="1067345"/>
            <a:ext cx="6096000" cy="369332"/>
          </a:xfrm>
          <a:prstGeom prst="rect">
            <a:avLst/>
          </a:prstGeom>
          <a:noFill/>
        </p:spPr>
        <p:txBody>
          <a:bodyPr wrap="square">
            <a:spAutoFit/>
          </a:bodyPr>
          <a:lstStyle/>
          <a:p>
            <a:pPr algn="l"/>
            <a:r>
              <a:rPr lang="en-US" sz="1800" b="0" i="0" u="none" strike="noStrike" baseline="0" dirty="0">
                <a:latin typeface="LiberationSerif"/>
              </a:rPr>
              <a:t>Popular examples include RabbitMQ, ActiveMQ, and Kafka</a:t>
            </a:r>
            <a:endParaRPr lang="en-US" dirty="0"/>
          </a:p>
        </p:txBody>
      </p:sp>
      <p:sp>
        <p:nvSpPr>
          <p:cNvPr id="10" name="TextBox 9">
            <a:extLst>
              <a:ext uri="{FF2B5EF4-FFF2-40B4-BE49-F238E27FC236}">
                <a16:creationId xmlns:a16="http://schemas.microsoft.com/office/drawing/2014/main" id="{D9783CCD-CBDF-6DBC-2404-178B0ED7CECE}"/>
              </a:ext>
            </a:extLst>
          </p:cNvPr>
          <p:cNvSpPr txBox="1"/>
          <p:nvPr/>
        </p:nvSpPr>
        <p:spPr>
          <a:xfrm>
            <a:off x="304800" y="1436677"/>
            <a:ext cx="6096000" cy="646331"/>
          </a:xfrm>
          <a:prstGeom prst="rect">
            <a:avLst/>
          </a:prstGeom>
          <a:noFill/>
        </p:spPr>
        <p:txBody>
          <a:bodyPr wrap="square">
            <a:spAutoFit/>
          </a:bodyPr>
          <a:lstStyle/>
          <a:p>
            <a:pPr algn="l"/>
            <a:r>
              <a:rPr lang="en-US" sz="1800" b="0" i="0" u="none" strike="noStrike" baseline="0" dirty="0">
                <a:latin typeface="LiberationSerif"/>
              </a:rPr>
              <a:t>main public cloud vendors also provide a variety of products that play this role</a:t>
            </a:r>
            <a:endParaRPr lang="en-US" dirty="0"/>
          </a:p>
        </p:txBody>
      </p:sp>
      <p:sp>
        <p:nvSpPr>
          <p:cNvPr id="12" name="TextBox 11">
            <a:extLst>
              <a:ext uri="{FF2B5EF4-FFF2-40B4-BE49-F238E27FC236}">
                <a16:creationId xmlns:a16="http://schemas.microsoft.com/office/drawing/2014/main" id="{0C898797-223E-4970-AA6F-7CDD9AA39590}"/>
              </a:ext>
            </a:extLst>
          </p:cNvPr>
          <p:cNvSpPr txBox="1"/>
          <p:nvPr/>
        </p:nvSpPr>
        <p:spPr>
          <a:xfrm>
            <a:off x="304800" y="2083008"/>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Kafka</a:t>
            </a:r>
            <a:endParaRPr lang="en-US" dirty="0"/>
          </a:p>
        </p:txBody>
      </p:sp>
      <p:sp>
        <p:nvSpPr>
          <p:cNvPr id="14" name="TextBox 13">
            <a:extLst>
              <a:ext uri="{FF2B5EF4-FFF2-40B4-BE49-F238E27FC236}">
                <a16:creationId xmlns:a16="http://schemas.microsoft.com/office/drawing/2014/main" id="{D8BBB300-9FF7-B4B1-6FAC-0144E8EC26B4}"/>
              </a:ext>
            </a:extLst>
          </p:cNvPr>
          <p:cNvSpPr txBox="1"/>
          <p:nvPr/>
        </p:nvSpPr>
        <p:spPr>
          <a:xfrm>
            <a:off x="304800" y="2452340"/>
            <a:ext cx="6096000" cy="923330"/>
          </a:xfrm>
          <a:prstGeom prst="rect">
            <a:avLst/>
          </a:prstGeom>
          <a:noFill/>
        </p:spPr>
        <p:txBody>
          <a:bodyPr wrap="square">
            <a:spAutoFit/>
          </a:bodyPr>
          <a:lstStyle/>
          <a:p>
            <a:pPr algn="l"/>
            <a:r>
              <a:rPr lang="en-US" sz="1800" b="0" i="0" u="none" strike="noStrike" baseline="0" dirty="0">
                <a:latin typeface="LiberationSerif"/>
              </a:rPr>
              <a:t>use in helping move large volumes of data around as part of implementing stream processing pipelines (help move batch processing to more stream processing)</a:t>
            </a:r>
            <a:endParaRPr lang="en-US" dirty="0"/>
          </a:p>
        </p:txBody>
      </p:sp>
      <p:sp>
        <p:nvSpPr>
          <p:cNvPr id="16" name="TextBox 15">
            <a:extLst>
              <a:ext uri="{FF2B5EF4-FFF2-40B4-BE49-F238E27FC236}">
                <a16:creationId xmlns:a16="http://schemas.microsoft.com/office/drawing/2014/main" id="{3CD7ADCA-D37B-FA8E-AB05-1EA8631C381C}"/>
              </a:ext>
            </a:extLst>
          </p:cNvPr>
          <p:cNvSpPr txBox="1"/>
          <p:nvPr/>
        </p:nvSpPr>
        <p:spPr>
          <a:xfrm>
            <a:off x="304800" y="3482331"/>
            <a:ext cx="6096000" cy="646331"/>
          </a:xfrm>
          <a:prstGeom prst="rect">
            <a:avLst/>
          </a:prstGeom>
          <a:noFill/>
        </p:spPr>
        <p:txBody>
          <a:bodyPr wrap="square">
            <a:spAutoFit/>
          </a:bodyPr>
          <a:lstStyle/>
          <a:p>
            <a:r>
              <a:rPr lang="en-US" sz="1800" b="0" i="0" u="none" strike="noStrike" baseline="0" dirty="0">
                <a:latin typeface="LiberationSerif"/>
              </a:rPr>
              <a:t>designed for very </a:t>
            </a:r>
            <a:r>
              <a:rPr lang="en-US" sz="1800" b="0" i="1" u="none" strike="noStrike" baseline="0" dirty="0">
                <a:latin typeface="LiberationSerif"/>
              </a:rPr>
              <a:t>large scale </a:t>
            </a:r>
            <a:r>
              <a:rPr lang="en-US" sz="1800" b="0" i="0" u="none" strike="noStrike" baseline="0" dirty="0">
                <a:latin typeface="LiberationSerif"/>
              </a:rPr>
              <a:t>(built at LinkedIn to replace multiple existing message clusters with a single platform)</a:t>
            </a:r>
            <a:endParaRPr lang="en-US" dirty="0"/>
          </a:p>
        </p:txBody>
      </p:sp>
      <p:sp>
        <p:nvSpPr>
          <p:cNvPr id="18" name="TextBox 17">
            <a:extLst>
              <a:ext uri="{FF2B5EF4-FFF2-40B4-BE49-F238E27FC236}">
                <a16:creationId xmlns:a16="http://schemas.microsoft.com/office/drawing/2014/main" id="{697C1D30-94C3-12EA-801D-F57AE5B13A22}"/>
              </a:ext>
            </a:extLst>
          </p:cNvPr>
          <p:cNvSpPr txBox="1"/>
          <p:nvPr/>
        </p:nvSpPr>
        <p:spPr>
          <a:xfrm>
            <a:off x="304800" y="4924238"/>
            <a:ext cx="6096000" cy="369332"/>
          </a:xfrm>
          <a:prstGeom prst="rect">
            <a:avLst/>
          </a:prstGeom>
          <a:noFill/>
        </p:spPr>
        <p:txBody>
          <a:bodyPr wrap="square">
            <a:spAutoFit/>
          </a:bodyPr>
          <a:lstStyle/>
          <a:p>
            <a:r>
              <a:rPr lang="en-US" sz="1800" b="0" i="1" u="none" strike="noStrike" baseline="0" dirty="0">
                <a:latin typeface="LiberationSerif"/>
              </a:rPr>
              <a:t>message permanence</a:t>
            </a:r>
            <a:endParaRPr lang="en-US" i="1" dirty="0"/>
          </a:p>
        </p:txBody>
      </p:sp>
      <p:sp>
        <p:nvSpPr>
          <p:cNvPr id="20" name="TextBox 19">
            <a:extLst>
              <a:ext uri="{FF2B5EF4-FFF2-40B4-BE49-F238E27FC236}">
                <a16:creationId xmlns:a16="http://schemas.microsoft.com/office/drawing/2014/main" id="{B65C5EAE-E37C-AFE1-F121-D102F0434806}"/>
              </a:ext>
            </a:extLst>
          </p:cNvPr>
          <p:cNvSpPr txBox="1"/>
          <p:nvPr/>
        </p:nvSpPr>
        <p:spPr>
          <a:xfrm>
            <a:off x="304800" y="4235323"/>
            <a:ext cx="6096000" cy="646331"/>
          </a:xfrm>
          <a:prstGeom prst="rect">
            <a:avLst/>
          </a:prstGeom>
          <a:noFill/>
        </p:spPr>
        <p:txBody>
          <a:bodyPr wrap="square">
            <a:spAutoFit/>
          </a:bodyPr>
          <a:lstStyle/>
          <a:p>
            <a:pPr algn="l"/>
            <a:r>
              <a:rPr lang="en-US" sz="1800" b="0" i="0" u="none" strike="noStrike" baseline="0" dirty="0">
                <a:latin typeface="LiberationSerif"/>
              </a:rPr>
              <a:t>built to allow for multiple consumers and producers i.e., 50,000 running on a single cluster</a:t>
            </a:r>
            <a:endParaRPr lang="en-US" dirty="0"/>
          </a:p>
        </p:txBody>
      </p:sp>
      <p:sp>
        <p:nvSpPr>
          <p:cNvPr id="22" name="TextBox 21">
            <a:extLst>
              <a:ext uri="{FF2B5EF4-FFF2-40B4-BE49-F238E27FC236}">
                <a16:creationId xmlns:a16="http://schemas.microsoft.com/office/drawing/2014/main" id="{4D77B2B2-E293-D90E-2094-7DFDFBA01F8C}"/>
              </a:ext>
            </a:extLst>
          </p:cNvPr>
          <p:cNvSpPr txBox="1"/>
          <p:nvPr/>
        </p:nvSpPr>
        <p:spPr>
          <a:xfrm>
            <a:off x="304800" y="5335537"/>
            <a:ext cx="6096000" cy="369332"/>
          </a:xfrm>
          <a:prstGeom prst="rect">
            <a:avLst/>
          </a:prstGeom>
          <a:noFill/>
        </p:spPr>
        <p:txBody>
          <a:bodyPr wrap="square">
            <a:spAutoFit/>
          </a:bodyPr>
          <a:lstStyle/>
          <a:p>
            <a:pPr algn="l"/>
            <a:r>
              <a:rPr lang="en-US" sz="1800" b="0" i="0" u="none" strike="noStrike" baseline="0" dirty="0">
                <a:latin typeface="LiberationSerif"/>
              </a:rPr>
              <a:t>With Kafka, messages can be stored for a configurable period</a:t>
            </a:r>
            <a:endParaRPr lang="en-US" dirty="0"/>
          </a:p>
        </p:txBody>
      </p:sp>
      <p:sp>
        <p:nvSpPr>
          <p:cNvPr id="24" name="TextBox 23">
            <a:extLst>
              <a:ext uri="{FF2B5EF4-FFF2-40B4-BE49-F238E27FC236}">
                <a16:creationId xmlns:a16="http://schemas.microsoft.com/office/drawing/2014/main" id="{5DAA16E6-9E73-B87D-7B2C-3A7A70D721E9}"/>
              </a:ext>
            </a:extLst>
          </p:cNvPr>
          <p:cNvSpPr txBox="1"/>
          <p:nvPr/>
        </p:nvSpPr>
        <p:spPr>
          <a:xfrm>
            <a:off x="304800" y="5746836"/>
            <a:ext cx="6096000" cy="1200329"/>
          </a:xfrm>
          <a:prstGeom prst="rect">
            <a:avLst/>
          </a:prstGeom>
          <a:noFill/>
        </p:spPr>
        <p:txBody>
          <a:bodyPr wrap="square">
            <a:spAutoFit/>
          </a:bodyPr>
          <a:lstStyle/>
          <a:p>
            <a:pPr algn="l"/>
            <a:r>
              <a:rPr lang="en-US" sz="1800" b="0" i="0" u="none" strike="noStrike" baseline="0" dirty="0">
                <a:latin typeface="LiberationSerif"/>
              </a:rPr>
              <a:t>messages can be stored forever. This can allow consumers to </a:t>
            </a:r>
            <a:r>
              <a:rPr lang="en-US" sz="1800" b="0" i="0" u="none" strike="noStrike" baseline="0" dirty="0" err="1">
                <a:latin typeface="LiberationSerif"/>
              </a:rPr>
              <a:t>reingest</a:t>
            </a:r>
            <a:r>
              <a:rPr lang="en-US" sz="1800" b="0" i="0" u="none" strike="noStrike" baseline="0" dirty="0">
                <a:latin typeface="LiberationSerif"/>
              </a:rPr>
              <a:t> messages that they had already processed, or allow newly deployed consumers to process messages that were sent previously</a:t>
            </a:r>
            <a:endParaRPr lang="en-US" dirty="0"/>
          </a:p>
        </p:txBody>
      </p:sp>
      <p:sp>
        <p:nvSpPr>
          <p:cNvPr id="26" name="TextBox 25">
            <a:extLst>
              <a:ext uri="{FF2B5EF4-FFF2-40B4-BE49-F238E27FC236}">
                <a16:creationId xmlns:a16="http://schemas.microsoft.com/office/drawing/2014/main" id="{D5928BB0-B721-7506-0008-0CC4F8789433}"/>
              </a:ext>
            </a:extLst>
          </p:cNvPr>
          <p:cNvSpPr txBox="1"/>
          <p:nvPr/>
        </p:nvSpPr>
        <p:spPr>
          <a:xfrm>
            <a:off x="6400800" y="4696988"/>
            <a:ext cx="5598695" cy="1754326"/>
          </a:xfrm>
          <a:prstGeom prst="rect">
            <a:avLst/>
          </a:prstGeom>
          <a:noFill/>
        </p:spPr>
        <p:txBody>
          <a:bodyPr wrap="square">
            <a:spAutoFit/>
          </a:bodyPr>
          <a:lstStyle/>
          <a:p>
            <a:r>
              <a:rPr lang="en-US" sz="1800" b="0" i="0" u="none" strike="noStrike" baseline="0" dirty="0">
                <a:latin typeface="LiberationSerif"/>
              </a:rPr>
              <a:t>built-in support for stream processing.  Rather than sending to a dedicated stream processor (Apache </a:t>
            </a:r>
            <a:r>
              <a:rPr lang="en-US" sz="1800" b="0" i="0" u="none" strike="noStrike" baseline="0" dirty="0" err="1">
                <a:latin typeface="LiberationSerif"/>
              </a:rPr>
              <a:t>Flink</a:t>
            </a:r>
            <a:r>
              <a:rPr lang="en-US" sz="1800" b="0" i="0" u="none" strike="noStrike" baseline="0" dirty="0">
                <a:latin typeface="LiberationSerif"/>
              </a:rPr>
              <a:t>) we can do these tasks inside Kafka itself for example using KSQL to process one or more topics on the fly, instead of data being sent to a SQL database, just sent to Kafka (dynamically updating materialized view)</a:t>
            </a:r>
            <a:endParaRPr lang="en-US" dirty="0"/>
          </a:p>
        </p:txBody>
      </p:sp>
    </p:spTree>
    <p:extLst>
      <p:ext uri="{BB962C8B-B14F-4D97-AF65-F5344CB8AC3E}">
        <p14:creationId xmlns:p14="http://schemas.microsoft.com/office/powerpoint/2010/main" val="330122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3DA1D7-90C6-5386-3A8A-DA22CAF1AD77}"/>
              </a:ext>
            </a:extLst>
          </p:cNvPr>
          <p:cNvSpPr txBox="1"/>
          <p:nvPr/>
        </p:nvSpPr>
        <p:spPr>
          <a:xfrm>
            <a:off x="272716" y="360765"/>
            <a:ext cx="6096000" cy="369332"/>
          </a:xfrm>
          <a:prstGeom prst="rect">
            <a:avLst/>
          </a:prstGeom>
          <a:noFill/>
        </p:spPr>
        <p:txBody>
          <a:bodyPr wrap="square">
            <a:spAutoFit/>
          </a:bodyPr>
          <a:lstStyle/>
          <a:p>
            <a:r>
              <a:rPr lang="en-US" sz="1800" b="1" i="0" u="none" strike="noStrike" baseline="0" dirty="0">
                <a:solidFill>
                  <a:srgbClr val="8F0012"/>
                </a:solidFill>
                <a:latin typeface="LiberationSans-Bold"/>
              </a:rPr>
              <a:t>Serialization Formats</a:t>
            </a:r>
            <a:endParaRPr lang="en-US" dirty="0"/>
          </a:p>
        </p:txBody>
      </p:sp>
      <p:sp>
        <p:nvSpPr>
          <p:cNvPr id="7" name="TextBox 6">
            <a:extLst>
              <a:ext uri="{FF2B5EF4-FFF2-40B4-BE49-F238E27FC236}">
                <a16:creationId xmlns:a16="http://schemas.microsoft.com/office/drawing/2014/main" id="{E2B37E50-3DBB-AD9D-DA4A-A91B08BA4B88}"/>
              </a:ext>
            </a:extLst>
          </p:cNvPr>
          <p:cNvSpPr txBox="1"/>
          <p:nvPr/>
        </p:nvSpPr>
        <p:spPr>
          <a:xfrm>
            <a:off x="272716" y="730097"/>
            <a:ext cx="6096000" cy="646331"/>
          </a:xfrm>
          <a:prstGeom prst="rect">
            <a:avLst/>
          </a:prstGeom>
          <a:noFill/>
        </p:spPr>
        <p:txBody>
          <a:bodyPr wrap="square">
            <a:spAutoFit/>
          </a:bodyPr>
          <a:lstStyle/>
          <a:p>
            <a:pPr algn="l"/>
            <a:r>
              <a:rPr lang="en-US" sz="1800" b="0" i="0" u="none" strike="noStrike" baseline="0" dirty="0">
                <a:latin typeface="LiberationSerif"/>
              </a:rPr>
              <a:t>make choices for you regarding how data is serialized and deserialized</a:t>
            </a:r>
            <a:endParaRPr lang="en-US" dirty="0"/>
          </a:p>
        </p:txBody>
      </p:sp>
      <p:sp>
        <p:nvSpPr>
          <p:cNvPr id="9" name="TextBox 8">
            <a:extLst>
              <a:ext uri="{FF2B5EF4-FFF2-40B4-BE49-F238E27FC236}">
                <a16:creationId xmlns:a16="http://schemas.microsoft.com/office/drawing/2014/main" id="{43F981C5-C871-9F82-B7B0-ABE95307750D}"/>
              </a:ext>
            </a:extLst>
          </p:cNvPr>
          <p:cNvSpPr txBox="1"/>
          <p:nvPr/>
        </p:nvSpPr>
        <p:spPr>
          <a:xfrm>
            <a:off x="272716" y="1376428"/>
            <a:ext cx="6096000" cy="646331"/>
          </a:xfrm>
          <a:prstGeom prst="rect">
            <a:avLst/>
          </a:prstGeom>
          <a:noFill/>
        </p:spPr>
        <p:txBody>
          <a:bodyPr wrap="square">
            <a:spAutoFit/>
          </a:bodyPr>
          <a:lstStyle/>
          <a:p>
            <a:pPr algn="l"/>
            <a:r>
              <a:rPr lang="en-US" sz="1800" b="0" i="0" u="none" strike="noStrike" baseline="0" dirty="0">
                <a:latin typeface="LiberationSerif"/>
              </a:rPr>
              <a:t>gRPC, for example, any data sent will be converted into</a:t>
            </a:r>
          </a:p>
          <a:p>
            <a:pPr algn="l"/>
            <a:r>
              <a:rPr lang="en-US" sz="1800" b="0" i="0" u="none" strike="noStrike" baseline="0" dirty="0">
                <a:latin typeface="LiberationSerif"/>
              </a:rPr>
              <a:t>protocol buffer format</a:t>
            </a:r>
            <a:endParaRPr lang="en-US" dirty="0"/>
          </a:p>
        </p:txBody>
      </p:sp>
      <p:sp>
        <p:nvSpPr>
          <p:cNvPr id="11" name="TextBox 10">
            <a:extLst>
              <a:ext uri="{FF2B5EF4-FFF2-40B4-BE49-F238E27FC236}">
                <a16:creationId xmlns:a16="http://schemas.microsoft.com/office/drawing/2014/main" id="{3EAAFFAC-7835-CAE4-BA79-189474E508E5}"/>
              </a:ext>
            </a:extLst>
          </p:cNvPr>
          <p:cNvSpPr txBox="1"/>
          <p:nvPr/>
        </p:nvSpPr>
        <p:spPr>
          <a:xfrm>
            <a:off x="272716" y="2022759"/>
            <a:ext cx="6096000" cy="646331"/>
          </a:xfrm>
          <a:prstGeom prst="rect">
            <a:avLst/>
          </a:prstGeom>
          <a:noFill/>
        </p:spPr>
        <p:txBody>
          <a:bodyPr wrap="square">
            <a:spAutoFit/>
          </a:bodyPr>
          <a:lstStyle/>
          <a:p>
            <a:r>
              <a:rPr lang="en-US" sz="1800" b="0" i="0" u="none" strike="noStrike" baseline="0" dirty="0">
                <a:latin typeface="LiberationSerif"/>
              </a:rPr>
              <a:t>freedom in terms of how we covert data for network calls (which format should you choose)</a:t>
            </a:r>
            <a:endParaRPr lang="en-US" dirty="0"/>
          </a:p>
        </p:txBody>
      </p:sp>
      <p:sp>
        <p:nvSpPr>
          <p:cNvPr id="13" name="TextBox 12">
            <a:extLst>
              <a:ext uri="{FF2B5EF4-FFF2-40B4-BE49-F238E27FC236}">
                <a16:creationId xmlns:a16="http://schemas.microsoft.com/office/drawing/2014/main" id="{38CC1C4C-2D58-E437-4E77-1BF5A4020E7F}"/>
              </a:ext>
            </a:extLst>
          </p:cNvPr>
          <p:cNvSpPr txBox="1"/>
          <p:nvPr/>
        </p:nvSpPr>
        <p:spPr>
          <a:xfrm>
            <a:off x="272716" y="2669090"/>
            <a:ext cx="6096000" cy="369332"/>
          </a:xfrm>
          <a:prstGeom prst="rect">
            <a:avLst/>
          </a:prstGeom>
          <a:noFill/>
        </p:spPr>
        <p:txBody>
          <a:bodyPr wrap="square">
            <a:spAutoFit/>
          </a:bodyPr>
          <a:lstStyle/>
          <a:p>
            <a:r>
              <a:rPr lang="en-US" sz="1800" b="1" i="0" u="none" strike="noStrike" baseline="0" dirty="0">
                <a:latin typeface="LiberationSans-Bold"/>
              </a:rPr>
              <a:t>Textual Formats</a:t>
            </a:r>
            <a:endParaRPr lang="en-US" dirty="0"/>
          </a:p>
        </p:txBody>
      </p:sp>
      <p:sp>
        <p:nvSpPr>
          <p:cNvPr id="15" name="TextBox 14">
            <a:extLst>
              <a:ext uri="{FF2B5EF4-FFF2-40B4-BE49-F238E27FC236}">
                <a16:creationId xmlns:a16="http://schemas.microsoft.com/office/drawing/2014/main" id="{8B6415EE-333E-AE98-3681-63BCA9D64D3C}"/>
              </a:ext>
            </a:extLst>
          </p:cNvPr>
          <p:cNvSpPr txBox="1"/>
          <p:nvPr/>
        </p:nvSpPr>
        <p:spPr>
          <a:xfrm>
            <a:off x="272716" y="3059668"/>
            <a:ext cx="6096000" cy="369332"/>
          </a:xfrm>
          <a:prstGeom prst="rect">
            <a:avLst/>
          </a:prstGeom>
          <a:noFill/>
        </p:spPr>
        <p:txBody>
          <a:bodyPr wrap="square">
            <a:spAutoFit/>
          </a:bodyPr>
          <a:lstStyle/>
          <a:p>
            <a:r>
              <a:rPr lang="en-US" sz="1800" b="0" i="0" u="none" strike="noStrike" baseline="0" dirty="0">
                <a:latin typeface="LiberationSerif"/>
              </a:rPr>
              <a:t>JSON has usurped XML as the text serialization format of choice</a:t>
            </a:r>
            <a:endParaRPr lang="en-US" dirty="0"/>
          </a:p>
        </p:txBody>
      </p:sp>
      <p:sp>
        <p:nvSpPr>
          <p:cNvPr id="17" name="TextBox 16">
            <a:extLst>
              <a:ext uri="{FF2B5EF4-FFF2-40B4-BE49-F238E27FC236}">
                <a16:creationId xmlns:a16="http://schemas.microsoft.com/office/drawing/2014/main" id="{DB7BDB77-5A39-B4BA-95F2-3532B7D101B5}"/>
              </a:ext>
            </a:extLst>
          </p:cNvPr>
          <p:cNvSpPr txBox="1"/>
          <p:nvPr/>
        </p:nvSpPr>
        <p:spPr>
          <a:xfrm>
            <a:off x="272716" y="3450246"/>
            <a:ext cx="6096000" cy="646331"/>
          </a:xfrm>
          <a:prstGeom prst="rect">
            <a:avLst/>
          </a:prstGeom>
          <a:noFill/>
        </p:spPr>
        <p:txBody>
          <a:bodyPr wrap="square">
            <a:spAutoFit/>
          </a:bodyPr>
          <a:lstStyle/>
          <a:p>
            <a:pPr algn="l"/>
            <a:r>
              <a:rPr lang="en-US" sz="1800" b="0" i="0" u="none" strike="noStrike" baseline="0" dirty="0">
                <a:latin typeface="LiberationSerif"/>
              </a:rPr>
              <a:t>textual formats gives clients a lot of flexibility in how they</a:t>
            </a:r>
          </a:p>
          <a:p>
            <a:pPr algn="l"/>
            <a:r>
              <a:rPr lang="en-US" sz="1800" b="0" i="0" u="none" strike="noStrike" baseline="0" dirty="0">
                <a:latin typeface="LiberationSerif"/>
              </a:rPr>
              <a:t>consume resources</a:t>
            </a:r>
            <a:endParaRPr lang="en-US" dirty="0"/>
          </a:p>
        </p:txBody>
      </p:sp>
      <p:sp>
        <p:nvSpPr>
          <p:cNvPr id="19" name="TextBox 18">
            <a:extLst>
              <a:ext uri="{FF2B5EF4-FFF2-40B4-BE49-F238E27FC236}">
                <a16:creationId xmlns:a16="http://schemas.microsoft.com/office/drawing/2014/main" id="{5183DDA7-37AA-C507-9729-34ECF806B870}"/>
              </a:ext>
            </a:extLst>
          </p:cNvPr>
          <p:cNvSpPr txBox="1"/>
          <p:nvPr/>
        </p:nvSpPr>
        <p:spPr>
          <a:xfrm>
            <a:off x="272716" y="4117823"/>
            <a:ext cx="6096000" cy="646331"/>
          </a:xfrm>
          <a:prstGeom prst="rect">
            <a:avLst/>
          </a:prstGeom>
          <a:noFill/>
        </p:spPr>
        <p:txBody>
          <a:bodyPr wrap="square">
            <a:spAutoFit/>
          </a:bodyPr>
          <a:lstStyle/>
          <a:p>
            <a:pPr algn="l"/>
            <a:r>
              <a:rPr lang="en-US" sz="1800" b="0" i="0" u="none" strike="noStrike" baseline="0" dirty="0">
                <a:latin typeface="LiberationSerif"/>
              </a:rPr>
              <a:t>primary reason is that one of the main consumers of APIs is often a browser, where JSON is a great fit</a:t>
            </a:r>
            <a:endParaRPr lang="en-US" dirty="0"/>
          </a:p>
        </p:txBody>
      </p:sp>
      <p:sp>
        <p:nvSpPr>
          <p:cNvPr id="21" name="TextBox 20">
            <a:extLst>
              <a:ext uri="{FF2B5EF4-FFF2-40B4-BE49-F238E27FC236}">
                <a16:creationId xmlns:a16="http://schemas.microsoft.com/office/drawing/2014/main" id="{08143A97-CC16-3E55-5EFE-51E80F898304}"/>
              </a:ext>
            </a:extLst>
          </p:cNvPr>
          <p:cNvSpPr txBox="1"/>
          <p:nvPr/>
        </p:nvSpPr>
        <p:spPr>
          <a:xfrm>
            <a:off x="272716" y="4855574"/>
            <a:ext cx="6096000" cy="646331"/>
          </a:xfrm>
          <a:prstGeom prst="rect">
            <a:avLst/>
          </a:prstGeom>
          <a:noFill/>
        </p:spPr>
        <p:txBody>
          <a:bodyPr wrap="square">
            <a:spAutoFit/>
          </a:bodyPr>
          <a:lstStyle/>
          <a:p>
            <a:pPr algn="l"/>
            <a:r>
              <a:rPr lang="en-US" sz="1800" b="0" i="0" u="none" strike="noStrike" baseline="0" dirty="0">
                <a:latin typeface="LiberationSerif"/>
              </a:rPr>
              <a:t>in our rush to adopt simpler protocols, schemas went out of the window</a:t>
            </a:r>
            <a:endParaRPr lang="en-US" dirty="0"/>
          </a:p>
        </p:txBody>
      </p:sp>
      <p:sp>
        <p:nvSpPr>
          <p:cNvPr id="23" name="TextBox 22">
            <a:extLst>
              <a:ext uri="{FF2B5EF4-FFF2-40B4-BE49-F238E27FC236}">
                <a16:creationId xmlns:a16="http://schemas.microsoft.com/office/drawing/2014/main" id="{C96CC5CD-F239-F3B3-3D6F-6CA9CF47C852}"/>
              </a:ext>
            </a:extLst>
          </p:cNvPr>
          <p:cNvSpPr txBox="1"/>
          <p:nvPr/>
        </p:nvSpPr>
        <p:spPr>
          <a:xfrm>
            <a:off x="6368716" y="2590579"/>
            <a:ext cx="6096000" cy="1754326"/>
          </a:xfrm>
          <a:prstGeom prst="rect">
            <a:avLst/>
          </a:prstGeom>
          <a:noFill/>
        </p:spPr>
        <p:txBody>
          <a:bodyPr wrap="square">
            <a:spAutoFit/>
          </a:bodyPr>
          <a:lstStyle/>
          <a:p>
            <a:pPr algn="l"/>
            <a:r>
              <a:rPr lang="en-US" sz="1800" b="0" i="0" u="none" strike="noStrike" baseline="0" dirty="0">
                <a:latin typeface="LiberationSerif"/>
              </a:rPr>
              <a:t>Avro is an interesting serialization format. It takes JSON as an underlying structure and uses it to define a schema-based format. Avro has found a lot of popularity as a format for message payloads, partly due to its ability to send the</a:t>
            </a:r>
          </a:p>
          <a:p>
            <a:pPr algn="l"/>
            <a:r>
              <a:rPr lang="en-US" sz="1800" b="0" i="0" u="none" strike="noStrike" baseline="0" dirty="0">
                <a:latin typeface="LiberationSerif"/>
              </a:rPr>
              <a:t>schema as part of the payload, which can make supporting multiple different messaging formats much easier.</a:t>
            </a:r>
            <a:endParaRPr lang="en-US" dirty="0"/>
          </a:p>
        </p:txBody>
      </p:sp>
    </p:spTree>
    <p:extLst>
      <p:ext uri="{BB962C8B-B14F-4D97-AF65-F5344CB8AC3E}">
        <p14:creationId xmlns:p14="http://schemas.microsoft.com/office/powerpoint/2010/main" val="3787278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8137B5-4B00-054E-A714-1E3E62A88E86}"/>
              </a:ext>
            </a:extLst>
          </p:cNvPr>
          <p:cNvSpPr txBox="1"/>
          <p:nvPr/>
        </p:nvSpPr>
        <p:spPr>
          <a:xfrm>
            <a:off x="272716" y="360765"/>
            <a:ext cx="6096000" cy="369332"/>
          </a:xfrm>
          <a:prstGeom prst="rect">
            <a:avLst/>
          </a:prstGeom>
          <a:noFill/>
        </p:spPr>
        <p:txBody>
          <a:bodyPr wrap="square">
            <a:spAutoFit/>
          </a:bodyPr>
          <a:lstStyle/>
          <a:p>
            <a:r>
              <a:rPr lang="en-US" sz="1800" b="1" i="0" u="none" strike="noStrike" baseline="0" dirty="0">
                <a:solidFill>
                  <a:srgbClr val="8F0012"/>
                </a:solidFill>
                <a:latin typeface="LiberationSans-Bold"/>
              </a:rPr>
              <a:t>Serialization Formats</a:t>
            </a:r>
            <a:endParaRPr lang="en-US" dirty="0"/>
          </a:p>
        </p:txBody>
      </p:sp>
      <p:sp>
        <p:nvSpPr>
          <p:cNvPr id="6" name="TextBox 5">
            <a:extLst>
              <a:ext uri="{FF2B5EF4-FFF2-40B4-BE49-F238E27FC236}">
                <a16:creationId xmlns:a16="http://schemas.microsoft.com/office/drawing/2014/main" id="{7A04AD07-6111-D5B1-73C5-C551F67F7ED4}"/>
              </a:ext>
            </a:extLst>
          </p:cNvPr>
          <p:cNvSpPr txBox="1"/>
          <p:nvPr/>
        </p:nvSpPr>
        <p:spPr>
          <a:xfrm>
            <a:off x="272716" y="730097"/>
            <a:ext cx="6096000" cy="369332"/>
          </a:xfrm>
          <a:prstGeom prst="rect">
            <a:avLst/>
          </a:prstGeom>
          <a:noFill/>
        </p:spPr>
        <p:txBody>
          <a:bodyPr wrap="square">
            <a:spAutoFit/>
          </a:bodyPr>
          <a:lstStyle/>
          <a:p>
            <a:r>
              <a:rPr lang="en-US" sz="1800" b="1" i="0" u="none" strike="noStrike" baseline="0" dirty="0">
                <a:latin typeface="LiberationSans-Bold"/>
              </a:rPr>
              <a:t>Binary Formats</a:t>
            </a:r>
            <a:endParaRPr lang="en-US" dirty="0"/>
          </a:p>
        </p:txBody>
      </p:sp>
      <p:sp>
        <p:nvSpPr>
          <p:cNvPr id="8" name="TextBox 7">
            <a:extLst>
              <a:ext uri="{FF2B5EF4-FFF2-40B4-BE49-F238E27FC236}">
                <a16:creationId xmlns:a16="http://schemas.microsoft.com/office/drawing/2014/main" id="{B76A9E1C-D281-6409-50DB-D87E003092A5}"/>
              </a:ext>
            </a:extLst>
          </p:cNvPr>
          <p:cNvSpPr txBox="1"/>
          <p:nvPr/>
        </p:nvSpPr>
        <p:spPr>
          <a:xfrm>
            <a:off x="272716" y="1099429"/>
            <a:ext cx="6096000" cy="1477328"/>
          </a:xfrm>
          <a:prstGeom prst="rect">
            <a:avLst/>
          </a:prstGeom>
          <a:noFill/>
        </p:spPr>
        <p:txBody>
          <a:bodyPr wrap="square">
            <a:spAutoFit/>
          </a:bodyPr>
          <a:lstStyle/>
          <a:p>
            <a:pPr algn="l"/>
            <a:r>
              <a:rPr lang="en-US" sz="1800" b="0" i="0" u="none" strike="noStrike" baseline="0" dirty="0">
                <a:latin typeface="LiberationSerif"/>
              </a:rPr>
              <a:t>world of binary serialization protocols is where you want to be if you start getting worried about payload size or about the efficiencies of writing and reading the payloads (Protocol buffers the most popular binary serialization format for microservices-based communication).</a:t>
            </a:r>
            <a:endParaRPr lang="en-US" dirty="0"/>
          </a:p>
        </p:txBody>
      </p:sp>
      <p:sp>
        <p:nvSpPr>
          <p:cNvPr id="10" name="TextBox 9">
            <a:extLst>
              <a:ext uri="{FF2B5EF4-FFF2-40B4-BE49-F238E27FC236}">
                <a16:creationId xmlns:a16="http://schemas.microsoft.com/office/drawing/2014/main" id="{6C0FA72D-3958-6755-2753-598D919FC05A}"/>
              </a:ext>
            </a:extLst>
          </p:cNvPr>
          <p:cNvSpPr txBox="1"/>
          <p:nvPr/>
        </p:nvSpPr>
        <p:spPr>
          <a:xfrm>
            <a:off x="272716" y="2576757"/>
            <a:ext cx="6096000" cy="369332"/>
          </a:xfrm>
          <a:prstGeom prst="rect">
            <a:avLst/>
          </a:prstGeom>
          <a:noFill/>
        </p:spPr>
        <p:txBody>
          <a:bodyPr wrap="square">
            <a:spAutoFit/>
          </a:bodyPr>
          <a:lstStyle/>
          <a:p>
            <a:pPr algn="l"/>
            <a:r>
              <a:rPr lang="en-US" sz="1800" b="0" i="0" u="none" strike="noStrike" baseline="0" dirty="0">
                <a:solidFill>
                  <a:srgbClr val="8F0012"/>
                </a:solidFill>
                <a:latin typeface="LiberationSerif"/>
              </a:rPr>
              <a:t>Simple Binary Encoding</a:t>
            </a:r>
            <a:r>
              <a:rPr lang="en-US" sz="1800" b="0" i="0" u="none" strike="noStrike" baseline="0" dirty="0">
                <a:solidFill>
                  <a:srgbClr val="000000"/>
                </a:solidFill>
                <a:latin typeface="LiberationSerif"/>
              </a:rPr>
              <a:t>, </a:t>
            </a:r>
            <a:r>
              <a:rPr lang="en-US" sz="1800" b="0" i="0" u="none" strike="noStrike" baseline="0" dirty="0" err="1">
                <a:solidFill>
                  <a:srgbClr val="8F0012"/>
                </a:solidFill>
                <a:latin typeface="LiberationSerif"/>
              </a:rPr>
              <a:t>Cap’n</a:t>
            </a:r>
            <a:r>
              <a:rPr lang="en-US" sz="1800" b="0" i="0" u="none" strike="noStrike" baseline="0" dirty="0">
                <a:solidFill>
                  <a:srgbClr val="8F0012"/>
                </a:solidFill>
                <a:latin typeface="LiberationSerif"/>
              </a:rPr>
              <a:t> Proto</a:t>
            </a:r>
            <a:r>
              <a:rPr lang="en-US" sz="1800" b="0" i="0" u="none" strike="noStrike" baseline="0" dirty="0">
                <a:solidFill>
                  <a:srgbClr val="000000"/>
                </a:solidFill>
                <a:latin typeface="LiberationSerif"/>
              </a:rPr>
              <a:t>, and </a:t>
            </a:r>
            <a:r>
              <a:rPr lang="en-US" sz="1800" b="0" i="0" u="none" strike="noStrike" baseline="0" dirty="0" err="1">
                <a:solidFill>
                  <a:srgbClr val="8F0012"/>
                </a:solidFill>
                <a:latin typeface="LiberationSerif"/>
              </a:rPr>
              <a:t>FlatBuffers</a:t>
            </a:r>
            <a:endParaRPr lang="en-US" dirty="0"/>
          </a:p>
        </p:txBody>
      </p:sp>
    </p:spTree>
    <p:extLst>
      <p:ext uri="{BB962C8B-B14F-4D97-AF65-F5344CB8AC3E}">
        <p14:creationId xmlns:p14="http://schemas.microsoft.com/office/powerpoint/2010/main" val="3282890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0AAE73-B979-D2E3-BCB5-328E5ED8339E}"/>
              </a:ext>
            </a:extLst>
          </p:cNvPr>
          <p:cNvSpPr txBox="1"/>
          <p:nvPr/>
        </p:nvSpPr>
        <p:spPr>
          <a:xfrm>
            <a:off x="449179" y="601397"/>
            <a:ext cx="6096000" cy="369332"/>
          </a:xfrm>
          <a:prstGeom prst="rect">
            <a:avLst/>
          </a:prstGeom>
          <a:noFill/>
        </p:spPr>
        <p:txBody>
          <a:bodyPr wrap="square">
            <a:spAutoFit/>
          </a:bodyPr>
          <a:lstStyle/>
          <a:p>
            <a:r>
              <a:rPr lang="en-US" sz="1800" b="1" i="0" u="none" strike="noStrike" baseline="0" dirty="0">
                <a:latin typeface="LiberationSans-Bold"/>
              </a:rPr>
              <a:t>Keep Your APIs Technology Agnostic</a:t>
            </a:r>
            <a:endParaRPr lang="en-US" dirty="0"/>
          </a:p>
        </p:txBody>
      </p:sp>
      <p:sp>
        <p:nvSpPr>
          <p:cNvPr id="7" name="TextBox 6">
            <a:extLst>
              <a:ext uri="{FF2B5EF4-FFF2-40B4-BE49-F238E27FC236}">
                <a16:creationId xmlns:a16="http://schemas.microsoft.com/office/drawing/2014/main" id="{542DE752-4BEB-E5FF-0D62-4FFA7883A5BF}"/>
              </a:ext>
            </a:extLst>
          </p:cNvPr>
          <p:cNvSpPr txBox="1"/>
          <p:nvPr/>
        </p:nvSpPr>
        <p:spPr>
          <a:xfrm>
            <a:off x="449179" y="970729"/>
            <a:ext cx="6096000" cy="369332"/>
          </a:xfrm>
          <a:prstGeom prst="rect">
            <a:avLst/>
          </a:prstGeom>
          <a:noFill/>
        </p:spPr>
        <p:txBody>
          <a:bodyPr wrap="square">
            <a:spAutoFit/>
          </a:bodyPr>
          <a:lstStyle/>
          <a:p>
            <a:r>
              <a:rPr lang="en-US" sz="1800" b="0" i="0" u="none" strike="noStrike" baseline="0" dirty="0">
                <a:latin typeface="LiberationSerif"/>
              </a:rPr>
              <a:t>we work in a space that is changing rapidly</a:t>
            </a:r>
            <a:endParaRPr lang="en-US" dirty="0"/>
          </a:p>
        </p:txBody>
      </p:sp>
      <p:sp>
        <p:nvSpPr>
          <p:cNvPr id="9" name="TextBox 8">
            <a:extLst>
              <a:ext uri="{FF2B5EF4-FFF2-40B4-BE49-F238E27FC236}">
                <a16:creationId xmlns:a16="http://schemas.microsoft.com/office/drawing/2014/main" id="{9A67FC56-5DC6-01A0-3F45-17607834FAD5}"/>
              </a:ext>
            </a:extLst>
          </p:cNvPr>
          <p:cNvSpPr txBox="1"/>
          <p:nvPr/>
        </p:nvSpPr>
        <p:spPr>
          <a:xfrm>
            <a:off x="449179" y="1709393"/>
            <a:ext cx="6096000" cy="646331"/>
          </a:xfrm>
          <a:prstGeom prst="rect">
            <a:avLst/>
          </a:prstGeom>
          <a:noFill/>
        </p:spPr>
        <p:txBody>
          <a:bodyPr wrap="square">
            <a:spAutoFit/>
          </a:bodyPr>
          <a:lstStyle/>
          <a:p>
            <a:r>
              <a:rPr lang="en-US" sz="1800" b="0" i="0" u="none" strike="noStrike" baseline="0" dirty="0">
                <a:latin typeface="LiberationSerif"/>
              </a:rPr>
              <a:t>New tools, frameworks, and languages are coming out all the time</a:t>
            </a:r>
            <a:endParaRPr lang="en-US" dirty="0"/>
          </a:p>
        </p:txBody>
      </p:sp>
      <p:sp>
        <p:nvSpPr>
          <p:cNvPr id="11" name="TextBox 10">
            <a:extLst>
              <a:ext uri="{FF2B5EF4-FFF2-40B4-BE49-F238E27FC236}">
                <a16:creationId xmlns:a16="http://schemas.microsoft.com/office/drawing/2014/main" id="{4AE52570-D4BC-52B2-2333-8B01B11498B2}"/>
              </a:ext>
            </a:extLst>
          </p:cNvPr>
          <p:cNvSpPr txBox="1"/>
          <p:nvPr/>
        </p:nvSpPr>
        <p:spPr>
          <a:xfrm>
            <a:off x="449179" y="2725056"/>
            <a:ext cx="6096000" cy="646331"/>
          </a:xfrm>
          <a:prstGeom prst="rect">
            <a:avLst/>
          </a:prstGeom>
          <a:noFill/>
        </p:spPr>
        <p:txBody>
          <a:bodyPr wrap="square">
            <a:spAutoFit/>
          </a:bodyPr>
          <a:lstStyle/>
          <a:p>
            <a:r>
              <a:rPr lang="en-US" sz="1800" b="0" i="0" u="none" strike="noStrike" baseline="0" dirty="0">
                <a:latin typeface="LiberationSerif"/>
              </a:rPr>
              <a:t>I am a big fan of keeping my options open (recall microservices buy you options)</a:t>
            </a:r>
            <a:endParaRPr lang="en-US" dirty="0"/>
          </a:p>
        </p:txBody>
      </p:sp>
      <p:sp>
        <p:nvSpPr>
          <p:cNvPr id="13" name="TextBox 12">
            <a:extLst>
              <a:ext uri="{FF2B5EF4-FFF2-40B4-BE49-F238E27FC236}">
                <a16:creationId xmlns:a16="http://schemas.microsoft.com/office/drawing/2014/main" id="{26500C3E-69CF-933E-5B22-DF9E73B30DB7}"/>
              </a:ext>
            </a:extLst>
          </p:cNvPr>
          <p:cNvSpPr txBox="1"/>
          <p:nvPr/>
        </p:nvSpPr>
        <p:spPr>
          <a:xfrm>
            <a:off x="449179" y="3740719"/>
            <a:ext cx="6096000" cy="646331"/>
          </a:xfrm>
          <a:prstGeom prst="rect">
            <a:avLst/>
          </a:prstGeom>
          <a:noFill/>
        </p:spPr>
        <p:txBody>
          <a:bodyPr wrap="square">
            <a:spAutoFit/>
          </a:bodyPr>
          <a:lstStyle/>
          <a:p>
            <a:pPr algn="l"/>
            <a:r>
              <a:rPr lang="en-US" sz="1800" b="0" i="0" u="none" strike="noStrike" baseline="0" dirty="0">
                <a:latin typeface="LiberationSerif"/>
              </a:rPr>
              <a:t>avoiding integration technology that dictates what technology stacks we can use to implement our microservices</a:t>
            </a:r>
            <a:endParaRPr lang="en-US" dirty="0"/>
          </a:p>
        </p:txBody>
      </p:sp>
    </p:spTree>
    <p:extLst>
      <p:ext uri="{BB962C8B-B14F-4D97-AF65-F5344CB8AC3E}">
        <p14:creationId xmlns:p14="http://schemas.microsoft.com/office/powerpoint/2010/main" val="660459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AF1C33-F211-D798-2371-D09426273747}"/>
              </a:ext>
            </a:extLst>
          </p:cNvPr>
          <p:cNvSpPr txBox="1"/>
          <p:nvPr/>
        </p:nvSpPr>
        <p:spPr>
          <a:xfrm>
            <a:off x="240632" y="440976"/>
            <a:ext cx="6096000" cy="369332"/>
          </a:xfrm>
          <a:prstGeom prst="rect">
            <a:avLst/>
          </a:prstGeom>
          <a:noFill/>
        </p:spPr>
        <p:txBody>
          <a:bodyPr wrap="square">
            <a:spAutoFit/>
          </a:bodyPr>
          <a:lstStyle/>
          <a:p>
            <a:r>
              <a:rPr lang="en-US" sz="1800" b="1" i="0" u="none" strike="noStrike" baseline="0" dirty="0">
                <a:latin typeface="LiberationSans-Bold"/>
              </a:rPr>
              <a:t>Make Your Service Simple for Consumers</a:t>
            </a:r>
            <a:endParaRPr lang="en-US" dirty="0"/>
          </a:p>
        </p:txBody>
      </p:sp>
      <p:sp>
        <p:nvSpPr>
          <p:cNvPr id="7" name="TextBox 6">
            <a:extLst>
              <a:ext uri="{FF2B5EF4-FFF2-40B4-BE49-F238E27FC236}">
                <a16:creationId xmlns:a16="http://schemas.microsoft.com/office/drawing/2014/main" id="{1A84B5F3-5B16-70E6-EB4A-5BA54F8DBE92}"/>
              </a:ext>
            </a:extLst>
          </p:cNvPr>
          <p:cNvSpPr txBox="1"/>
          <p:nvPr/>
        </p:nvSpPr>
        <p:spPr>
          <a:xfrm>
            <a:off x="240632" y="810308"/>
            <a:ext cx="6096000" cy="923330"/>
          </a:xfrm>
          <a:prstGeom prst="rect">
            <a:avLst/>
          </a:prstGeom>
          <a:noFill/>
        </p:spPr>
        <p:txBody>
          <a:bodyPr wrap="square">
            <a:spAutoFit/>
          </a:bodyPr>
          <a:lstStyle/>
          <a:p>
            <a:pPr algn="l"/>
            <a:r>
              <a:rPr lang="en-US" sz="1800" b="0" i="0" u="none" strike="noStrike" baseline="0" dirty="0">
                <a:latin typeface="LiberationSerif"/>
              </a:rPr>
              <a:t>Ideally, we’d like to allow our clients full freedom in their technology choice; on the other hand, providing a client library</a:t>
            </a:r>
          </a:p>
          <a:p>
            <a:pPr algn="l"/>
            <a:r>
              <a:rPr lang="en-US" sz="1800" b="0" i="0" u="none" strike="noStrike" baseline="0" dirty="0">
                <a:latin typeface="LiberationSerif"/>
              </a:rPr>
              <a:t>can ease adoption.</a:t>
            </a:r>
            <a:endParaRPr lang="en-US" dirty="0"/>
          </a:p>
        </p:txBody>
      </p:sp>
      <p:sp>
        <p:nvSpPr>
          <p:cNvPr id="9" name="TextBox 8">
            <a:extLst>
              <a:ext uri="{FF2B5EF4-FFF2-40B4-BE49-F238E27FC236}">
                <a16:creationId xmlns:a16="http://schemas.microsoft.com/office/drawing/2014/main" id="{50B5E71A-A890-7FCF-92EE-14A0C27985FC}"/>
              </a:ext>
            </a:extLst>
          </p:cNvPr>
          <p:cNvSpPr txBox="1"/>
          <p:nvPr/>
        </p:nvSpPr>
        <p:spPr>
          <a:xfrm>
            <a:off x="240632" y="2102970"/>
            <a:ext cx="6096000" cy="646331"/>
          </a:xfrm>
          <a:prstGeom prst="rect">
            <a:avLst/>
          </a:prstGeom>
          <a:noFill/>
        </p:spPr>
        <p:txBody>
          <a:bodyPr wrap="square">
            <a:spAutoFit/>
          </a:bodyPr>
          <a:lstStyle/>
          <a:p>
            <a:pPr algn="l"/>
            <a:r>
              <a:rPr lang="en-US" sz="1800" b="0" i="0" u="none" strike="noStrike" baseline="0" dirty="0">
                <a:latin typeface="LiberationSerif"/>
              </a:rPr>
              <a:t>we might use client libraries to make it easy for consumers, but this can come at the cost of increased coupling</a:t>
            </a:r>
            <a:endParaRPr lang="en-US" dirty="0"/>
          </a:p>
        </p:txBody>
      </p:sp>
    </p:spTree>
    <p:extLst>
      <p:ext uri="{BB962C8B-B14F-4D97-AF65-F5344CB8AC3E}">
        <p14:creationId xmlns:p14="http://schemas.microsoft.com/office/powerpoint/2010/main" val="211280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ACA961-3023-9C14-D1EB-FE10873610A3}"/>
              </a:ext>
            </a:extLst>
          </p:cNvPr>
          <p:cNvSpPr txBox="1"/>
          <p:nvPr/>
        </p:nvSpPr>
        <p:spPr>
          <a:xfrm>
            <a:off x="240632" y="553270"/>
            <a:ext cx="6096000" cy="369332"/>
          </a:xfrm>
          <a:prstGeom prst="rect">
            <a:avLst/>
          </a:prstGeom>
          <a:noFill/>
        </p:spPr>
        <p:txBody>
          <a:bodyPr wrap="square">
            <a:spAutoFit/>
          </a:bodyPr>
          <a:lstStyle/>
          <a:p>
            <a:r>
              <a:rPr lang="en-US" sz="1800" b="1" i="0" u="none" strike="noStrike" baseline="0" dirty="0">
                <a:latin typeface="LiberationSans-Bold"/>
              </a:rPr>
              <a:t>Hide Internal Implementation Detail</a:t>
            </a:r>
            <a:endParaRPr lang="en-US" dirty="0"/>
          </a:p>
        </p:txBody>
      </p:sp>
      <p:sp>
        <p:nvSpPr>
          <p:cNvPr id="7" name="TextBox 6">
            <a:extLst>
              <a:ext uri="{FF2B5EF4-FFF2-40B4-BE49-F238E27FC236}">
                <a16:creationId xmlns:a16="http://schemas.microsoft.com/office/drawing/2014/main" id="{BA9F461F-80A1-D0B2-09DB-03C87758A352}"/>
              </a:ext>
            </a:extLst>
          </p:cNvPr>
          <p:cNvSpPr txBox="1"/>
          <p:nvPr/>
        </p:nvSpPr>
        <p:spPr>
          <a:xfrm>
            <a:off x="240632" y="922602"/>
            <a:ext cx="6096000" cy="646331"/>
          </a:xfrm>
          <a:prstGeom prst="rect">
            <a:avLst/>
          </a:prstGeom>
          <a:noFill/>
        </p:spPr>
        <p:txBody>
          <a:bodyPr wrap="square">
            <a:spAutoFit/>
          </a:bodyPr>
          <a:lstStyle/>
          <a:p>
            <a:r>
              <a:rPr lang="en-US" sz="1800" b="0" i="0" u="none" strike="noStrike" baseline="0" dirty="0">
                <a:latin typeface="LiberationSerif"/>
              </a:rPr>
              <a:t>We don’t want our consumers to be bound to our internal implementation (what does this result in?)</a:t>
            </a:r>
            <a:endParaRPr lang="en-US" dirty="0"/>
          </a:p>
        </p:txBody>
      </p:sp>
      <p:sp>
        <p:nvSpPr>
          <p:cNvPr id="9" name="TextBox 8">
            <a:extLst>
              <a:ext uri="{FF2B5EF4-FFF2-40B4-BE49-F238E27FC236}">
                <a16:creationId xmlns:a16="http://schemas.microsoft.com/office/drawing/2014/main" id="{BAA339A8-ED47-F018-EB30-67E172EE82BB}"/>
              </a:ext>
            </a:extLst>
          </p:cNvPr>
          <p:cNvSpPr txBox="1"/>
          <p:nvPr/>
        </p:nvSpPr>
        <p:spPr>
          <a:xfrm>
            <a:off x="240632" y="1938265"/>
            <a:ext cx="6096000" cy="369332"/>
          </a:xfrm>
          <a:prstGeom prst="rect">
            <a:avLst/>
          </a:prstGeom>
          <a:noFill/>
        </p:spPr>
        <p:txBody>
          <a:bodyPr wrap="square">
            <a:spAutoFit/>
          </a:bodyPr>
          <a:lstStyle/>
          <a:p>
            <a:r>
              <a:rPr lang="en-US" sz="1800" b="0" i="0" u="none" strike="noStrike" baseline="0" dirty="0">
                <a:latin typeface="LiberationSerif"/>
              </a:rPr>
              <a:t>increases the cost of change</a:t>
            </a:r>
            <a:endParaRPr lang="en-US" dirty="0"/>
          </a:p>
        </p:txBody>
      </p:sp>
      <p:sp>
        <p:nvSpPr>
          <p:cNvPr id="11" name="TextBox 10">
            <a:extLst>
              <a:ext uri="{FF2B5EF4-FFF2-40B4-BE49-F238E27FC236}">
                <a16:creationId xmlns:a16="http://schemas.microsoft.com/office/drawing/2014/main" id="{AC62DDA4-459F-272F-50F5-4B3FFC0E15A0}"/>
              </a:ext>
            </a:extLst>
          </p:cNvPr>
          <p:cNvSpPr txBox="1"/>
          <p:nvPr/>
        </p:nvSpPr>
        <p:spPr>
          <a:xfrm>
            <a:off x="240632" y="2676929"/>
            <a:ext cx="6096000" cy="923330"/>
          </a:xfrm>
          <a:prstGeom prst="rect">
            <a:avLst/>
          </a:prstGeom>
          <a:noFill/>
        </p:spPr>
        <p:txBody>
          <a:bodyPr wrap="square">
            <a:spAutoFit/>
          </a:bodyPr>
          <a:lstStyle/>
          <a:p>
            <a:pPr algn="l"/>
            <a:r>
              <a:rPr lang="en-US" sz="1800" b="0" i="0" u="none" strike="noStrike" baseline="0" dirty="0">
                <a:latin typeface="LiberationSerif"/>
              </a:rPr>
              <a:t>we are less likely to want to make a change for fear</a:t>
            </a:r>
          </a:p>
          <a:p>
            <a:pPr algn="l"/>
            <a:r>
              <a:rPr lang="en-US" sz="1800" b="0" i="0" u="none" strike="noStrike" baseline="0" dirty="0">
                <a:latin typeface="LiberationSerif"/>
              </a:rPr>
              <a:t>of having to upgrade our consumers, which can lead to increased technical debt within the service.</a:t>
            </a:r>
            <a:endParaRPr lang="en-US" dirty="0"/>
          </a:p>
        </p:txBody>
      </p:sp>
      <p:sp>
        <p:nvSpPr>
          <p:cNvPr id="13" name="TextBox 12">
            <a:extLst>
              <a:ext uri="{FF2B5EF4-FFF2-40B4-BE49-F238E27FC236}">
                <a16:creationId xmlns:a16="http://schemas.microsoft.com/office/drawing/2014/main" id="{D8F0DFFE-1ABF-73E4-4F4E-909C8187AE71}"/>
              </a:ext>
            </a:extLst>
          </p:cNvPr>
          <p:cNvSpPr txBox="1"/>
          <p:nvPr/>
        </p:nvSpPr>
        <p:spPr>
          <a:xfrm>
            <a:off x="240632" y="3969591"/>
            <a:ext cx="6096000" cy="646331"/>
          </a:xfrm>
          <a:prstGeom prst="rect">
            <a:avLst/>
          </a:prstGeom>
          <a:noFill/>
        </p:spPr>
        <p:txBody>
          <a:bodyPr wrap="square">
            <a:spAutoFit/>
          </a:bodyPr>
          <a:lstStyle/>
          <a:p>
            <a:pPr algn="l"/>
            <a:r>
              <a:rPr lang="en-US" sz="1800" b="0" i="0" u="none" strike="noStrike" baseline="0" dirty="0">
                <a:latin typeface="LiberationSerif"/>
              </a:rPr>
              <a:t>any technology that pushes us to expose internal</a:t>
            </a:r>
          </a:p>
          <a:p>
            <a:pPr algn="l"/>
            <a:r>
              <a:rPr lang="en-US" sz="1800" b="0" i="0" u="none" strike="noStrike" baseline="0" dirty="0">
                <a:latin typeface="LiberationSerif"/>
              </a:rPr>
              <a:t>representation detail should be avoided</a:t>
            </a:r>
            <a:endParaRPr lang="en-US" dirty="0"/>
          </a:p>
        </p:txBody>
      </p:sp>
    </p:spTree>
    <p:extLst>
      <p:ext uri="{BB962C8B-B14F-4D97-AF65-F5344CB8AC3E}">
        <p14:creationId xmlns:p14="http://schemas.microsoft.com/office/powerpoint/2010/main" val="1025782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D1F1B9-AE16-A942-7706-74279F49C942}"/>
              </a:ext>
            </a:extLst>
          </p:cNvPr>
          <p:cNvSpPr txBox="1"/>
          <p:nvPr/>
        </p:nvSpPr>
        <p:spPr>
          <a:xfrm>
            <a:off x="336884" y="537228"/>
            <a:ext cx="6096000" cy="369332"/>
          </a:xfrm>
          <a:prstGeom prst="rect">
            <a:avLst/>
          </a:prstGeom>
          <a:noFill/>
        </p:spPr>
        <p:txBody>
          <a:bodyPr wrap="square">
            <a:spAutoFit/>
          </a:bodyPr>
          <a:lstStyle/>
          <a:p>
            <a:r>
              <a:rPr lang="en-US" sz="1800" b="1" i="0" u="none" strike="noStrike" baseline="0" dirty="0">
                <a:solidFill>
                  <a:srgbClr val="8F0012"/>
                </a:solidFill>
                <a:latin typeface="LiberationSans-Bold"/>
              </a:rPr>
              <a:t>Technology Choices</a:t>
            </a:r>
            <a:endParaRPr lang="en-US" dirty="0"/>
          </a:p>
        </p:txBody>
      </p:sp>
      <p:sp>
        <p:nvSpPr>
          <p:cNvPr id="7" name="TextBox 6">
            <a:extLst>
              <a:ext uri="{FF2B5EF4-FFF2-40B4-BE49-F238E27FC236}">
                <a16:creationId xmlns:a16="http://schemas.microsoft.com/office/drawing/2014/main" id="{5F5F0B7F-DA61-2C07-77C3-6AA2C0228E2B}"/>
              </a:ext>
            </a:extLst>
          </p:cNvPr>
          <p:cNvSpPr txBox="1"/>
          <p:nvPr/>
        </p:nvSpPr>
        <p:spPr>
          <a:xfrm>
            <a:off x="336884" y="906560"/>
            <a:ext cx="6096000" cy="646331"/>
          </a:xfrm>
          <a:prstGeom prst="rect">
            <a:avLst/>
          </a:prstGeom>
          <a:noFill/>
        </p:spPr>
        <p:txBody>
          <a:bodyPr wrap="square">
            <a:spAutoFit/>
          </a:bodyPr>
          <a:lstStyle/>
          <a:p>
            <a:pPr algn="l"/>
            <a:r>
              <a:rPr lang="en-US" sz="1800" b="0" i="0" u="none" strike="noStrike" baseline="0" dirty="0">
                <a:latin typeface="LiberationSerif"/>
              </a:rPr>
              <a:t>highlight some of the most popular and</a:t>
            </a:r>
          </a:p>
          <a:p>
            <a:pPr algn="l"/>
            <a:r>
              <a:rPr lang="en-US" sz="1800" b="0" i="0" u="none" strike="noStrike" baseline="0" dirty="0">
                <a:latin typeface="LiberationSerif"/>
              </a:rPr>
              <a:t>interesting choices</a:t>
            </a:r>
            <a:endParaRPr lang="en-US" dirty="0"/>
          </a:p>
        </p:txBody>
      </p:sp>
      <p:sp>
        <p:nvSpPr>
          <p:cNvPr id="11" name="TextBox 10">
            <a:extLst>
              <a:ext uri="{FF2B5EF4-FFF2-40B4-BE49-F238E27FC236}">
                <a16:creationId xmlns:a16="http://schemas.microsoft.com/office/drawing/2014/main" id="{51D2E841-AFD0-EBF4-C305-C93FB49A63EE}"/>
              </a:ext>
            </a:extLst>
          </p:cNvPr>
          <p:cNvSpPr txBox="1"/>
          <p:nvPr/>
        </p:nvSpPr>
        <p:spPr>
          <a:xfrm>
            <a:off x="336884" y="1639564"/>
            <a:ext cx="6096000" cy="923330"/>
          </a:xfrm>
          <a:prstGeom prst="rect">
            <a:avLst/>
          </a:prstGeom>
          <a:noFill/>
        </p:spPr>
        <p:txBody>
          <a:bodyPr wrap="square">
            <a:spAutoFit/>
          </a:bodyPr>
          <a:lstStyle/>
          <a:p>
            <a:pPr algn="l"/>
            <a:r>
              <a:rPr lang="en-US" sz="1800" b="0" i="1" u="none" strike="noStrike" baseline="0" dirty="0">
                <a:latin typeface="LiberationSerif-Italic"/>
              </a:rPr>
              <a:t>Remote procedure calls</a:t>
            </a:r>
          </a:p>
          <a:p>
            <a:pPr algn="l"/>
            <a:r>
              <a:rPr lang="en-US" sz="1800" b="0" i="0" u="none" strike="noStrike" baseline="0" dirty="0">
                <a:latin typeface="LiberationSerif"/>
              </a:rPr>
              <a:t>Frameworks that allow for local method calls to be invoked on a remote process. Common options include SOAP and gRPC.</a:t>
            </a:r>
            <a:endParaRPr lang="en-US" dirty="0"/>
          </a:p>
        </p:txBody>
      </p:sp>
      <p:sp>
        <p:nvSpPr>
          <p:cNvPr id="13" name="TextBox 12">
            <a:extLst>
              <a:ext uri="{FF2B5EF4-FFF2-40B4-BE49-F238E27FC236}">
                <a16:creationId xmlns:a16="http://schemas.microsoft.com/office/drawing/2014/main" id="{B0B55E12-813D-B442-AE37-733C52A4DD2B}"/>
              </a:ext>
            </a:extLst>
          </p:cNvPr>
          <p:cNvSpPr txBox="1"/>
          <p:nvPr/>
        </p:nvSpPr>
        <p:spPr>
          <a:xfrm>
            <a:off x="336884" y="2649567"/>
            <a:ext cx="6096000" cy="1477328"/>
          </a:xfrm>
          <a:prstGeom prst="rect">
            <a:avLst/>
          </a:prstGeom>
          <a:noFill/>
        </p:spPr>
        <p:txBody>
          <a:bodyPr wrap="square">
            <a:spAutoFit/>
          </a:bodyPr>
          <a:lstStyle/>
          <a:p>
            <a:pPr algn="l"/>
            <a:r>
              <a:rPr lang="en-US" sz="1800" b="0" i="1" u="none" strike="noStrike" baseline="0" dirty="0">
                <a:latin typeface="LiberationSerif-Italic"/>
              </a:rPr>
              <a:t>REST</a:t>
            </a:r>
          </a:p>
          <a:p>
            <a:pPr algn="l"/>
            <a:r>
              <a:rPr lang="en-US" sz="1800" b="0" i="0" u="none" strike="noStrike" baseline="0" dirty="0">
                <a:latin typeface="LiberationSerif"/>
              </a:rPr>
              <a:t>An architectural style where you expose resources (Customer, Order, etc.) that can be accessed using a common set of verbs (GET, POST). There is a bit more to REST than this, but we’ll get to that shortly.</a:t>
            </a:r>
            <a:endParaRPr lang="en-US" dirty="0"/>
          </a:p>
        </p:txBody>
      </p:sp>
      <p:sp>
        <p:nvSpPr>
          <p:cNvPr id="15" name="TextBox 14">
            <a:extLst>
              <a:ext uri="{FF2B5EF4-FFF2-40B4-BE49-F238E27FC236}">
                <a16:creationId xmlns:a16="http://schemas.microsoft.com/office/drawing/2014/main" id="{8E339E49-BD65-C0AB-BADC-D8393D80845E}"/>
              </a:ext>
            </a:extLst>
          </p:cNvPr>
          <p:cNvSpPr txBox="1"/>
          <p:nvPr/>
        </p:nvSpPr>
        <p:spPr>
          <a:xfrm>
            <a:off x="336884" y="4213568"/>
            <a:ext cx="6096000" cy="1477328"/>
          </a:xfrm>
          <a:prstGeom prst="rect">
            <a:avLst/>
          </a:prstGeom>
          <a:noFill/>
        </p:spPr>
        <p:txBody>
          <a:bodyPr wrap="square">
            <a:spAutoFit/>
          </a:bodyPr>
          <a:lstStyle/>
          <a:p>
            <a:pPr algn="l"/>
            <a:r>
              <a:rPr lang="en-US" sz="1800" b="0" i="1" u="none" strike="noStrike" baseline="0" dirty="0">
                <a:latin typeface="LiberationSerif-Italic"/>
              </a:rPr>
              <a:t>GraphQL</a:t>
            </a:r>
          </a:p>
          <a:p>
            <a:pPr algn="l"/>
            <a:r>
              <a:rPr lang="en-US" sz="1800" b="0" i="0" u="none" strike="noStrike" baseline="0" dirty="0">
                <a:latin typeface="LiberationSerif"/>
              </a:rPr>
              <a:t>A relatively new protocol that allows consumers to define custom queries that can fetch information from multiple downstream microservices, filtering the results to return only what is needed.</a:t>
            </a:r>
            <a:endParaRPr lang="en-US" dirty="0"/>
          </a:p>
        </p:txBody>
      </p:sp>
      <p:sp>
        <p:nvSpPr>
          <p:cNvPr id="17" name="TextBox 16">
            <a:extLst>
              <a:ext uri="{FF2B5EF4-FFF2-40B4-BE49-F238E27FC236}">
                <a16:creationId xmlns:a16="http://schemas.microsoft.com/office/drawing/2014/main" id="{675281F9-F1B0-E2D6-68CA-CD2F1B887A42}"/>
              </a:ext>
            </a:extLst>
          </p:cNvPr>
          <p:cNvSpPr txBox="1"/>
          <p:nvPr/>
        </p:nvSpPr>
        <p:spPr>
          <a:xfrm>
            <a:off x="336884" y="5777569"/>
            <a:ext cx="6096000" cy="923330"/>
          </a:xfrm>
          <a:prstGeom prst="rect">
            <a:avLst/>
          </a:prstGeom>
          <a:noFill/>
        </p:spPr>
        <p:txBody>
          <a:bodyPr wrap="square">
            <a:spAutoFit/>
          </a:bodyPr>
          <a:lstStyle/>
          <a:p>
            <a:pPr algn="l"/>
            <a:r>
              <a:rPr lang="en-US" sz="1800" b="0" i="1" u="none" strike="noStrike" baseline="0" dirty="0">
                <a:latin typeface="LiberationSerif-Italic"/>
              </a:rPr>
              <a:t>Message brokers</a:t>
            </a:r>
          </a:p>
          <a:p>
            <a:pPr algn="l"/>
            <a:r>
              <a:rPr lang="en-US" sz="1800" b="0" i="0" u="none" strike="noStrike" baseline="0" dirty="0">
                <a:latin typeface="LiberationSerif"/>
              </a:rPr>
              <a:t>Middleware that allows for asynchronous communication via queues or topics.</a:t>
            </a:r>
            <a:endParaRPr lang="en-US" dirty="0"/>
          </a:p>
        </p:txBody>
      </p:sp>
    </p:spTree>
    <p:extLst>
      <p:ext uri="{BB962C8B-B14F-4D97-AF65-F5344CB8AC3E}">
        <p14:creationId xmlns:p14="http://schemas.microsoft.com/office/powerpoint/2010/main" val="2628122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E64EFF-3322-B242-911F-1E3FB6498CB1}"/>
              </a:ext>
            </a:extLst>
          </p:cNvPr>
          <p:cNvSpPr txBox="1"/>
          <p:nvPr/>
        </p:nvSpPr>
        <p:spPr>
          <a:xfrm>
            <a:off x="272716" y="360765"/>
            <a:ext cx="6096000" cy="369332"/>
          </a:xfrm>
          <a:prstGeom prst="rect">
            <a:avLst/>
          </a:prstGeom>
          <a:noFill/>
        </p:spPr>
        <p:txBody>
          <a:bodyPr wrap="square">
            <a:spAutoFit/>
          </a:bodyPr>
          <a:lstStyle/>
          <a:p>
            <a:r>
              <a:rPr lang="en-US" sz="1800" b="1" i="0" u="none" strike="noStrike" baseline="0" dirty="0">
                <a:latin typeface="LiberationSans-Bold"/>
              </a:rPr>
              <a:t>Remote Procedure Calls</a:t>
            </a:r>
            <a:endParaRPr lang="en-US" dirty="0"/>
          </a:p>
        </p:txBody>
      </p:sp>
      <p:sp>
        <p:nvSpPr>
          <p:cNvPr id="7" name="TextBox 6">
            <a:extLst>
              <a:ext uri="{FF2B5EF4-FFF2-40B4-BE49-F238E27FC236}">
                <a16:creationId xmlns:a16="http://schemas.microsoft.com/office/drawing/2014/main" id="{BCD48DC9-B4A9-D996-3928-AF2115132C3B}"/>
              </a:ext>
            </a:extLst>
          </p:cNvPr>
          <p:cNvSpPr txBox="1"/>
          <p:nvPr/>
        </p:nvSpPr>
        <p:spPr>
          <a:xfrm>
            <a:off x="272716" y="730097"/>
            <a:ext cx="6096000" cy="646331"/>
          </a:xfrm>
          <a:prstGeom prst="rect">
            <a:avLst/>
          </a:prstGeom>
          <a:noFill/>
        </p:spPr>
        <p:txBody>
          <a:bodyPr wrap="square">
            <a:spAutoFit/>
          </a:bodyPr>
          <a:lstStyle/>
          <a:p>
            <a:pPr algn="l"/>
            <a:r>
              <a:rPr lang="en-US" sz="1800" b="0" i="0" u="none" strike="noStrike" baseline="0" dirty="0">
                <a:latin typeface="LiberationSerif"/>
              </a:rPr>
              <a:t>the technique of making a local call and having it execute on a remote service somewhere</a:t>
            </a:r>
            <a:endParaRPr lang="en-US" dirty="0"/>
          </a:p>
        </p:txBody>
      </p:sp>
      <p:sp>
        <p:nvSpPr>
          <p:cNvPr id="9" name="TextBox 8">
            <a:extLst>
              <a:ext uri="{FF2B5EF4-FFF2-40B4-BE49-F238E27FC236}">
                <a16:creationId xmlns:a16="http://schemas.microsoft.com/office/drawing/2014/main" id="{E7346280-2E96-BEAB-616E-B0E73514B333}"/>
              </a:ext>
            </a:extLst>
          </p:cNvPr>
          <p:cNvSpPr txBox="1"/>
          <p:nvPr/>
        </p:nvSpPr>
        <p:spPr>
          <a:xfrm>
            <a:off x="272716" y="1745760"/>
            <a:ext cx="6096000" cy="646331"/>
          </a:xfrm>
          <a:prstGeom prst="rect">
            <a:avLst/>
          </a:prstGeom>
          <a:noFill/>
        </p:spPr>
        <p:txBody>
          <a:bodyPr wrap="square">
            <a:spAutoFit/>
          </a:bodyPr>
          <a:lstStyle/>
          <a:p>
            <a:pPr algn="l"/>
            <a:r>
              <a:rPr lang="en-US" sz="1800" b="0" i="0" u="none" strike="noStrike" baseline="0" dirty="0">
                <a:latin typeface="LiberationSerif"/>
              </a:rPr>
              <a:t>Most of the technology in this space requires an explicit schema (SOAP or gRPC)</a:t>
            </a:r>
            <a:endParaRPr lang="en-US" dirty="0"/>
          </a:p>
        </p:txBody>
      </p:sp>
      <p:sp>
        <p:nvSpPr>
          <p:cNvPr id="11" name="TextBox 10">
            <a:extLst>
              <a:ext uri="{FF2B5EF4-FFF2-40B4-BE49-F238E27FC236}">
                <a16:creationId xmlns:a16="http://schemas.microsoft.com/office/drawing/2014/main" id="{1A40A727-48C7-F79E-58D6-25A23E40771F}"/>
              </a:ext>
            </a:extLst>
          </p:cNvPr>
          <p:cNvSpPr txBox="1"/>
          <p:nvPr/>
        </p:nvSpPr>
        <p:spPr>
          <a:xfrm>
            <a:off x="272716" y="2761423"/>
            <a:ext cx="6096000" cy="646331"/>
          </a:xfrm>
          <a:prstGeom prst="rect">
            <a:avLst/>
          </a:prstGeom>
          <a:noFill/>
        </p:spPr>
        <p:txBody>
          <a:bodyPr wrap="square">
            <a:spAutoFit/>
          </a:bodyPr>
          <a:lstStyle/>
          <a:p>
            <a:pPr algn="l"/>
            <a:r>
              <a:rPr lang="en-US" sz="1800" b="0" i="0" u="none" strike="noStrike" baseline="0" dirty="0">
                <a:latin typeface="LiberationSerif"/>
              </a:rPr>
              <a:t>interface definition language (IDL), with SOAP referring to its schema format as a web service definition language (WSDL)</a:t>
            </a:r>
            <a:endParaRPr lang="en-US" dirty="0"/>
          </a:p>
        </p:txBody>
      </p:sp>
      <p:sp>
        <p:nvSpPr>
          <p:cNvPr id="13" name="TextBox 12">
            <a:extLst>
              <a:ext uri="{FF2B5EF4-FFF2-40B4-BE49-F238E27FC236}">
                <a16:creationId xmlns:a16="http://schemas.microsoft.com/office/drawing/2014/main" id="{9793D2DE-66DA-2B64-8D55-3BFD398EC274}"/>
              </a:ext>
            </a:extLst>
          </p:cNvPr>
          <p:cNvSpPr txBox="1"/>
          <p:nvPr/>
        </p:nvSpPr>
        <p:spPr>
          <a:xfrm>
            <a:off x="272716" y="4835865"/>
            <a:ext cx="6096000" cy="369332"/>
          </a:xfrm>
          <a:prstGeom prst="rect">
            <a:avLst/>
          </a:prstGeom>
          <a:noFill/>
        </p:spPr>
        <p:txBody>
          <a:bodyPr wrap="square">
            <a:spAutoFit/>
          </a:bodyPr>
          <a:lstStyle/>
          <a:p>
            <a:pPr algn="l"/>
            <a:r>
              <a:rPr lang="en-US" sz="1800" b="0" i="0" u="none" strike="noStrike" baseline="0" dirty="0">
                <a:latin typeface="LiberationSerif"/>
              </a:rPr>
              <a:t>they make a remote call look like a local call.</a:t>
            </a:r>
            <a:endParaRPr lang="en-US" dirty="0"/>
          </a:p>
        </p:txBody>
      </p:sp>
      <p:sp>
        <p:nvSpPr>
          <p:cNvPr id="15" name="TextBox 14">
            <a:extLst>
              <a:ext uri="{FF2B5EF4-FFF2-40B4-BE49-F238E27FC236}">
                <a16:creationId xmlns:a16="http://schemas.microsoft.com/office/drawing/2014/main" id="{5B3AD051-3DB5-C739-C72B-80123EA89163}"/>
              </a:ext>
            </a:extLst>
          </p:cNvPr>
          <p:cNvSpPr txBox="1"/>
          <p:nvPr/>
        </p:nvSpPr>
        <p:spPr>
          <a:xfrm>
            <a:off x="272716" y="3660144"/>
            <a:ext cx="6096000" cy="923330"/>
          </a:xfrm>
          <a:prstGeom prst="rect">
            <a:avLst/>
          </a:prstGeom>
          <a:noFill/>
        </p:spPr>
        <p:txBody>
          <a:bodyPr wrap="square">
            <a:spAutoFit/>
          </a:bodyPr>
          <a:lstStyle/>
          <a:p>
            <a:pPr algn="l"/>
            <a:r>
              <a:rPr lang="en-US" sz="1800" b="0" i="0" u="none" strike="noStrike" baseline="0" dirty="0">
                <a:latin typeface="LiberationSerif"/>
              </a:rPr>
              <a:t>Java RMI, calls for a tighter coupling between the client and the server, requiring that both use the same underlying technology but avoid the need for an explicit service definition</a:t>
            </a:r>
            <a:endParaRPr lang="en-US" dirty="0"/>
          </a:p>
        </p:txBody>
      </p:sp>
      <p:sp>
        <p:nvSpPr>
          <p:cNvPr id="17" name="TextBox 16">
            <a:extLst>
              <a:ext uri="{FF2B5EF4-FFF2-40B4-BE49-F238E27FC236}">
                <a16:creationId xmlns:a16="http://schemas.microsoft.com/office/drawing/2014/main" id="{933418E6-88CC-977D-212A-6F363331D9C8}"/>
              </a:ext>
            </a:extLst>
          </p:cNvPr>
          <p:cNvSpPr txBox="1"/>
          <p:nvPr/>
        </p:nvSpPr>
        <p:spPr>
          <a:xfrm>
            <a:off x="272716" y="5457588"/>
            <a:ext cx="6096000" cy="1200329"/>
          </a:xfrm>
          <a:prstGeom prst="rect">
            <a:avLst/>
          </a:prstGeom>
          <a:noFill/>
        </p:spPr>
        <p:txBody>
          <a:bodyPr wrap="square">
            <a:spAutoFit/>
          </a:bodyPr>
          <a:lstStyle/>
          <a:p>
            <a:pPr algn="l"/>
            <a:r>
              <a:rPr lang="en-US" sz="1800" b="0" i="0" u="none" strike="noStrike" baseline="0" dirty="0">
                <a:latin typeface="LiberationSerif"/>
              </a:rPr>
              <a:t>Typically, using an RPC technology means you are buying into a serialization protocol (gRPC used protocol buffer serialization format).  Some are tied to a specific networking protocol i.e., SOAP making nominal use of HTTP).</a:t>
            </a:r>
            <a:endParaRPr lang="en-US" dirty="0"/>
          </a:p>
        </p:txBody>
      </p:sp>
    </p:spTree>
    <p:extLst>
      <p:ext uri="{BB962C8B-B14F-4D97-AF65-F5344CB8AC3E}">
        <p14:creationId xmlns:p14="http://schemas.microsoft.com/office/powerpoint/2010/main" val="3667714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C2304B-5895-9219-A9CE-0978706DC602}"/>
              </a:ext>
            </a:extLst>
          </p:cNvPr>
          <p:cNvSpPr txBox="1"/>
          <p:nvPr/>
        </p:nvSpPr>
        <p:spPr>
          <a:xfrm>
            <a:off x="272716" y="360765"/>
            <a:ext cx="6096000" cy="369332"/>
          </a:xfrm>
          <a:prstGeom prst="rect">
            <a:avLst/>
          </a:prstGeom>
          <a:noFill/>
        </p:spPr>
        <p:txBody>
          <a:bodyPr wrap="square">
            <a:spAutoFit/>
          </a:bodyPr>
          <a:lstStyle/>
          <a:p>
            <a:r>
              <a:rPr lang="en-US" sz="1800" b="1" i="0" u="none" strike="noStrike" baseline="0" dirty="0">
                <a:latin typeface="LiberationSans-Bold"/>
              </a:rPr>
              <a:t>Remote Procedure Calls</a:t>
            </a:r>
            <a:endParaRPr lang="en-US" dirty="0"/>
          </a:p>
        </p:txBody>
      </p:sp>
      <p:sp>
        <p:nvSpPr>
          <p:cNvPr id="8" name="TextBox 7">
            <a:extLst>
              <a:ext uri="{FF2B5EF4-FFF2-40B4-BE49-F238E27FC236}">
                <a16:creationId xmlns:a16="http://schemas.microsoft.com/office/drawing/2014/main" id="{1233B1F7-2E79-5E14-0734-598B281250B4}"/>
              </a:ext>
            </a:extLst>
          </p:cNvPr>
          <p:cNvSpPr txBox="1"/>
          <p:nvPr/>
        </p:nvSpPr>
        <p:spPr>
          <a:xfrm>
            <a:off x="272716" y="730097"/>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Benefits</a:t>
            </a:r>
            <a:endParaRPr lang="en-US" dirty="0"/>
          </a:p>
        </p:txBody>
      </p:sp>
      <p:sp>
        <p:nvSpPr>
          <p:cNvPr id="10" name="TextBox 9">
            <a:extLst>
              <a:ext uri="{FF2B5EF4-FFF2-40B4-BE49-F238E27FC236}">
                <a16:creationId xmlns:a16="http://schemas.microsoft.com/office/drawing/2014/main" id="{BC4298DC-E1BB-57DC-1E2D-81534B15F4E7}"/>
              </a:ext>
            </a:extLst>
          </p:cNvPr>
          <p:cNvSpPr txBox="1"/>
          <p:nvPr/>
        </p:nvSpPr>
        <p:spPr>
          <a:xfrm>
            <a:off x="272716" y="1099429"/>
            <a:ext cx="6096000" cy="646331"/>
          </a:xfrm>
          <a:prstGeom prst="rect">
            <a:avLst/>
          </a:prstGeom>
          <a:noFill/>
        </p:spPr>
        <p:txBody>
          <a:bodyPr wrap="square">
            <a:spAutoFit/>
          </a:bodyPr>
          <a:lstStyle/>
          <a:p>
            <a:pPr algn="l"/>
            <a:r>
              <a:rPr lang="en-US" sz="1800" b="0" i="0" u="none" strike="noStrike" baseline="0" dirty="0">
                <a:latin typeface="LiberationSerif"/>
              </a:rPr>
              <a:t>frameworks that have an explicit schema make it very easy to generate client code</a:t>
            </a:r>
            <a:endParaRPr lang="en-US" dirty="0"/>
          </a:p>
        </p:txBody>
      </p:sp>
      <p:sp>
        <p:nvSpPr>
          <p:cNvPr id="12" name="TextBox 11">
            <a:extLst>
              <a:ext uri="{FF2B5EF4-FFF2-40B4-BE49-F238E27FC236}">
                <a16:creationId xmlns:a16="http://schemas.microsoft.com/office/drawing/2014/main" id="{3D30DBF3-48D4-53C6-B617-2877230955CC}"/>
              </a:ext>
            </a:extLst>
          </p:cNvPr>
          <p:cNvSpPr txBox="1"/>
          <p:nvPr/>
        </p:nvSpPr>
        <p:spPr>
          <a:xfrm>
            <a:off x="272716" y="1791926"/>
            <a:ext cx="6096000" cy="646331"/>
          </a:xfrm>
          <a:prstGeom prst="rect">
            <a:avLst/>
          </a:prstGeom>
          <a:noFill/>
        </p:spPr>
        <p:txBody>
          <a:bodyPr wrap="square">
            <a:spAutoFit/>
          </a:bodyPr>
          <a:lstStyle/>
          <a:p>
            <a:pPr algn="l"/>
            <a:r>
              <a:rPr lang="en-US" sz="1800" b="0" i="0" u="none" strike="noStrike" baseline="0" dirty="0">
                <a:latin typeface="LiberationSerif"/>
              </a:rPr>
              <a:t>the consumer needs to have access to the schema before it</a:t>
            </a:r>
          </a:p>
          <a:p>
            <a:pPr algn="l"/>
            <a:r>
              <a:rPr lang="en-US" sz="1800" b="0" i="0" u="none" strike="noStrike" baseline="0" dirty="0">
                <a:latin typeface="LiberationSerif"/>
              </a:rPr>
              <a:t>plans to make calls</a:t>
            </a:r>
            <a:endParaRPr lang="en-US" dirty="0"/>
          </a:p>
        </p:txBody>
      </p:sp>
      <p:sp>
        <p:nvSpPr>
          <p:cNvPr id="14" name="TextBox 13">
            <a:extLst>
              <a:ext uri="{FF2B5EF4-FFF2-40B4-BE49-F238E27FC236}">
                <a16:creationId xmlns:a16="http://schemas.microsoft.com/office/drawing/2014/main" id="{1C16D3DA-8BE3-124B-3303-57F8E2B17B64}"/>
              </a:ext>
            </a:extLst>
          </p:cNvPr>
          <p:cNvSpPr txBox="1"/>
          <p:nvPr/>
        </p:nvSpPr>
        <p:spPr>
          <a:xfrm>
            <a:off x="272716" y="2484423"/>
            <a:ext cx="6096000" cy="646331"/>
          </a:xfrm>
          <a:prstGeom prst="rect">
            <a:avLst/>
          </a:prstGeom>
          <a:noFill/>
        </p:spPr>
        <p:txBody>
          <a:bodyPr wrap="square">
            <a:spAutoFit/>
          </a:bodyPr>
          <a:lstStyle/>
          <a:p>
            <a:pPr algn="l"/>
            <a:r>
              <a:rPr lang="en-US" sz="1800" b="0" i="0" u="none" strike="noStrike" baseline="0" dirty="0">
                <a:latin typeface="LiberationSerif"/>
              </a:rPr>
              <a:t>The ease of generation of client-side code is one of the main selling points of RPC</a:t>
            </a:r>
            <a:endParaRPr lang="en-US" dirty="0"/>
          </a:p>
        </p:txBody>
      </p:sp>
      <p:sp>
        <p:nvSpPr>
          <p:cNvPr id="16" name="TextBox 15">
            <a:extLst>
              <a:ext uri="{FF2B5EF4-FFF2-40B4-BE49-F238E27FC236}">
                <a16:creationId xmlns:a16="http://schemas.microsoft.com/office/drawing/2014/main" id="{770A9107-8C0B-FE67-16CC-D506348C7317}"/>
              </a:ext>
            </a:extLst>
          </p:cNvPr>
          <p:cNvSpPr txBox="1"/>
          <p:nvPr/>
        </p:nvSpPr>
        <p:spPr>
          <a:xfrm>
            <a:off x="272716" y="3244334"/>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Challenges</a:t>
            </a:r>
            <a:endParaRPr lang="en-US" dirty="0"/>
          </a:p>
        </p:txBody>
      </p:sp>
      <p:sp>
        <p:nvSpPr>
          <p:cNvPr id="18" name="TextBox 17">
            <a:extLst>
              <a:ext uri="{FF2B5EF4-FFF2-40B4-BE49-F238E27FC236}">
                <a16:creationId xmlns:a16="http://schemas.microsoft.com/office/drawing/2014/main" id="{F2AFF1D5-B340-2709-8D12-AEB81CAF168D}"/>
              </a:ext>
            </a:extLst>
          </p:cNvPr>
          <p:cNvSpPr txBox="1"/>
          <p:nvPr/>
        </p:nvSpPr>
        <p:spPr>
          <a:xfrm>
            <a:off x="272716" y="3613666"/>
            <a:ext cx="6096000" cy="646331"/>
          </a:xfrm>
          <a:prstGeom prst="rect">
            <a:avLst/>
          </a:prstGeom>
          <a:noFill/>
        </p:spPr>
        <p:txBody>
          <a:bodyPr wrap="square">
            <a:spAutoFit/>
          </a:bodyPr>
          <a:lstStyle/>
          <a:p>
            <a:pPr algn="l"/>
            <a:r>
              <a:rPr lang="en-US" sz="1800" b="0" i="0" u="none" strike="noStrike" baseline="0" dirty="0">
                <a:latin typeface="LiberationSerif"/>
              </a:rPr>
              <a:t>some RPC implementations can be more problematic than others</a:t>
            </a:r>
            <a:endParaRPr lang="en-US" dirty="0"/>
          </a:p>
        </p:txBody>
      </p:sp>
      <p:sp>
        <p:nvSpPr>
          <p:cNvPr id="20" name="TextBox 19">
            <a:extLst>
              <a:ext uri="{FF2B5EF4-FFF2-40B4-BE49-F238E27FC236}">
                <a16:creationId xmlns:a16="http://schemas.microsoft.com/office/drawing/2014/main" id="{A5AACC1A-73DB-E405-3AD4-39EBCFEAC2BA}"/>
              </a:ext>
            </a:extLst>
          </p:cNvPr>
          <p:cNvSpPr txBox="1"/>
          <p:nvPr/>
        </p:nvSpPr>
        <p:spPr>
          <a:xfrm>
            <a:off x="272716" y="4263826"/>
            <a:ext cx="6096000" cy="369332"/>
          </a:xfrm>
          <a:prstGeom prst="rect">
            <a:avLst/>
          </a:prstGeom>
          <a:noFill/>
        </p:spPr>
        <p:txBody>
          <a:bodyPr wrap="square">
            <a:spAutoFit/>
          </a:bodyPr>
          <a:lstStyle/>
          <a:p>
            <a:r>
              <a:rPr lang="en-US" sz="1800" b="0" i="1" u="none" strike="noStrike" baseline="0" dirty="0">
                <a:latin typeface="LiberationSans-Italic"/>
              </a:rPr>
              <a:t>Technology coupling</a:t>
            </a:r>
            <a:endParaRPr lang="en-US" dirty="0"/>
          </a:p>
        </p:txBody>
      </p:sp>
      <p:sp>
        <p:nvSpPr>
          <p:cNvPr id="22" name="TextBox 21">
            <a:extLst>
              <a:ext uri="{FF2B5EF4-FFF2-40B4-BE49-F238E27FC236}">
                <a16:creationId xmlns:a16="http://schemas.microsoft.com/office/drawing/2014/main" id="{CC862E7B-03B9-2C07-8004-315A5EE4C9A9}"/>
              </a:ext>
            </a:extLst>
          </p:cNvPr>
          <p:cNvSpPr txBox="1"/>
          <p:nvPr/>
        </p:nvSpPr>
        <p:spPr>
          <a:xfrm>
            <a:off x="272716" y="4684659"/>
            <a:ext cx="6096000" cy="646331"/>
          </a:xfrm>
          <a:prstGeom prst="rect">
            <a:avLst/>
          </a:prstGeom>
          <a:noFill/>
        </p:spPr>
        <p:txBody>
          <a:bodyPr wrap="square">
            <a:spAutoFit/>
          </a:bodyPr>
          <a:lstStyle/>
          <a:p>
            <a:pPr algn="l"/>
            <a:r>
              <a:rPr lang="en-US" sz="1800" b="0" i="0" u="none" strike="noStrike" baseline="0" dirty="0">
                <a:latin typeface="LiberationSerif"/>
              </a:rPr>
              <a:t>Some heavily tied to a specific platform (Java RMI),</a:t>
            </a:r>
            <a:r>
              <a:rPr lang="en-US" dirty="0">
                <a:latin typeface="LiberationSerif"/>
              </a:rPr>
              <a:t> </a:t>
            </a:r>
            <a:r>
              <a:rPr lang="en-US" sz="1800" b="0" i="0" u="none" strike="noStrike" baseline="0" dirty="0">
                <a:latin typeface="LiberationSerif"/>
              </a:rPr>
              <a:t>which can limit which technology can be used in the client and server</a:t>
            </a:r>
            <a:endParaRPr lang="en-US" dirty="0"/>
          </a:p>
        </p:txBody>
      </p:sp>
      <p:sp>
        <p:nvSpPr>
          <p:cNvPr id="24" name="TextBox 23">
            <a:extLst>
              <a:ext uri="{FF2B5EF4-FFF2-40B4-BE49-F238E27FC236}">
                <a16:creationId xmlns:a16="http://schemas.microsoft.com/office/drawing/2014/main" id="{0423355E-0AE4-DCD8-6AEB-CB71EAC9475B}"/>
              </a:ext>
            </a:extLst>
          </p:cNvPr>
          <p:cNvSpPr txBox="1"/>
          <p:nvPr/>
        </p:nvSpPr>
        <p:spPr>
          <a:xfrm>
            <a:off x="272716" y="5389239"/>
            <a:ext cx="6096000" cy="369332"/>
          </a:xfrm>
          <a:prstGeom prst="rect">
            <a:avLst/>
          </a:prstGeom>
          <a:noFill/>
        </p:spPr>
        <p:txBody>
          <a:bodyPr wrap="square">
            <a:spAutoFit/>
          </a:bodyPr>
          <a:lstStyle/>
          <a:p>
            <a:r>
              <a:rPr lang="en-US" sz="1800" b="0" i="1" u="none" strike="noStrike" baseline="0" dirty="0">
                <a:latin typeface="LiberationSans-Italic"/>
              </a:rPr>
              <a:t>Local calls are not like remote calls</a:t>
            </a:r>
            <a:endParaRPr lang="en-US" dirty="0"/>
          </a:p>
        </p:txBody>
      </p:sp>
      <p:sp>
        <p:nvSpPr>
          <p:cNvPr id="26" name="TextBox 25">
            <a:extLst>
              <a:ext uri="{FF2B5EF4-FFF2-40B4-BE49-F238E27FC236}">
                <a16:creationId xmlns:a16="http://schemas.microsoft.com/office/drawing/2014/main" id="{A2D551ED-B9F6-67E5-D474-CD8F3088B806}"/>
              </a:ext>
            </a:extLst>
          </p:cNvPr>
          <p:cNvSpPr txBox="1"/>
          <p:nvPr/>
        </p:nvSpPr>
        <p:spPr>
          <a:xfrm>
            <a:off x="272716" y="5817274"/>
            <a:ext cx="6096000" cy="369332"/>
          </a:xfrm>
          <a:prstGeom prst="rect">
            <a:avLst/>
          </a:prstGeom>
          <a:noFill/>
        </p:spPr>
        <p:txBody>
          <a:bodyPr wrap="square">
            <a:spAutoFit/>
          </a:bodyPr>
          <a:lstStyle/>
          <a:p>
            <a:r>
              <a:rPr lang="en-US" sz="1800" b="0" i="0" u="none" strike="noStrike" baseline="0" dirty="0">
                <a:latin typeface="LiberationSerif"/>
              </a:rPr>
              <a:t>core idea of RPC is to hide the complexity of a remote call</a:t>
            </a:r>
            <a:endParaRPr lang="en-US" dirty="0"/>
          </a:p>
        </p:txBody>
      </p:sp>
      <p:sp>
        <p:nvSpPr>
          <p:cNvPr id="28" name="TextBox 27">
            <a:extLst>
              <a:ext uri="{FF2B5EF4-FFF2-40B4-BE49-F238E27FC236}">
                <a16:creationId xmlns:a16="http://schemas.microsoft.com/office/drawing/2014/main" id="{B76EAB43-5E7C-D30A-8661-290711AB63BF}"/>
              </a:ext>
            </a:extLst>
          </p:cNvPr>
          <p:cNvSpPr txBox="1"/>
          <p:nvPr/>
        </p:nvSpPr>
        <p:spPr>
          <a:xfrm>
            <a:off x="272716" y="6245309"/>
            <a:ext cx="6096000" cy="646331"/>
          </a:xfrm>
          <a:prstGeom prst="rect">
            <a:avLst/>
          </a:prstGeom>
          <a:noFill/>
        </p:spPr>
        <p:txBody>
          <a:bodyPr wrap="square">
            <a:spAutoFit/>
          </a:bodyPr>
          <a:lstStyle/>
          <a:p>
            <a:pPr algn="l"/>
            <a:r>
              <a:rPr lang="en-US" sz="1800" b="0" i="0" u="none" strike="noStrike" baseline="0" dirty="0">
                <a:solidFill>
                  <a:srgbClr val="000000"/>
                </a:solidFill>
                <a:latin typeface="LiberationSerif"/>
              </a:rPr>
              <a:t>Famously, the first of the fallacies of distributed computing is </a:t>
            </a:r>
            <a:r>
              <a:rPr lang="en-US" sz="1800" b="0" i="0" u="none" strike="noStrike" baseline="0" dirty="0">
                <a:solidFill>
                  <a:srgbClr val="8F0012"/>
                </a:solidFill>
                <a:latin typeface="LiberationSerif"/>
              </a:rPr>
              <a:t>“The network is reliable”</a:t>
            </a:r>
            <a:r>
              <a:rPr lang="en-US" sz="1800" b="0" i="0" u="none" strike="noStrike" baseline="0" dirty="0">
                <a:solidFill>
                  <a:srgbClr val="000000"/>
                </a:solidFill>
                <a:latin typeface="LiberationSerif"/>
              </a:rPr>
              <a:t>.</a:t>
            </a:r>
            <a:endParaRPr lang="en-US" dirty="0"/>
          </a:p>
        </p:txBody>
      </p:sp>
    </p:spTree>
    <p:extLst>
      <p:ext uri="{BB962C8B-B14F-4D97-AF65-F5344CB8AC3E}">
        <p14:creationId xmlns:p14="http://schemas.microsoft.com/office/powerpoint/2010/main" val="92454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0D6CD3-E67C-FD80-FB0C-5F54129F4584}"/>
              </a:ext>
            </a:extLst>
          </p:cNvPr>
          <p:cNvSpPr txBox="1"/>
          <p:nvPr/>
        </p:nvSpPr>
        <p:spPr>
          <a:xfrm>
            <a:off x="272716" y="360765"/>
            <a:ext cx="6096000" cy="369332"/>
          </a:xfrm>
          <a:prstGeom prst="rect">
            <a:avLst/>
          </a:prstGeom>
          <a:noFill/>
        </p:spPr>
        <p:txBody>
          <a:bodyPr wrap="square">
            <a:spAutoFit/>
          </a:bodyPr>
          <a:lstStyle/>
          <a:p>
            <a:r>
              <a:rPr lang="en-US" sz="1800" b="1" i="0" u="none" strike="noStrike" baseline="0" dirty="0">
                <a:latin typeface="LiberationSans-Bold"/>
              </a:rPr>
              <a:t>Remote Procedure Calls</a:t>
            </a:r>
            <a:endParaRPr lang="en-US" dirty="0"/>
          </a:p>
        </p:txBody>
      </p:sp>
      <p:sp>
        <p:nvSpPr>
          <p:cNvPr id="5" name="TextBox 4">
            <a:extLst>
              <a:ext uri="{FF2B5EF4-FFF2-40B4-BE49-F238E27FC236}">
                <a16:creationId xmlns:a16="http://schemas.microsoft.com/office/drawing/2014/main" id="{FFEECB62-079D-4098-61EA-7CE7ABECBB74}"/>
              </a:ext>
            </a:extLst>
          </p:cNvPr>
          <p:cNvSpPr txBox="1"/>
          <p:nvPr/>
        </p:nvSpPr>
        <p:spPr>
          <a:xfrm>
            <a:off x="272716" y="730097"/>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Challenges</a:t>
            </a:r>
            <a:endParaRPr lang="en-US" dirty="0"/>
          </a:p>
        </p:txBody>
      </p:sp>
      <p:sp>
        <p:nvSpPr>
          <p:cNvPr id="7" name="TextBox 6">
            <a:extLst>
              <a:ext uri="{FF2B5EF4-FFF2-40B4-BE49-F238E27FC236}">
                <a16:creationId xmlns:a16="http://schemas.microsoft.com/office/drawing/2014/main" id="{79570779-157D-8A99-6628-6A65F226C604}"/>
              </a:ext>
            </a:extLst>
          </p:cNvPr>
          <p:cNvSpPr txBox="1"/>
          <p:nvPr/>
        </p:nvSpPr>
        <p:spPr>
          <a:xfrm>
            <a:off x="272716" y="1099429"/>
            <a:ext cx="6096000" cy="369332"/>
          </a:xfrm>
          <a:prstGeom prst="rect">
            <a:avLst/>
          </a:prstGeom>
          <a:noFill/>
        </p:spPr>
        <p:txBody>
          <a:bodyPr wrap="square">
            <a:spAutoFit/>
          </a:bodyPr>
          <a:lstStyle/>
          <a:p>
            <a:r>
              <a:rPr lang="en-US" sz="1800" b="0" i="1" u="none" strike="noStrike" baseline="0" dirty="0">
                <a:latin typeface="LiberationSans-Italic"/>
              </a:rPr>
              <a:t>Brittleness</a:t>
            </a:r>
            <a:endParaRPr lang="en-US" dirty="0"/>
          </a:p>
        </p:txBody>
      </p:sp>
      <p:sp>
        <p:nvSpPr>
          <p:cNvPr id="9" name="TextBox 8">
            <a:extLst>
              <a:ext uri="{FF2B5EF4-FFF2-40B4-BE49-F238E27FC236}">
                <a16:creationId xmlns:a16="http://schemas.microsoft.com/office/drawing/2014/main" id="{8592E9EF-A2D2-FD37-D05E-86A93E4133EF}"/>
              </a:ext>
            </a:extLst>
          </p:cNvPr>
          <p:cNvSpPr txBox="1"/>
          <p:nvPr/>
        </p:nvSpPr>
        <p:spPr>
          <a:xfrm>
            <a:off x="272716" y="1468761"/>
            <a:ext cx="6096000" cy="369332"/>
          </a:xfrm>
          <a:prstGeom prst="rect">
            <a:avLst/>
          </a:prstGeom>
          <a:noFill/>
        </p:spPr>
        <p:txBody>
          <a:bodyPr wrap="square">
            <a:spAutoFit/>
          </a:bodyPr>
          <a:lstStyle/>
          <a:p>
            <a:pPr algn="l"/>
            <a:r>
              <a:rPr lang="en-US" sz="1800" b="0" i="0" u="none" strike="noStrike" baseline="0" dirty="0">
                <a:latin typeface="LiberationSerif"/>
              </a:rPr>
              <a:t>can lead to some nasty forms of brittleness (Java RMI)</a:t>
            </a:r>
            <a:endParaRPr lang="en-US" dirty="0"/>
          </a:p>
        </p:txBody>
      </p:sp>
      <p:pic>
        <p:nvPicPr>
          <p:cNvPr id="11" name="Picture 10">
            <a:extLst>
              <a:ext uri="{FF2B5EF4-FFF2-40B4-BE49-F238E27FC236}">
                <a16:creationId xmlns:a16="http://schemas.microsoft.com/office/drawing/2014/main" id="{B342EDDA-AB04-6386-5871-5EBFF51FCBCF}"/>
              </a:ext>
            </a:extLst>
          </p:cNvPr>
          <p:cNvPicPr>
            <a:picLocks noChangeAspect="1"/>
          </p:cNvPicPr>
          <p:nvPr/>
        </p:nvPicPr>
        <p:blipFill>
          <a:blip r:embed="rId2"/>
          <a:stretch>
            <a:fillRect/>
          </a:stretch>
        </p:blipFill>
        <p:spPr>
          <a:xfrm>
            <a:off x="329866" y="1838093"/>
            <a:ext cx="6038850" cy="2009775"/>
          </a:xfrm>
          <a:prstGeom prst="rect">
            <a:avLst/>
          </a:prstGeom>
        </p:spPr>
      </p:pic>
      <p:sp>
        <p:nvSpPr>
          <p:cNvPr id="13" name="TextBox 12">
            <a:extLst>
              <a:ext uri="{FF2B5EF4-FFF2-40B4-BE49-F238E27FC236}">
                <a16:creationId xmlns:a16="http://schemas.microsoft.com/office/drawing/2014/main" id="{CC7575BF-7036-FA2F-7FF5-761C1EF5E48F}"/>
              </a:ext>
            </a:extLst>
          </p:cNvPr>
          <p:cNvSpPr txBox="1"/>
          <p:nvPr/>
        </p:nvSpPr>
        <p:spPr>
          <a:xfrm>
            <a:off x="272716" y="4217200"/>
            <a:ext cx="7707229" cy="923330"/>
          </a:xfrm>
          <a:prstGeom prst="rect">
            <a:avLst/>
          </a:prstGeom>
          <a:noFill/>
        </p:spPr>
        <p:txBody>
          <a:bodyPr wrap="square">
            <a:spAutoFit/>
          </a:bodyPr>
          <a:lstStyle/>
          <a:p>
            <a:pPr algn="l"/>
            <a:r>
              <a:rPr lang="en-US" sz="1800" b="0" i="0" u="none" strike="noStrike" baseline="0" dirty="0">
                <a:solidFill>
                  <a:srgbClr val="555555"/>
                </a:solidFill>
                <a:latin typeface="UbuntuMono-Regular"/>
              </a:rPr>
              <a:t>...</a:t>
            </a:r>
          </a:p>
          <a:p>
            <a:pPr algn="l"/>
            <a:r>
              <a:rPr lang="en-US" sz="1800" b="0" i="0" u="none" strike="noStrike" baseline="0" dirty="0">
                <a:solidFill>
                  <a:srgbClr val="00669A"/>
                </a:solidFill>
                <a:latin typeface="UbuntuMono-Regular"/>
              </a:rPr>
              <a:t>public </a:t>
            </a:r>
            <a:r>
              <a:rPr lang="en-US" sz="1800" b="0" i="0" u="none" strike="noStrike" baseline="0" dirty="0">
                <a:solidFill>
                  <a:srgbClr val="000089"/>
                </a:solidFill>
                <a:latin typeface="UbuntuMono-Regular"/>
              </a:rPr>
              <a:t>Customer </a:t>
            </a:r>
            <a:r>
              <a:rPr lang="en-US" sz="1800" b="0" i="0" u="none" strike="noStrike" baseline="0" dirty="0">
                <a:solidFill>
                  <a:srgbClr val="CD00FF"/>
                </a:solidFill>
                <a:latin typeface="UbuntuMono-Regular"/>
              </a:rPr>
              <a:t>createCustomer</a:t>
            </a:r>
            <a:r>
              <a:rPr lang="en-US" sz="1800" b="0" i="0" u="none" strike="noStrike" baseline="0" dirty="0">
                <a:solidFill>
                  <a:srgbClr val="555555"/>
                </a:solidFill>
                <a:latin typeface="UbuntuMono-Regular"/>
              </a:rPr>
              <a:t>(</a:t>
            </a:r>
            <a:r>
              <a:rPr lang="en-US" sz="1800" b="0" i="0" u="none" strike="noStrike" baseline="0" dirty="0">
                <a:solidFill>
                  <a:srgbClr val="000089"/>
                </a:solidFill>
                <a:latin typeface="UbuntuMono-Regular"/>
              </a:rPr>
              <a:t>String emailAddress</a:t>
            </a:r>
            <a:r>
              <a:rPr lang="en-US" sz="1800" b="0" i="0" u="none" strike="noStrike" baseline="0" dirty="0">
                <a:solidFill>
                  <a:srgbClr val="555555"/>
                </a:solidFill>
                <a:latin typeface="UbuntuMono-Regular"/>
              </a:rPr>
              <a:t>) </a:t>
            </a:r>
            <a:r>
              <a:rPr lang="en-US" sz="1800" b="0" i="0" u="none" strike="noStrike" baseline="0" dirty="0">
                <a:solidFill>
                  <a:srgbClr val="00669A"/>
                </a:solidFill>
                <a:latin typeface="UbuntuMono-Regular"/>
              </a:rPr>
              <a:t>throws </a:t>
            </a:r>
            <a:r>
              <a:rPr lang="en-US" sz="1800" b="0" i="0" u="none" strike="noStrike" baseline="0" dirty="0">
                <a:solidFill>
                  <a:srgbClr val="000089"/>
                </a:solidFill>
                <a:latin typeface="UbuntuMono-Regular"/>
              </a:rPr>
              <a:t>RemoteException</a:t>
            </a:r>
            <a:r>
              <a:rPr lang="en-US" sz="1800" b="0" i="0" u="none" strike="noStrike" baseline="0" dirty="0">
                <a:solidFill>
                  <a:srgbClr val="555555"/>
                </a:solidFill>
                <a:latin typeface="UbuntuMono-Regular"/>
              </a:rPr>
              <a:t>;</a:t>
            </a:r>
          </a:p>
          <a:p>
            <a:pPr algn="l"/>
            <a:r>
              <a:rPr lang="en-US" sz="1800" b="0" i="0" u="none" strike="noStrike" baseline="0" dirty="0">
                <a:solidFill>
                  <a:srgbClr val="555555"/>
                </a:solidFill>
                <a:latin typeface="UbuntuMono-Regular"/>
              </a:rPr>
              <a:t>...</a:t>
            </a:r>
            <a:endParaRPr lang="en-US" dirty="0"/>
          </a:p>
        </p:txBody>
      </p:sp>
      <p:sp>
        <p:nvSpPr>
          <p:cNvPr id="15" name="TextBox 14">
            <a:extLst>
              <a:ext uri="{FF2B5EF4-FFF2-40B4-BE49-F238E27FC236}">
                <a16:creationId xmlns:a16="http://schemas.microsoft.com/office/drawing/2014/main" id="{969D4054-4752-7280-EC90-662F3D869D4A}"/>
              </a:ext>
            </a:extLst>
          </p:cNvPr>
          <p:cNvSpPr txBox="1"/>
          <p:nvPr/>
        </p:nvSpPr>
        <p:spPr>
          <a:xfrm>
            <a:off x="272716" y="5140530"/>
            <a:ext cx="6096000" cy="646331"/>
          </a:xfrm>
          <a:prstGeom prst="rect">
            <a:avLst/>
          </a:prstGeom>
          <a:noFill/>
        </p:spPr>
        <p:txBody>
          <a:bodyPr wrap="square">
            <a:spAutoFit/>
          </a:bodyPr>
          <a:lstStyle/>
          <a:p>
            <a:r>
              <a:rPr lang="en-US" sz="1800" b="0" i="0" u="none" strike="noStrike" baseline="0" dirty="0">
                <a:latin typeface="LiberationSerif"/>
              </a:rPr>
              <a:t>The problem is that now we need to regenerate the client stubs too.</a:t>
            </a:r>
            <a:endParaRPr lang="en-US" dirty="0"/>
          </a:p>
        </p:txBody>
      </p:sp>
      <p:sp>
        <p:nvSpPr>
          <p:cNvPr id="17" name="TextBox 16">
            <a:extLst>
              <a:ext uri="{FF2B5EF4-FFF2-40B4-BE49-F238E27FC236}">
                <a16:creationId xmlns:a16="http://schemas.microsoft.com/office/drawing/2014/main" id="{9D2F8C65-1805-7146-7408-3E18672F0EA1}"/>
              </a:ext>
            </a:extLst>
          </p:cNvPr>
          <p:cNvSpPr txBox="1"/>
          <p:nvPr/>
        </p:nvSpPr>
        <p:spPr>
          <a:xfrm>
            <a:off x="6368716" y="2207425"/>
            <a:ext cx="6096000" cy="1754326"/>
          </a:xfrm>
          <a:prstGeom prst="rect">
            <a:avLst/>
          </a:prstGeom>
          <a:noFill/>
        </p:spPr>
        <p:txBody>
          <a:bodyPr wrap="square">
            <a:spAutoFit/>
          </a:bodyPr>
          <a:lstStyle/>
          <a:p>
            <a:pPr algn="l"/>
            <a:r>
              <a:rPr lang="en-US" sz="1800" b="0" i="0" u="none" strike="noStrike" baseline="0" dirty="0">
                <a:solidFill>
                  <a:srgbClr val="00669A"/>
                </a:solidFill>
                <a:latin typeface="UbuntuMono-Regular"/>
              </a:rPr>
              <a:t>public class </a:t>
            </a:r>
            <a:r>
              <a:rPr lang="en-US" sz="1800" b="0" i="0" u="none" strike="noStrike" baseline="0" dirty="0">
                <a:solidFill>
                  <a:srgbClr val="00AB89"/>
                </a:solidFill>
                <a:latin typeface="UbuntuMono-Regular"/>
              </a:rPr>
              <a:t>Customer </a:t>
            </a:r>
            <a:r>
              <a:rPr lang="en-US" sz="1800" b="0" i="0" u="none" strike="noStrike" baseline="0" dirty="0">
                <a:solidFill>
                  <a:srgbClr val="00669A"/>
                </a:solidFill>
                <a:latin typeface="UbuntuMono-Regular"/>
              </a:rPr>
              <a:t>implements </a:t>
            </a:r>
            <a:r>
              <a:rPr lang="en-US" sz="1800" b="0" i="0" u="none" strike="noStrike" baseline="0" dirty="0">
                <a:solidFill>
                  <a:srgbClr val="000089"/>
                </a:solidFill>
                <a:latin typeface="UbuntuMono-Regular"/>
              </a:rPr>
              <a:t>Serializable </a:t>
            </a:r>
            <a:r>
              <a:rPr lang="en-US" sz="1800" b="0" i="0" u="none" strike="noStrike" baseline="0" dirty="0">
                <a:solidFill>
                  <a:srgbClr val="555555"/>
                </a:solidFill>
                <a:latin typeface="UbuntuMono-Regular"/>
              </a:rPr>
              <a:t>{</a:t>
            </a:r>
          </a:p>
          <a:p>
            <a:pPr algn="l"/>
            <a:r>
              <a:rPr lang="en-US" sz="1800" b="0" i="0" u="none" strike="noStrike" baseline="0" dirty="0">
                <a:solidFill>
                  <a:srgbClr val="00669A"/>
                </a:solidFill>
                <a:latin typeface="UbuntuMono-Regular"/>
              </a:rPr>
              <a:t>private </a:t>
            </a:r>
            <a:r>
              <a:rPr lang="en-US" sz="1800" b="0" i="0" u="none" strike="noStrike" baseline="0" dirty="0">
                <a:solidFill>
                  <a:srgbClr val="000089"/>
                </a:solidFill>
                <a:latin typeface="UbuntuMono-Regular"/>
              </a:rPr>
              <a:t>String </a:t>
            </a:r>
            <a:r>
              <a:rPr lang="en-US" sz="1800" b="0" i="0" u="none" strike="noStrike" baseline="0" dirty="0" err="1">
                <a:solidFill>
                  <a:srgbClr val="000089"/>
                </a:solidFill>
                <a:latin typeface="UbuntuMono-Regular"/>
              </a:rPr>
              <a:t>firstName</a:t>
            </a:r>
            <a:r>
              <a:rPr lang="en-US" sz="1800" b="0" i="0" u="none" strike="noStrike" baseline="0" dirty="0">
                <a:solidFill>
                  <a:srgbClr val="555555"/>
                </a:solidFill>
                <a:latin typeface="UbuntuMono-Regular"/>
              </a:rPr>
              <a:t>;</a:t>
            </a:r>
          </a:p>
          <a:p>
            <a:pPr algn="l"/>
            <a:r>
              <a:rPr lang="en-US" sz="1800" b="0" i="0" u="none" strike="noStrike" baseline="0" dirty="0">
                <a:solidFill>
                  <a:srgbClr val="00669A"/>
                </a:solidFill>
                <a:latin typeface="UbuntuMono-Regular"/>
              </a:rPr>
              <a:t>private </a:t>
            </a:r>
            <a:r>
              <a:rPr lang="en-US" sz="1800" b="0" i="0" u="none" strike="noStrike" baseline="0" dirty="0">
                <a:solidFill>
                  <a:srgbClr val="000089"/>
                </a:solidFill>
                <a:latin typeface="UbuntuMono-Regular"/>
              </a:rPr>
              <a:t>String surname</a:t>
            </a:r>
            <a:r>
              <a:rPr lang="en-US" sz="1800" b="0" i="0" u="none" strike="noStrike" baseline="0" dirty="0">
                <a:solidFill>
                  <a:srgbClr val="555555"/>
                </a:solidFill>
                <a:latin typeface="UbuntuMono-Regular"/>
              </a:rPr>
              <a:t>;</a:t>
            </a:r>
          </a:p>
          <a:p>
            <a:pPr algn="l"/>
            <a:r>
              <a:rPr lang="en-US" sz="1800" b="0" i="0" u="none" strike="noStrike" baseline="0" dirty="0">
                <a:solidFill>
                  <a:srgbClr val="00669A"/>
                </a:solidFill>
                <a:latin typeface="UbuntuMono-Regular"/>
              </a:rPr>
              <a:t>private </a:t>
            </a:r>
            <a:r>
              <a:rPr lang="en-US" sz="1800" b="0" i="0" u="none" strike="noStrike" baseline="0" dirty="0">
                <a:solidFill>
                  <a:srgbClr val="000089"/>
                </a:solidFill>
                <a:latin typeface="UbuntuMono-Regular"/>
              </a:rPr>
              <a:t>String emailAddress</a:t>
            </a:r>
            <a:r>
              <a:rPr lang="en-US" sz="1800" b="0" i="0" u="none" strike="noStrike" baseline="0" dirty="0">
                <a:solidFill>
                  <a:srgbClr val="555555"/>
                </a:solidFill>
                <a:latin typeface="UbuntuMono-Regular"/>
              </a:rPr>
              <a:t>;</a:t>
            </a:r>
          </a:p>
          <a:p>
            <a:pPr algn="l"/>
            <a:r>
              <a:rPr lang="en-US" sz="1800" b="0" i="0" u="none" strike="noStrike" baseline="0" dirty="0">
                <a:solidFill>
                  <a:srgbClr val="00669A"/>
                </a:solidFill>
                <a:latin typeface="UbuntuMono-Regular"/>
              </a:rPr>
              <a:t>private </a:t>
            </a:r>
            <a:r>
              <a:rPr lang="en-US" sz="1800" b="0" i="0" u="none" strike="noStrike" baseline="0" dirty="0">
                <a:solidFill>
                  <a:srgbClr val="000089"/>
                </a:solidFill>
                <a:latin typeface="UbuntuMono-Regular"/>
              </a:rPr>
              <a:t>String age</a:t>
            </a:r>
            <a:r>
              <a:rPr lang="en-US" sz="1800" b="0" i="0" u="none" strike="noStrike" baseline="0" dirty="0">
                <a:solidFill>
                  <a:srgbClr val="555555"/>
                </a:solidFill>
                <a:latin typeface="UbuntuMono-Regular"/>
              </a:rPr>
              <a:t>;</a:t>
            </a:r>
          </a:p>
          <a:p>
            <a:pPr algn="l"/>
            <a:r>
              <a:rPr lang="en-US" sz="1800" b="0" i="0" u="none" strike="noStrike" baseline="0" dirty="0">
                <a:solidFill>
                  <a:srgbClr val="555555"/>
                </a:solidFill>
                <a:latin typeface="UbuntuMono-Regular"/>
              </a:rPr>
              <a:t>}</a:t>
            </a:r>
            <a:endParaRPr lang="en-US" dirty="0"/>
          </a:p>
        </p:txBody>
      </p:sp>
      <p:sp>
        <p:nvSpPr>
          <p:cNvPr id="19" name="TextBox 18">
            <a:extLst>
              <a:ext uri="{FF2B5EF4-FFF2-40B4-BE49-F238E27FC236}">
                <a16:creationId xmlns:a16="http://schemas.microsoft.com/office/drawing/2014/main" id="{F375058A-9F20-3498-E06C-A59E7BB4BC03}"/>
              </a:ext>
            </a:extLst>
          </p:cNvPr>
          <p:cNvSpPr txBox="1"/>
          <p:nvPr/>
        </p:nvSpPr>
        <p:spPr>
          <a:xfrm>
            <a:off x="272716" y="5786861"/>
            <a:ext cx="6232358" cy="646331"/>
          </a:xfrm>
          <a:prstGeom prst="rect">
            <a:avLst/>
          </a:prstGeom>
          <a:noFill/>
        </p:spPr>
        <p:txBody>
          <a:bodyPr wrap="square">
            <a:spAutoFit/>
          </a:bodyPr>
          <a:lstStyle/>
          <a:p>
            <a:r>
              <a:rPr lang="en-US" sz="1800" b="0" i="0" u="none" strike="noStrike" baseline="0" dirty="0">
                <a:latin typeface="LiberationSerif"/>
              </a:rPr>
              <a:t>Similar problems occur if we want to restructure the </a:t>
            </a:r>
            <a:r>
              <a:rPr lang="en-US" sz="1800" b="0" i="0" u="none" strike="noStrike" baseline="0" dirty="0">
                <a:latin typeface="UbuntuMono-Regular"/>
              </a:rPr>
              <a:t>Customer </a:t>
            </a:r>
            <a:r>
              <a:rPr lang="en-US" sz="1800" b="0" i="0" u="none" strike="noStrike" baseline="0" dirty="0">
                <a:latin typeface="LiberationSerif"/>
              </a:rPr>
              <a:t>object</a:t>
            </a:r>
            <a:endParaRPr lang="en-US" dirty="0"/>
          </a:p>
        </p:txBody>
      </p:sp>
      <p:sp>
        <p:nvSpPr>
          <p:cNvPr id="21" name="TextBox 20">
            <a:extLst>
              <a:ext uri="{FF2B5EF4-FFF2-40B4-BE49-F238E27FC236}">
                <a16:creationId xmlns:a16="http://schemas.microsoft.com/office/drawing/2014/main" id="{40223991-005B-0312-0E85-34C2496C7FE3}"/>
              </a:ext>
            </a:extLst>
          </p:cNvPr>
          <p:cNvSpPr txBox="1"/>
          <p:nvPr/>
        </p:nvSpPr>
        <p:spPr>
          <a:xfrm>
            <a:off x="6431882" y="5186696"/>
            <a:ext cx="5550568" cy="1200329"/>
          </a:xfrm>
          <a:prstGeom prst="rect">
            <a:avLst/>
          </a:prstGeom>
          <a:noFill/>
        </p:spPr>
        <p:txBody>
          <a:bodyPr wrap="square">
            <a:spAutoFit/>
          </a:bodyPr>
          <a:lstStyle/>
          <a:p>
            <a:pPr algn="l"/>
            <a:r>
              <a:rPr lang="en-US" sz="1800" b="0" i="0" u="none" strike="noStrike" baseline="0" dirty="0">
                <a:latin typeface="LiberationSerif"/>
              </a:rPr>
              <a:t>“expand-only” types. This brittleness results in the types being exposed over the wire and becoming a mass of fields, some of which are no longer used but can’t be safely removed</a:t>
            </a:r>
            <a:endParaRPr lang="en-US" dirty="0"/>
          </a:p>
        </p:txBody>
      </p:sp>
    </p:spTree>
    <p:extLst>
      <p:ext uri="{BB962C8B-B14F-4D97-AF65-F5344CB8AC3E}">
        <p14:creationId xmlns:p14="http://schemas.microsoft.com/office/powerpoint/2010/main" val="1758501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5951</TotalTime>
  <Words>3313</Words>
  <Application>Microsoft Office PowerPoint</Application>
  <PresentationFormat>Widescreen</PresentationFormat>
  <Paragraphs>242</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LiberationSans-Bold</vt:lpstr>
      <vt:lpstr>LiberationSans-Italic</vt:lpstr>
      <vt:lpstr>LiberationSerif</vt:lpstr>
      <vt:lpstr>LiberationSerif-Italic</vt:lpstr>
      <vt:lpstr>UbuntuMono-Regular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Addison Boyer</dc:creator>
  <cp:lastModifiedBy>Addison Boyer</cp:lastModifiedBy>
  <cp:revision>4</cp:revision>
  <cp:lastPrinted>2025-02-19T16:30:38Z</cp:lastPrinted>
  <dcterms:created xsi:type="dcterms:W3CDTF">2025-02-13T15:47:10Z</dcterms:created>
  <dcterms:modified xsi:type="dcterms:W3CDTF">2025-02-24T14:30:27Z</dcterms:modified>
</cp:coreProperties>
</file>