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29" y="8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43101-C8E3-5585-FFD2-977EE15FD0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0FF2CE-1D43-9F9E-A432-5FF8A45B99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F0F314-6228-B93F-FFEB-EF99512E9C28}"/>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5" name="Footer Placeholder 4">
            <a:extLst>
              <a:ext uri="{FF2B5EF4-FFF2-40B4-BE49-F238E27FC236}">
                <a16:creationId xmlns:a16="http://schemas.microsoft.com/office/drawing/2014/main" id="{23F84CD9-B46F-3C37-A215-C1996D3C17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4536EF-6A5E-9E61-98A5-FE174ABA3DF1}"/>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185218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C688-F608-EC7C-DB88-F0FADC6CABD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77AA-839B-BA4D-89E2-47FCEE2F6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15DC99-A795-C5A8-A8DE-E292A9B2F728}"/>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5" name="Footer Placeholder 4">
            <a:extLst>
              <a:ext uri="{FF2B5EF4-FFF2-40B4-BE49-F238E27FC236}">
                <a16:creationId xmlns:a16="http://schemas.microsoft.com/office/drawing/2014/main" id="{F0038386-31A4-BE9D-3823-1FCF9EA3BF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4D683A-3EDE-5BBD-BF3D-2496C7ADB123}"/>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311609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BF6F71-4C20-D827-CD0E-DB6306A041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D20D527-7A5E-DA32-A1E9-05D2C506A2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A6A13D-3E7F-7A24-C70D-126E82A84067}"/>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5" name="Footer Placeholder 4">
            <a:extLst>
              <a:ext uri="{FF2B5EF4-FFF2-40B4-BE49-F238E27FC236}">
                <a16:creationId xmlns:a16="http://schemas.microsoft.com/office/drawing/2014/main" id="{69C3A817-15D7-CCF8-D866-17E6805AE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D90DC-D397-D8B5-32B5-1EA2AC7A4755}"/>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2963685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29C34-FD7A-5201-C910-4DFF6FE5B0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2171B-F73B-4255-4259-6D7E42D751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363ED8-36B7-84CE-1335-F38217F10638}"/>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5" name="Footer Placeholder 4">
            <a:extLst>
              <a:ext uri="{FF2B5EF4-FFF2-40B4-BE49-F238E27FC236}">
                <a16:creationId xmlns:a16="http://schemas.microsoft.com/office/drawing/2014/main" id="{AA43D47C-C46D-B2B0-4E1A-662D4C089F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8A45E-7EC9-A291-8CE1-97CE785DF870}"/>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2875885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7B7F-5EB3-35CB-9B87-C8618DC242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E8CA8-DE83-C1DD-7AB7-E3916CE639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F1D90-41B2-DF5C-1215-92F5B93C5E68}"/>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5" name="Footer Placeholder 4">
            <a:extLst>
              <a:ext uri="{FF2B5EF4-FFF2-40B4-BE49-F238E27FC236}">
                <a16:creationId xmlns:a16="http://schemas.microsoft.com/office/drawing/2014/main" id="{FF695063-87AC-D174-8537-487BB72E39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D06CE-4630-0933-4AB6-08560F254D42}"/>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1949013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E070-6CC8-4F31-C0A8-9A4A021403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E670A0-3B42-7467-93B3-F9FBB8AB79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61966C-50C8-8BE5-4D72-3FDCE79580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28528E-0BE8-12A2-5311-7D037783750C}"/>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6" name="Footer Placeholder 5">
            <a:extLst>
              <a:ext uri="{FF2B5EF4-FFF2-40B4-BE49-F238E27FC236}">
                <a16:creationId xmlns:a16="http://schemas.microsoft.com/office/drawing/2014/main" id="{B454A163-1B4D-E626-8E5B-93AFE833E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68D59-1D3E-2250-574A-70A1D129B7A8}"/>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721177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6809C-FF52-58C0-5E7C-E0207A35927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5470AF9-E44C-EC13-48D6-48DC74A1D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9607AE-E31A-A3C6-EE23-2AC8EE4121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B13E9B-0D8C-0AEA-E23E-AC40C776B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71B495-D2C8-6958-B0E7-91E94D32C4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81A44B-893C-9F7D-607D-93A4D0F5A35C}"/>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8" name="Footer Placeholder 7">
            <a:extLst>
              <a:ext uri="{FF2B5EF4-FFF2-40B4-BE49-F238E27FC236}">
                <a16:creationId xmlns:a16="http://schemas.microsoft.com/office/drawing/2014/main" id="{88D7AC34-3754-69CB-0814-63978C0EC9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A2995D-3636-57D7-912C-BA6FF3C0A865}"/>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925214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3B0A-8F05-7B57-91C2-CE07F6ED22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B1101D-71CB-07AF-DBAE-24EF90F60F63}"/>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4" name="Footer Placeholder 3">
            <a:extLst>
              <a:ext uri="{FF2B5EF4-FFF2-40B4-BE49-F238E27FC236}">
                <a16:creationId xmlns:a16="http://schemas.microsoft.com/office/drawing/2014/main" id="{5217A4F7-DF8A-865D-A51A-89727178CD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214D16-3853-D2D2-9105-37EA906367B3}"/>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1983589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12009C-9BA6-1EB5-EEAD-0E94E2400B6F}"/>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3" name="Footer Placeholder 2">
            <a:extLst>
              <a:ext uri="{FF2B5EF4-FFF2-40B4-BE49-F238E27FC236}">
                <a16:creationId xmlns:a16="http://schemas.microsoft.com/office/drawing/2014/main" id="{B533F84A-E5FA-616E-721A-40BC1FFBC05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6BB204-0586-99CC-9F72-A5F1056E5060}"/>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362809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298B2-2F4D-DEE1-91D5-7C3AF801FD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DDD786-C1A9-857B-0B41-62A0D030F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6A0653-5B05-4946-ACCB-ED1B0CF316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D1104A-2DAA-2381-7D53-B279EB5554A5}"/>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6" name="Footer Placeholder 5">
            <a:extLst>
              <a:ext uri="{FF2B5EF4-FFF2-40B4-BE49-F238E27FC236}">
                <a16:creationId xmlns:a16="http://schemas.microsoft.com/office/drawing/2014/main" id="{AA02D898-26E2-7B4C-A42C-09D3C9A757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CD594-D8B4-D935-BAA7-9CECF4C719C8}"/>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4153675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6EA1D-2820-B43B-B71E-F6EED25A1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E24146-2E06-F6FB-A549-664279E69E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56AAF04-B366-453B-2348-952B630CA3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4E8F97-E34D-80D0-6EC0-DBB18D8B0198}"/>
              </a:ext>
            </a:extLst>
          </p:cNvPr>
          <p:cNvSpPr>
            <a:spLocks noGrp="1"/>
          </p:cNvSpPr>
          <p:nvPr>
            <p:ph type="dt" sz="half" idx="10"/>
          </p:nvPr>
        </p:nvSpPr>
        <p:spPr/>
        <p:txBody>
          <a:bodyPr/>
          <a:lstStyle/>
          <a:p>
            <a:fld id="{B19C866D-C2AE-4F94-ABEF-32D981FCA80E}" type="datetimeFigureOut">
              <a:rPr lang="en-US" smtClean="0"/>
              <a:t>2/6/2025</a:t>
            </a:fld>
            <a:endParaRPr lang="en-US"/>
          </a:p>
        </p:txBody>
      </p:sp>
      <p:sp>
        <p:nvSpPr>
          <p:cNvPr id="6" name="Footer Placeholder 5">
            <a:extLst>
              <a:ext uri="{FF2B5EF4-FFF2-40B4-BE49-F238E27FC236}">
                <a16:creationId xmlns:a16="http://schemas.microsoft.com/office/drawing/2014/main" id="{92A5EC80-7F29-64E4-FDCE-8DED54865D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5C3EE0-7AE1-0BB8-260B-80F5E19FA71E}"/>
              </a:ext>
            </a:extLst>
          </p:cNvPr>
          <p:cNvSpPr>
            <a:spLocks noGrp="1"/>
          </p:cNvSpPr>
          <p:nvPr>
            <p:ph type="sldNum" sz="quarter" idx="12"/>
          </p:nvPr>
        </p:nvSpPr>
        <p:spPr/>
        <p:txBody>
          <a:bodyPr/>
          <a:lstStyle/>
          <a:p>
            <a:fld id="{AF64402C-A5D7-4ECD-A9EC-67CB0058873D}" type="slidenum">
              <a:rPr lang="en-US" smtClean="0"/>
              <a:t>‹#›</a:t>
            </a:fld>
            <a:endParaRPr lang="en-US"/>
          </a:p>
        </p:txBody>
      </p:sp>
    </p:spTree>
    <p:extLst>
      <p:ext uri="{BB962C8B-B14F-4D97-AF65-F5344CB8AC3E}">
        <p14:creationId xmlns:p14="http://schemas.microsoft.com/office/powerpoint/2010/main" val="2365374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0D5AE3-CEB3-BB85-2E2F-6E5F04915D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9CF9110-B39F-0685-3039-7337125B7B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693C8-9C0A-BD64-B5C5-093D18B63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9C866D-C2AE-4F94-ABEF-32D981FCA80E}" type="datetimeFigureOut">
              <a:rPr lang="en-US" smtClean="0"/>
              <a:t>2/6/2025</a:t>
            </a:fld>
            <a:endParaRPr lang="en-US"/>
          </a:p>
        </p:txBody>
      </p:sp>
      <p:sp>
        <p:nvSpPr>
          <p:cNvPr id="5" name="Footer Placeholder 4">
            <a:extLst>
              <a:ext uri="{FF2B5EF4-FFF2-40B4-BE49-F238E27FC236}">
                <a16:creationId xmlns:a16="http://schemas.microsoft.com/office/drawing/2014/main" id="{04636FEF-38A5-4ED0-7CFA-7B274C269A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57A949-0D57-FFED-E39F-7599A96C14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64402C-A5D7-4ECD-A9EC-67CB0058873D}" type="slidenum">
              <a:rPr lang="en-US" smtClean="0"/>
              <a:t>‹#›</a:t>
            </a:fld>
            <a:endParaRPr lang="en-US"/>
          </a:p>
        </p:txBody>
      </p:sp>
    </p:spTree>
    <p:extLst>
      <p:ext uri="{BB962C8B-B14F-4D97-AF65-F5344CB8AC3E}">
        <p14:creationId xmlns:p14="http://schemas.microsoft.com/office/powerpoint/2010/main" val="370299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24CFFD-60B0-ACEE-F62D-9C44E302D765}"/>
              </a:ext>
            </a:extLst>
          </p:cNvPr>
          <p:cNvSpPr txBox="1"/>
          <p:nvPr/>
        </p:nvSpPr>
        <p:spPr>
          <a:xfrm>
            <a:off x="650289" y="284955"/>
            <a:ext cx="6094520" cy="369332"/>
          </a:xfrm>
          <a:prstGeom prst="rect">
            <a:avLst/>
          </a:prstGeom>
          <a:noFill/>
        </p:spPr>
        <p:txBody>
          <a:bodyPr wrap="square">
            <a:spAutoFit/>
          </a:bodyPr>
          <a:lstStyle/>
          <a:p>
            <a:pPr algn="l"/>
            <a:r>
              <a:rPr lang="en-US" sz="1800" b="1" i="0" u="none" strike="noStrike" baseline="0" dirty="0">
                <a:latin typeface="LiberationSans-Bold"/>
              </a:rPr>
              <a:t>Chapter 4. Microservice Communication Styles</a:t>
            </a:r>
            <a:endParaRPr lang="en-US" dirty="0"/>
          </a:p>
        </p:txBody>
      </p:sp>
      <p:sp>
        <p:nvSpPr>
          <p:cNvPr id="7" name="TextBox 6">
            <a:extLst>
              <a:ext uri="{FF2B5EF4-FFF2-40B4-BE49-F238E27FC236}">
                <a16:creationId xmlns:a16="http://schemas.microsoft.com/office/drawing/2014/main" id="{2FE39301-0A71-2FD2-FA5D-97244552D25B}"/>
              </a:ext>
            </a:extLst>
          </p:cNvPr>
          <p:cNvSpPr txBox="1"/>
          <p:nvPr/>
        </p:nvSpPr>
        <p:spPr>
          <a:xfrm>
            <a:off x="650289" y="654287"/>
            <a:ext cx="6094520" cy="923330"/>
          </a:xfrm>
          <a:prstGeom prst="rect">
            <a:avLst/>
          </a:prstGeom>
          <a:noFill/>
        </p:spPr>
        <p:txBody>
          <a:bodyPr wrap="square">
            <a:spAutoFit/>
          </a:bodyPr>
          <a:lstStyle/>
          <a:p>
            <a:pPr algn="l"/>
            <a:r>
              <a:rPr lang="en-US" sz="1800" b="0" i="0" u="none" strike="noStrike" baseline="0" dirty="0">
                <a:latin typeface="LiberationSerif"/>
              </a:rPr>
              <a:t>people gravitate toward a chosen technological approach without first considering the different types of communication they might want</a:t>
            </a:r>
            <a:endParaRPr lang="en-US" dirty="0"/>
          </a:p>
        </p:txBody>
      </p:sp>
      <p:sp>
        <p:nvSpPr>
          <p:cNvPr id="9" name="TextBox 8">
            <a:extLst>
              <a:ext uri="{FF2B5EF4-FFF2-40B4-BE49-F238E27FC236}">
                <a16:creationId xmlns:a16="http://schemas.microsoft.com/office/drawing/2014/main" id="{32241C17-4BBA-777A-7DBA-4BFFBC0AE622}"/>
              </a:ext>
            </a:extLst>
          </p:cNvPr>
          <p:cNvSpPr txBox="1"/>
          <p:nvPr/>
        </p:nvSpPr>
        <p:spPr>
          <a:xfrm>
            <a:off x="650289" y="1946949"/>
            <a:ext cx="6094520" cy="923330"/>
          </a:xfrm>
          <a:prstGeom prst="rect">
            <a:avLst/>
          </a:prstGeom>
          <a:noFill/>
        </p:spPr>
        <p:txBody>
          <a:bodyPr wrap="square">
            <a:spAutoFit/>
          </a:bodyPr>
          <a:lstStyle/>
          <a:p>
            <a:pPr algn="l"/>
            <a:r>
              <a:rPr lang="en-US" sz="1800" b="0" i="0" u="none" strike="noStrike" baseline="0" dirty="0">
                <a:latin typeface="LiberationSerif"/>
              </a:rPr>
              <a:t>synchronous blocking and asynchronous nonblocking</a:t>
            </a:r>
          </a:p>
          <a:p>
            <a:pPr algn="l"/>
            <a:r>
              <a:rPr lang="en-US" sz="1800" b="0" i="0" u="none" strike="noStrike" baseline="0" dirty="0">
                <a:latin typeface="LiberationSerif"/>
              </a:rPr>
              <a:t>communication mechanisms, as well as comparing request-response collaboration with event-driven collaboration</a:t>
            </a:r>
            <a:endParaRPr lang="en-US" dirty="0"/>
          </a:p>
        </p:txBody>
      </p:sp>
      <p:sp>
        <p:nvSpPr>
          <p:cNvPr id="11" name="TextBox 10">
            <a:extLst>
              <a:ext uri="{FF2B5EF4-FFF2-40B4-BE49-F238E27FC236}">
                <a16:creationId xmlns:a16="http://schemas.microsoft.com/office/drawing/2014/main" id="{194BC27D-372E-E359-4AF8-1E3810B39963}"/>
              </a:ext>
            </a:extLst>
          </p:cNvPr>
          <p:cNvSpPr txBox="1"/>
          <p:nvPr/>
        </p:nvSpPr>
        <p:spPr>
          <a:xfrm>
            <a:off x="650289" y="3239611"/>
            <a:ext cx="6094520" cy="646331"/>
          </a:xfrm>
          <a:prstGeom prst="rect">
            <a:avLst/>
          </a:prstGeom>
          <a:noFill/>
        </p:spPr>
        <p:txBody>
          <a:bodyPr wrap="square">
            <a:spAutoFit/>
          </a:bodyPr>
          <a:lstStyle/>
          <a:p>
            <a:pPr algn="l"/>
            <a:r>
              <a:rPr lang="en-US" sz="1800" b="0" i="0" u="none" strike="noStrike" baseline="0" dirty="0">
                <a:latin typeface="LiberationSerif"/>
              </a:rPr>
              <a:t>start looking at more detailed implementation concerns in the</a:t>
            </a:r>
          </a:p>
          <a:p>
            <a:pPr algn="l"/>
            <a:r>
              <a:rPr lang="en-US" sz="1800" b="0" i="0" u="none" strike="noStrike" baseline="0" dirty="0">
                <a:latin typeface="LiberationSerif"/>
              </a:rPr>
              <a:t>following chapters.</a:t>
            </a:r>
            <a:endParaRPr lang="en-US" dirty="0"/>
          </a:p>
        </p:txBody>
      </p:sp>
    </p:spTree>
    <p:extLst>
      <p:ext uri="{BB962C8B-B14F-4D97-AF65-F5344CB8AC3E}">
        <p14:creationId xmlns:p14="http://schemas.microsoft.com/office/powerpoint/2010/main" val="313265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903E85-5392-1699-F212-845A5C3ADC0A}"/>
              </a:ext>
            </a:extLst>
          </p:cNvPr>
          <p:cNvSpPr txBox="1"/>
          <p:nvPr/>
        </p:nvSpPr>
        <p:spPr>
          <a:xfrm>
            <a:off x="330693" y="396821"/>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Asynchronous Nonblocking</a:t>
            </a:r>
            <a:endParaRPr lang="en-US" dirty="0"/>
          </a:p>
        </p:txBody>
      </p:sp>
      <p:sp>
        <p:nvSpPr>
          <p:cNvPr id="7" name="TextBox 6">
            <a:extLst>
              <a:ext uri="{FF2B5EF4-FFF2-40B4-BE49-F238E27FC236}">
                <a16:creationId xmlns:a16="http://schemas.microsoft.com/office/drawing/2014/main" id="{5FDBDEC5-F7D0-35E8-7F38-79357376DA6B}"/>
              </a:ext>
            </a:extLst>
          </p:cNvPr>
          <p:cNvSpPr txBox="1"/>
          <p:nvPr/>
        </p:nvSpPr>
        <p:spPr>
          <a:xfrm>
            <a:off x="330693" y="766153"/>
            <a:ext cx="6094520" cy="646331"/>
          </a:xfrm>
          <a:prstGeom prst="rect">
            <a:avLst/>
          </a:prstGeom>
          <a:noFill/>
        </p:spPr>
        <p:txBody>
          <a:bodyPr wrap="square">
            <a:spAutoFit/>
          </a:bodyPr>
          <a:lstStyle/>
          <a:p>
            <a:pPr algn="l"/>
            <a:r>
              <a:rPr lang="en-US" sz="1800" b="0" i="0" u="none" strike="noStrike" baseline="0" dirty="0">
                <a:latin typeface="LiberationSerif"/>
              </a:rPr>
              <a:t>the act of sending a call out over the network doesn’t block the microservice issuing the call (three common styles)</a:t>
            </a:r>
            <a:endParaRPr lang="en-US" dirty="0"/>
          </a:p>
        </p:txBody>
      </p:sp>
      <p:sp>
        <p:nvSpPr>
          <p:cNvPr id="9" name="TextBox 8">
            <a:extLst>
              <a:ext uri="{FF2B5EF4-FFF2-40B4-BE49-F238E27FC236}">
                <a16:creationId xmlns:a16="http://schemas.microsoft.com/office/drawing/2014/main" id="{BF485195-2F06-DB12-5EEE-95F997A90745}"/>
              </a:ext>
            </a:extLst>
          </p:cNvPr>
          <p:cNvSpPr txBox="1"/>
          <p:nvPr/>
        </p:nvSpPr>
        <p:spPr>
          <a:xfrm>
            <a:off x="330693" y="1781816"/>
            <a:ext cx="6094520" cy="4524315"/>
          </a:xfrm>
          <a:prstGeom prst="rect">
            <a:avLst/>
          </a:prstGeom>
          <a:noFill/>
        </p:spPr>
        <p:txBody>
          <a:bodyPr wrap="square">
            <a:spAutoFit/>
          </a:bodyPr>
          <a:lstStyle/>
          <a:p>
            <a:pPr algn="l"/>
            <a:r>
              <a:rPr lang="en-US" sz="1800" b="0" i="1" u="none" strike="noStrike" baseline="0" dirty="0">
                <a:latin typeface="LiberationSerif-Italic"/>
              </a:rPr>
              <a:t>Communication through common data</a:t>
            </a:r>
          </a:p>
          <a:p>
            <a:pPr algn="l"/>
            <a:r>
              <a:rPr lang="en-US" sz="1800" b="0" i="0" u="none" strike="noStrike" baseline="0" dirty="0">
                <a:latin typeface="LiberationSerif"/>
              </a:rPr>
              <a:t>The upstream microservice changes some common data, which one or more microservices later make use of.</a:t>
            </a:r>
          </a:p>
          <a:p>
            <a:pPr algn="l"/>
            <a:endParaRPr lang="en-US" sz="1800" b="0" i="0" u="none" strike="noStrike" baseline="0" dirty="0">
              <a:latin typeface="LiberationSerif"/>
            </a:endParaRPr>
          </a:p>
          <a:p>
            <a:pPr algn="l"/>
            <a:r>
              <a:rPr lang="en-US" sz="1800" b="0" i="1" u="none" strike="noStrike" baseline="0" dirty="0">
                <a:latin typeface="LiberationSerif-Italic"/>
              </a:rPr>
              <a:t>Request-response</a:t>
            </a:r>
          </a:p>
          <a:p>
            <a:pPr algn="l"/>
            <a:r>
              <a:rPr lang="en-US" sz="1800" b="0" i="0" u="none" strike="noStrike" baseline="0" dirty="0">
                <a:latin typeface="LiberationSerif"/>
              </a:rPr>
              <a:t>A microservice sends a request to another microservice asking it to do something. When the requested operation completes, whether successfully or not, the upstream microservice receives the response. Specifically, </a:t>
            </a:r>
            <a:r>
              <a:rPr lang="en-US" sz="1800" b="0" i="1" u="none" strike="noStrike" baseline="0" dirty="0">
                <a:latin typeface="LiberationSerif-Italic"/>
              </a:rPr>
              <a:t>any </a:t>
            </a:r>
            <a:r>
              <a:rPr lang="en-US" sz="1800" b="0" i="0" u="none" strike="noStrike" baseline="0" dirty="0">
                <a:latin typeface="LiberationSerif"/>
              </a:rPr>
              <a:t>instance of the upstream microservice should be able to handle the response.</a:t>
            </a:r>
          </a:p>
          <a:p>
            <a:pPr algn="l"/>
            <a:endParaRPr lang="en-US" sz="1800" b="0" i="0" u="none" strike="noStrike" baseline="0" dirty="0">
              <a:latin typeface="LiberationSerif"/>
            </a:endParaRPr>
          </a:p>
          <a:p>
            <a:pPr algn="l"/>
            <a:r>
              <a:rPr lang="en-US" sz="1800" b="0" i="1" u="none" strike="noStrike" baseline="0" dirty="0">
                <a:latin typeface="LiberationSerif-Italic"/>
              </a:rPr>
              <a:t>Event-driven interaction</a:t>
            </a:r>
          </a:p>
          <a:p>
            <a:pPr algn="l"/>
            <a:r>
              <a:rPr lang="en-US" sz="1800" b="0" i="0" u="none" strike="noStrike" baseline="0" dirty="0">
                <a:latin typeface="LiberationSerif"/>
              </a:rPr>
              <a:t>A microservice broadcasts an event, which can be thought of as a factual statement about something that has happened. Other microservices can listen for the events they are interested in and react accordingly.</a:t>
            </a:r>
            <a:endParaRPr lang="en-US" dirty="0"/>
          </a:p>
        </p:txBody>
      </p:sp>
      <p:pic>
        <p:nvPicPr>
          <p:cNvPr id="10" name="Picture 9">
            <a:extLst>
              <a:ext uri="{FF2B5EF4-FFF2-40B4-BE49-F238E27FC236}">
                <a16:creationId xmlns:a16="http://schemas.microsoft.com/office/drawing/2014/main" id="{7D74FCE2-5F03-A0C8-3C1E-529A1C6CF777}"/>
              </a:ext>
            </a:extLst>
          </p:cNvPr>
          <p:cNvPicPr>
            <a:picLocks noChangeAspect="1"/>
          </p:cNvPicPr>
          <p:nvPr/>
        </p:nvPicPr>
        <p:blipFill>
          <a:blip r:embed="rId2"/>
          <a:stretch>
            <a:fillRect/>
          </a:stretch>
        </p:blipFill>
        <p:spPr>
          <a:xfrm>
            <a:off x="6900169" y="1089318"/>
            <a:ext cx="5291831" cy="1038168"/>
          </a:xfrm>
          <a:prstGeom prst="rect">
            <a:avLst/>
          </a:prstGeom>
        </p:spPr>
      </p:pic>
    </p:spTree>
    <p:extLst>
      <p:ext uri="{BB962C8B-B14F-4D97-AF65-F5344CB8AC3E}">
        <p14:creationId xmlns:p14="http://schemas.microsoft.com/office/powerpoint/2010/main" val="350249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903E85-5392-1699-F212-845A5C3ADC0A}"/>
              </a:ext>
            </a:extLst>
          </p:cNvPr>
          <p:cNvSpPr txBox="1"/>
          <p:nvPr/>
        </p:nvSpPr>
        <p:spPr>
          <a:xfrm>
            <a:off x="330693" y="396821"/>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Asynchronous Nonblocking</a:t>
            </a:r>
            <a:endParaRPr lang="en-US" dirty="0"/>
          </a:p>
        </p:txBody>
      </p:sp>
      <p:sp>
        <p:nvSpPr>
          <p:cNvPr id="3" name="TextBox 2">
            <a:extLst>
              <a:ext uri="{FF2B5EF4-FFF2-40B4-BE49-F238E27FC236}">
                <a16:creationId xmlns:a16="http://schemas.microsoft.com/office/drawing/2014/main" id="{011E3F70-B69D-ABE5-A5B2-1B65A6733090}"/>
              </a:ext>
            </a:extLst>
          </p:cNvPr>
          <p:cNvSpPr txBox="1"/>
          <p:nvPr/>
        </p:nvSpPr>
        <p:spPr>
          <a:xfrm>
            <a:off x="330693" y="766153"/>
            <a:ext cx="6094520" cy="369332"/>
          </a:xfrm>
          <a:prstGeom prst="rect">
            <a:avLst/>
          </a:prstGeom>
          <a:noFill/>
        </p:spPr>
        <p:txBody>
          <a:bodyPr wrap="square">
            <a:spAutoFit/>
          </a:bodyPr>
          <a:lstStyle/>
          <a:p>
            <a:r>
              <a:rPr lang="en-US" sz="1800" b="1" i="0" u="none" strike="noStrike" baseline="0" dirty="0">
                <a:latin typeface="LiberationSans-Bold"/>
              </a:rPr>
              <a:t>Advantages</a:t>
            </a:r>
            <a:endParaRPr lang="en-US" dirty="0"/>
          </a:p>
        </p:txBody>
      </p:sp>
      <p:sp>
        <p:nvSpPr>
          <p:cNvPr id="6" name="TextBox 5">
            <a:extLst>
              <a:ext uri="{FF2B5EF4-FFF2-40B4-BE49-F238E27FC236}">
                <a16:creationId xmlns:a16="http://schemas.microsoft.com/office/drawing/2014/main" id="{D648C435-283A-282A-4743-E841B1C0B8CA}"/>
              </a:ext>
            </a:extLst>
          </p:cNvPr>
          <p:cNvSpPr txBox="1"/>
          <p:nvPr/>
        </p:nvSpPr>
        <p:spPr>
          <a:xfrm>
            <a:off x="330693" y="1135485"/>
            <a:ext cx="6094520" cy="646331"/>
          </a:xfrm>
          <a:prstGeom prst="rect">
            <a:avLst/>
          </a:prstGeom>
          <a:noFill/>
        </p:spPr>
        <p:txBody>
          <a:bodyPr wrap="square">
            <a:spAutoFit/>
          </a:bodyPr>
          <a:lstStyle/>
          <a:p>
            <a:pPr algn="l"/>
            <a:r>
              <a:rPr lang="en-US" sz="1800" b="0" i="0" u="none" strike="noStrike" baseline="0" dirty="0">
                <a:latin typeface="LiberationSerif"/>
              </a:rPr>
              <a:t>the microservice making the initial call and the microservice (or microservices) receiving the call are </a:t>
            </a:r>
            <a:r>
              <a:rPr lang="en-US" sz="1800" b="0" i="1" u="none" strike="noStrike" baseline="0" dirty="0">
                <a:latin typeface="LiberationSerif"/>
              </a:rPr>
              <a:t>decoupled temporarily</a:t>
            </a:r>
            <a:endParaRPr lang="en-US" i="1" dirty="0"/>
          </a:p>
        </p:txBody>
      </p:sp>
      <p:sp>
        <p:nvSpPr>
          <p:cNvPr id="11" name="TextBox 10">
            <a:extLst>
              <a:ext uri="{FF2B5EF4-FFF2-40B4-BE49-F238E27FC236}">
                <a16:creationId xmlns:a16="http://schemas.microsoft.com/office/drawing/2014/main" id="{1025119A-D671-58FB-C2A8-AAD2C8D4E48D}"/>
              </a:ext>
            </a:extLst>
          </p:cNvPr>
          <p:cNvSpPr txBox="1"/>
          <p:nvPr/>
        </p:nvSpPr>
        <p:spPr>
          <a:xfrm>
            <a:off x="330693" y="1781816"/>
            <a:ext cx="6094520" cy="646331"/>
          </a:xfrm>
          <a:prstGeom prst="rect">
            <a:avLst/>
          </a:prstGeom>
          <a:noFill/>
        </p:spPr>
        <p:txBody>
          <a:bodyPr wrap="square">
            <a:spAutoFit/>
          </a:bodyPr>
          <a:lstStyle/>
          <a:p>
            <a:pPr algn="l"/>
            <a:r>
              <a:rPr lang="en-US" sz="1800" b="0" i="0" u="none" strike="noStrike" baseline="0" dirty="0">
                <a:latin typeface="LiberationSerif"/>
              </a:rPr>
              <a:t>beneficial if the functionality being triggered by a call will take a long time to process</a:t>
            </a:r>
            <a:endParaRPr lang="en-US" dirty="0"/>
          </a:p>
        </p:txBody>
      </p:sp>
      <p:pic>
        <p:nvPicPr>
          <p:cNvPr id="13" name="Picture 12">
            <a:extLst>
              <a:ext uri="{FF2B5EF4-FFF2-40B4-BE49-F238E27FC236}">
                <a16:creationId xmlns:a16="http://schemas.microsoft.com/office/drawing/2014/main" id="{DA9FD9EC-4A43-A3E0-064B-85E77B231305}"/>
              </a:ext>
            </a:extLst>
          </p:cNvPr>
          <p:cNvPicPr>
            <a:picLocks noChangeAspect="1"/>
          </p:cNvPicPr>
          <p:nvPr/>
        </p:nvPicPr>
        <p:blipFill>
          <a:blip r:embed="rId2"/>
          <a:stretch>
            <a:fillRect/>
          </a:stretch>
        </p:blipFill>
        <p:spPr>
          <a:xfrm>
            <a:off x="6425213" y="396821"/>
            <a:ext cx="4180484" cy="2940274"/>
          </a:xfrm>
          <a:prstGeom prst="rect">
            <a:avLst/>
          </a:prstGeom>
        </p:spPr>
      </p:pic>
      <p:sp>
        <p:nvSpPr>
          <p:cNvPr id="15" name="TextBox 14">
            <a:extLst>
              <a:ext uri="{FF2B5EF4-FFF2-40B4-BE49-F238E27FC236}">
                <a16:creationId xmlns:a16="http://schemas.microsoft.com/office/drawing/2014/main" id="{F5C36137-B016-1BBD-DBFE-F11AB7E23A61}"/>
              </a:ext>
            </a:extLst>
          </p:cNvPr>
          <p:cNvSpPr txBox="1"/>
          <p:nvPr/>
        </p:nvSpPr>
        <p:spPr>
          <a:xfrm>
            <a:off x="330693" y="2428147"/>
            <a:ext cx="6094520" cy="646331"/>
          </a:xfrm>
          <a:prstGeom prst="rect">
            <a:avLst/>
          </a:prstGeom>
          <a:noFill/>
        </p:spPr>
        <p:txBody>
          <a:bodyPr wrap="square">
            <a:spAutoFit/>
          </a:bodyPr>
          <a:lstStyle/>
          <a:p>
            <a:r>
              <a:rPr lang="en-US" sz="1800" b="0" i="1" u="none" strike="noStrike" baseline="0" dirty="0">
                <a:latin typeface="LiberationSerif"/>
              </a:rPr>
              <a:t>it wouldn’t be feasible to do this with synchronous blocking calls</a:t>
            </a:r>
            <a:endParaRPr lang="en-US" i="1" dirty="0"/>
          </a:p>
        </p:txBody>
      </p:sp>
      <p:sp>
        <p:nvSpPr>
          <p:cNvPr id="17" name="TextBox 16">
            <a:extLst>
              <a:ext uri="{FF2B5EF4-FFF2-40B4-BE49-F238E27FC236}">
                <a16:creationId xmlns:a16="http://schemas.microsoft.com/office/drawing/2014/main" id="{A463DA5C-8858-3A5D-620C-4C45D01643AA}"/>
              </a:ext>
            </a:extLst>
          </p:cNvPr>
          <p:cNvSpPr txBox="1"/>
          <p:nvPr/>
        </p:nvSpPr>
        <p:spPr>
          <a:xfrm>
            <a:off x="330693" y="3397643"/>
            <a:ext cx="6094520" cy="369332"/>
          </a:xfrm>
          <a:prstGeom prst="rect">
            <a:avLst/>
          </a:prstGeom>
          <a:noFill/>
        </p:spPr>
        <p:txBody>
          <a:bodyPr wrap="square">
            <a:spAutoFit/>
          </a:bodyPr>
          <a:lstStyle/>
          <a:p>
            <a:r>
              <a:rPr lang="en-US" sz="1800" b="1" i="0" u="none" strike="noStrike" baseline="0" dirty="0">
                <a:latin typeface="LiberationSans-Bold"/>
              </a:rPr>
              <a:t>Disadvantages</a:t>
            </a:r>
            <a:endParaRPr lang="en-US" dirty="0"/>
          </a:p>
        </p:txBody>
      </p:sp>
      <p:sp>
        <p:nvSpPr>
          <p:cNvPr id="19" name="TextBox 18">
            <a:extLst>
              <a:ext uri="{FF2B5EF4-FFF2-40B4-BE49-F238E27FC236}">
                <a16:creationId xmlns:a16="http://schemas.microsoft.com/office/drawing/2014/main" id="{31FFA310-E4C7-8523-26D9-D7C96D03A9F0}"/>
              </a:ext>
            </a:extLst>
          </p:cNvPr>
          <p:cNvSpPr txBox="1"/>
          <p:nvPr/>
        </p:nvSpPr>
        <p:spPr>
          <a:xfrm>
            <a:off x="330693" y="3827523"/>
            <a:ext cx="6094520" cy="369332"/>
          </a:xfrm>
          <a:prstGeom prst="rect">
            <a:avLst/>
          </a:prstGeom>
          <a:noFill/>
        </p:spPr>
        <p:txBody>
          <a:bodyPr wrap="square">
            <a:spAutoFit/>
          </a:bodyPr>
          <a:lstStyle/>
          <a:p>
            <a:pPr algn="l"/>
            <a:r>
              <a:rPr lang="en-US" sz="1800" b="0" i="0" u="none" strike="noStrike" baseline="0" dirty="0">
                <a:latin typeface="LiberationSerif"/>
              </a:rPr>
              <a:t>level of complexity and the range of choice</a:t>
            </a:r>
            <a:endParaRPr lang="en-US" dirty="0"/>
          </a:p>
        </p:txBody>
      </p:sp>
      <p:sp>
        <p:nvSpPr>
          <p:cNvPr id="21" name="TextBox 20">
            <a:extLst>
              <a:ext uri="{FF2B5EF4-FFF2-40B4-BE49-F238E27FC236}">
                <a16:creationId xmlns:a16="http://schemas.microsoft.com/office/drawing/2014/main" id="{C6194AA0-D642-FF29-5DB3-CC62DDFBECC4}"/>
              </a:ext>
            </a:extLst>
          </p:cNvPr>
          <p:cNvSpPr txBox="1"/>
          <p:nvPr/>
        </p:nvSpPr>
        <p:spPr>
          <a:xfrm>
            <a:off x="330693" y="4256439"/>
            <a:ext cx="6094520" cy="646331"/>
          </a:xfrm>
          <a:prstGeom prst="rect">
            <a:avLst/>
          </a:prstGeom>
          <a:noFill/>
        </p:spPr>
        <p:txBody>
          <a:bodyPr wrap="square">
            <a:spAutoFit/>
          </a:bodyPr>
          <a:lstStyle/>
          <a:p>
            <a:pPr algn="l"/>
            <a:r>
              <a:rPr lang="en-US" sz="1800" b="0" i="0" u="none" strike="noStrike" baseline="0" dirty="0">
                <a:latin typeface="LiberationSerif"/>
              </a:rPr>
              <a:t>there are a lot of different, interesting ways in which you can get yourself into a </a:t>
            </a:r>
            <a:r>
              <a:rPr lang="en-US" sz="1800" b="0" i="1" u="none" strike="noStrike" baseline="0" dirty="0">
                <a:latin typeface="LiberationSerif-Italic"/>
              </a:rPr>
              <a:t>lot </a:t>
            </a:r>
            <a:r>
              <a:rPr lang="en-US" sz="1800" b="0" i="0" u="none" strike="noStrike" baseline="0" dirty="0">
                <a:latin typeface="LiberationSerif"/>
              </a:rPr>
              <a:t>of trouble</a:t>
            </a:r>
            <a:endParaRPr lang="en-US" dirty="0"/>
          </a:p>
        </p:txBody>
      </p:sp>
      <p:sp>
        <p:nvSpPr>
          <p:cNvPr id="23" name="TextBox 22">
            <a:extLst>
              <a:ext uri="{FF2B5EF4-FFF2-40B4-BE49-F238E27FC236}">
                <a16:creationId xmlns:a16="http://schemas.microsoft.com/office/drawing/2014/main" id="{53E321A0-8799-CC48-8DFC-0F3E6C932169}"/>
              </a:ext>
            </a:extLst>
          </p:cNvPr>
          <p:cNvSpPr txBox="1"/>
          <p:nvPr/>
        </p:nvSpPr>
        <p:spPr>
          <a:xfrm>
            <a:off x="330693" y="5165752"/>
            <a:ext cx="6094520" cy="369332"/>
          </a:xfrm>
          <a:prstGeom prst="rect">
            <a:avLst/>
          </a:prstGeom>
          <a:noFill/>
        </p:spPr>
        <p:txBody>
          <a:bodyPr wrap="square">
            <a:spAutoFit/>
          </a:bodyPr>
          <a:lstStyle/>
          <a:p>
            <a:r>
              <a:rPr lang="en-US" sz="1800" b="1" i="0" u="none" strike="noStrike" baseline="0" dirty="0">
                <a:latin typeface="LiberationSans-Bold"/>
              </a:rPr>
              <a:t>Where to Use It</a:t>
            </a:r>
            <a:endParaRPr lang="en-US" dirty="0"/>
          </a:p>
        </p:txBody>
      </p:sp>
      <p:sp>
        <p:nvSpPr>
          <p:cNvPr id="25" name="TextBox 24">
            <a:extLst>
              <a:ext uri="{FF2B5EF4-FFF2-40B4-BE49-F238E27FC236}">
                <a16:creationId xmlns:a16="http://schemas.microsoft.com/office/drawing/2014/main" id="{0A1A5683-695E-36AE-E625-B032B4F06E30}"/>
              </a:ext>
            </a:extLst>
          </p:cNvPr>
          <p:cNvSpPr txBox="1"/>
          <p:nvPr/>
        </p:nvSpPr>
        <p:spPr>
          <a:xfrm>
            <a:off x="330693" y="5535084"/>
            <a:ext cx="6094520" cy="369332"/>
          </a:xfrm>
          <a:prstGeom prst="rect">
            <a:avLst/>
          </a:prstGeom>
          <a:noFill/>
        </p:spPr>
        <p:txBody>
          <a:bodyPr wrap="square">
            <a:spAutoFit/>
          </a:bodyPr>
          <a:lstStyle/>
          <a:p>
            <a:pPr algn="l"/>
            <a:r>
              <a:rPr lang="en-US" sz="1800" b="0" i="0" u="none" strike="noStrike" baseline="0" dirty="0">
                <a:latin typeface="LiberationSerif"/>
              </a:rPr>
              <a:t>Long-running processes are an obvious candidate</a:t>
            </a:r>
            <a:endParaRPr lang="en-US" dirty="0"/>
          </a:p>
        </p:txBody>
      </p:sp>
      <p:sp>
        <p:nvSpPr>
          <p:cNvPr id="27" name="TextBox 26">
            <a:extLst>
              <a:ext uri="{FF2B5EF4-FFF2-40B4-BE49-F238E27FC236}">
                <a16:creationId xmlns:a16="http://schemas.microsoft.com/office/drawing/2014/main" id="{E773675E-EB7B-CC4E-4A50-B436595E6E6E}"/>
              </a:ext>
            </a:extLst>
          </p:cNvPr>
          <p:cNvSpPr txBox="1"/>
          <p:nvPr/>
        </p:nvSpPr>
        <p:spPr>
          <a:xfrm>
            <a:off x="330693" y="5904416"/>
            <a:ext cx="6094520" cy="646331"/>
          </a:xfrm>
          <a:prstGeom prst="rect">
            <a:avLst/>
          </a:prstGeom>
          <a:noFill/>
        </p:spPr>
        <p:txBody>
          <a:bodyPr wrap="square">
            <a:spAutoFit/>
          </a:bodyPr>
          <a:lstStyle/>
          <a:p>
            <a:pPr algn="l"/>
            <a:r>
              <a:rPr lang="en-US" sz="1800" b="0" i="0" u="none" strike="noStrike" baseline="0" dirty="0">
                <a:latin typeface="LiberationSerif"/>
              </a:rPr>
              <a:t>situations in which you have long call chains that you can’t easily restructure could be a good candidate</a:t>
            </a:r>
            <a:endParaRPr lang="en-US" dirty="0"/>
          </a:p>
        </p:txBody>
      </p:sp>
      <p:pic>
        <p:nvPicPr>
          <p:cNvPr id="29" name="Picture 28">
            <a:extLst>
              <a:ext uri="{FF2B5EF4-FFF2-40B4-BE49-F238E27FC236}">
                <a16:creationId xmlns:a16="http://schemas.microsoft.com/office/drawing/2014/main" id="{F0ABDC6D-3569-D98D-13DC-D2D052B330A6}"/>
              </a:ext>
            </a:extLst>
          </p:cNvPr>
          <p:cNvPicPr>
            <a:picLocks noChangeAspect="1"/>
          </p:cNvPicPr>
          <p:nvPr/>
        </p:nvPicPr>
        <p:blipFill>
          <a:blip r:embed="rId3"/>
          <a:stretch>
            <a:fillRect/>
          </a:stretch>
        </p:blipFill>
        <p:spPr>
          <a:xfrm>
            <a:off x="6425213" y="3896172"/>
            <a:ext cx="5390372" cy="2565007"/>
          </a:xfrm>
          <a:prstGeom prst="rect">
            <a:avLst/>
          </a:prstGeom>
        </p:spPr>
      </p:pic>
    </p:spTree>
    <p:extLst>
      <p:ext uri="{BB962C8B-B14F-4D97-AF65-F5344CB8AC3E}">
        <p14:creationId xmlns:p14="http://schemas.microsoft.com/office/powerpoint/2010/main" val="58926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4E3C0AA-851A-B639-3479-EEBBF902688C}"/>
              </a:ext>
            </a:extLst>
          </p:cNvPr>
          <p:cNvSpPr txBox="1"/>
          <p:nvPr/>
        </p:nvSpPr>
        <p:spPr>
          <a:xfrm>
            <a:off x="401714" y="370187"/>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Communication Through Common Data</a:t>
            </a:r>
            <a:endParaRPr lang="en-US" dirty="0"/>
          </a:p>
        </p:txBody>
      </p:sp>
      <p:sp>
        <p:nvSpPr>
          <p:cNvPr id="7" name="TextBox 6">
            <a:extLst>
              <a:ext uri="{FF2B5EF4-FFF2-40B4-BE49-F238E27FC236}">
                <a16:creationId xmlns:a16="http://schemas.microsoft.com/office/drawing/2014/main" id="{74FD8BC7-2C2D-AA87-2132-15358FFB7788}"/>
              </a:ext>
            </a:extLst>
          </p:cNvPr>
          <p:cNvSpPr txBox="1"/>
          <p:nvPr/>
        </p:nvSpPr>
        <p:spPr>
          <a:xfrm>
            <a:off x="401714" y="739519"/>
            <a:ext cx="6096000" cy="923330"/>
          </a:xfrm>
          <a:prstGeom prst="rect">
            <a:avLst/>
          </a:prstGeom>
          <a:noFill/>
        </p:spPr>
        <p:txBody>
          <a:bodyPr wrap="square">
            <a:spAutoFit/>
          </a:bodyPr>
          <a:lstStyle/>
          <a:p>
            <a:pPr algn="l"/>
            <a:r>
              <a:rPr lang="en-US" sz="1800" b="0" i="0" u="none" strike="noStrike" baseline="0" dirty="0">
                <a:latin typeface="LiberationSerif"/>
              </a:rPr>
              <a:t>used when one microservice puts data into a defined location, and another microservice (or potentially multiple microservices) then makes use of the data</a:t>
            </a:r>
            <a:endParaRPr lang="en-US" dirty="0"/>
          </a:p>
        </p:txBody>
      </p:sp>
      <p:pic>
        <p:nvPicPr>
          <p:cNvPr id="9" name="Picture 8">
            <a:extLst>
              <a:ext uri="{FF2B5EF4-FFF2-40B4-BE49-F238E27FC236}">
                <a16:creationId xmlns:a16="http://schemas.microsoft.com/office/drawing/2014/main" id="{7E87401B-77DF-7B5E-9465-AC2B312A6E74}"/>
              </a:ext>
            </a:extLst>
          </p:cNvPr>
          <p:cNvPicPr>
            <a:picLocks noChangeAspect="1"/>
          </p:cNvPicPr>
          <p:nvPr/>
        </p:nvPicPr>
        <p:blipFill>
          <a:blip r:embed="rId2"/>
          <a:stretch>
            <a:fillRect/>
          </a:stretch>
        </p:blipFill>
        <p:spPr>
          <a:xfrm>
            <a:off x="6496234" y="370187"/>
            <a:ext cx="2857500" cy="2038350"/>
          </a:xfrm>
          <a:prstGeom prst="rect">
            <a:avLst/>
          </a:prstGeom>
        </p:spPr>
      </p:pic>
      <p:sp>
        <p:nvSpPr>
          <p:cNvPr id="11" name="TextBox 10">
            <a:extLst>
              <a:ext uri="{FF2B5EF4-FFF2-40B4-BE49-F238E27FC236}">
                <a16:creationId xmlns:a16="http://schemas.microsoft.com/office/drawing/2014/main" id="{EC0BF698-2BF5-5E77-022E-064FC9D61C41}"/>
              </a:ext>
            </a:extLst>
          </p:cNvPr>
          <p:cNvSpPr txBox="1"/>
          <p:nvPr/>
        </p:nvSpPr>
        <p:spPr>
          <a:xfrm>
            <a:off x="400974" y="2032181"/>
            <a:ext cx="6096000" cy="646331"/>
          </a:xfrm>
          <a:prstGeom prst="rect">
            <a:avLst/>
          </a:prstGeom>
          <a:noFill/>
        </p:spPr>
        <p:txBody>
          <a:bodyPr wrap="square">
            <a:spAutoFit/>
          </a:bodyPr>
          <a:lstStyle/>
          <a:p>
            <a:pPr algn="l"/>
            <a:r>
              <a:rPr lang="en-US" sz="1800" b="0" i="0" u="none" strike="noStrike" baseline="0" dirty="0">
                <a:latin typeface="LiberationSerif"/>
              </a:rPr>
              <a:t>most common general inter-process communication pattern that you’ll see</a:t>
            </a:r>
            <a:endParaRPr lang="en-US" dirty="0"/>
          </a:p>
        </p:txBody>
      </p:sp>
      <p:sp>
        <p:nvSpPr>
          <p:cNvPr id="13" name="TextBox 12">
            <a:extLst>
              <a:ext uri="{FF2B5EF4-FFF2-40B4-BE49-F238E27FC236}">
                <a16:creationId xmlns:a16="http://schemas.microsoft.com/office/drawing/2014/main" id="{0325454F-DC99-F2AE-CC8A-E787EEAF58F3}"/>
              </a:ext>
            </a:extLst>
          </p:cNvPr>
          <p:cNvSpPr txBox="1"/>
          <p:nvPr/>
        </p:nvSpPr>
        <p:spPr>
          <a:xfrm>
            <a:off x="400155" y="3047844"/>
            <a:ext cx="6096000" cy="369332"/>
          </a:xfrm>
          <a:prstGeom prst="rect">
            <a:avLst/>
          </a:prstGeom>
          <a:noFill/>
        </p:spPr>
        <p:txBody>
          <a:bodyPr wrap="square">
            <a:spAutoFit/>
          </a:bodyPr>
          <a:lstStyle/>
          <a:p>
            <a:r>
              <a:rPr lang="en-US" sz="1800" b="1" i="0" u="none" strike="noStrike" baseline="0" dirty="0">
                <a:latin typeface="LiberationSans-Bold"/>
              </a:rPr>
              <a:t>Implementation</a:t>
            </a:r>
            <a:endParaRPr lang="en-US" dirty="0"/>
          </a:p>
        </p:txBody>
      </p:sp>
      <p:sp>
        <p:nvSpPr>
          <p:cNvPr id="15" name="TextBox 14">
            <a:extLst>
              <a:ext uri="{FF2B5EF4-FFF2-40B4-BE49-F238E27FC236}">
                <a16:creationId xmlns:a16="http://schemas.microsoft.com/office/drawing/2014/main" id="{B87D66AE-7652-1ECE-7716-6BD496E9B14A}"/>
              </a:ext>
            </a:extLst>
          </p:cNvPr>
          <p:cNvSpPr txBox="1"/>
          <p:nvPr/>
        </p:nvSpPr>
        <p:spPr>
          <a:xfrm>
            <a:off x="400155" y="3440825"/>
            <a:ext cx="6096000" cy="369332"/>
          </a:xfrm>
          <a:prstGeom prst="rect">
            <a:avLst/>
          </a:prstGeom>
          <a:noFill/>
        </p:spPr>
        <p:txBody>
          <a:bodyPr wrap="square">
            <a:spAutoFit/>
          </a:bodyPr>
          <a:lstStyle/>
          <a:p>
            <a:r>
              <a:rPr lang="en-US" sz="1800" b="0" i="0" u="none" strike="noStrike" baseline="0" dirty="0">
                <a:latin typeface="LiberationSerif"/>
              </a:rPr>
              <a:t>need some sort of persistent store for the data</a:t>
            </a:r>
            <a:endParaRPr lang="en-US" dirty="0"/>
          </a:p>
        </p:txBody>
      </p:sp>
      <p:sp>
        <p:nvSpPr>
          <p:cNvPr id="17" name="TextBox 16">
            <a:extLst>
              <a:ext uri="{FF2B5EF4-FFF2-40B4-BE49-F238E27FC236}">
                <a16:creationId xmlns:a16="http://schemas.microsoft.com/office/drawing/2014/main" id="{4FFCE97F-E938-04EA-2511-11B4FC1C98DD}"/>
              </a:ext>
            </a:extLst>
          </p:cNvPr>
          <p:cNvSpPr txBox="1"/>
          <p:nvPr/>
        </p:nvSpPr>
        <p:spPr>
          <a:xfrm>
            <a:off x="400155" y="3837570"/>
            <a:ext cx="6096000" cy="923330"/>
          </a:xfrm>
          <a:prstGeom prst="rect">
            <a:avLst/>
          </a:prstGeom>
          <a:noFill/>
        </p:spPr>
        <p:txBody>
          <a:bodyPr wrap="square">
            <a:spAutoFit/>
          </a:bodyPr>
          <a:lstStyle/>
          <a:p>
            <a:pPr algn="l"/>
            <a:r>
              <a:rPr lang="en-US" sz="1800" b="0" i="0" u="none" strike="noStrike" baseline="0" dirty="0">
                <a:latin typeface="LiberationSerif"/>
              </a:rPr>
              <a:t>any downstream microservice that is going to act on this data will need its own mechanism to identify that new data is available (polling is common)</a:t>
            </a:r>
            <a:endParaRPr lang="en-US" dirty="0"/>
          </a:p>
        </p:txBody>
      </p:sp>
      <p:sp>
        <p:nvSpPr>
          <p:cNvPr id="19" name="TextBox 18">
            <a:extLst>
              <a:ext uri="{FF2B5EF4-FFF2-40B4-BE49-F238E27FC236}">
                <a16:creationId xmlns:a16="http://schemas.microsoft.com/office/drawing/2014/main" id="{7D41C33B-444F-3A2F-C495-EAEF7D554FF4}"/>
              </a:ext>
            </a:extLst>
          </p:cNvPr>
          <p:cNvSpPr txBox="1"/>
          <p:nvPr/>
        </p:nvSpPr>
        <p:spPr>
          <a:xfrm>
            <a:off x="400155" y="5055529"/>
            <a:ext cx="6096000" cy="369332"/>
          </a:xfrm>
          <a:prstGeom prst="rect">
            <a:avLst/>
          </a:prstGeom>
          <a:noFill/>
        </p:spPr>
        <p:txBody>
          <a:bodyPr wrap="square">
            <a:spAutoFit/>
          </a:bodyPr>
          <a:lstStyle/>
          <a:p>
            <a:r>
              <a:rPr lang="en-US" sz="1800" b="0" i="0" u="none" strike="noStrike" baseline="0" dirty="0">
                <a:latin typeface="LiberationSerif"/>
              </a:rPr>
              <a:t>data lake and the data warehouse (two common examples)</a:t>
            </a:r>
            <a:endParaRPr lang="en-US" dirty="0"/>
          </a:p>
        </p:txBody>
      </p:sp>
      <p:sp>
        <p:nvSpPr>
          <p:cNvPr id="21" name="TextBox 20">
            <a:extLst>
              <a:ext uri="{FF2B5EF4-FFF2-40B4-BE49-F238E27FC236}">
                <a16:creationId xmlns:a16="http://schemas.microsoft.com/office/drawing/2014/main" id="{E2780A7D-D8C1-1221-AB45-8EF382A7B318}"/>
              </a:ext>
            </a:extLst>
          </p:cNvPr>
          <p:cNvSpPr txBox="1"/>
          <p:nvPr/>
        </p:nvSpPr>
        <p:spPr>
          <a:xfrm>
            <a:off x="400155" y="5457839"/>
            <a:ext cx="6096000" cy="646331"/>
          </a:xfrm>
          <a:prstGeom prst="rect">
            <a:avLst/>
          </a:prstGeom>
          <a:noFill/>
        </p:spPr>
        <p:txBody>
          <a:bodyPr wrap="square">
            <a:spAutoFit/>
          </a:bodyPr>
          <a:lstStyle/>
          <a:p>
            <a:pPr algn="l"/>
            <a:r>
              <a:rPr lang="en-US" sz="1800" b="0" i="0" u="none" strike="noStrike" baseline="0" dirty="0">
                <a:latin typeface="LiberationSerif"/>
              </a:rPr>
              <a:t>assumption is that the flow of information is in a single direction (avoid the situation of common coupling)</a:t>
            </a:r>
            <a:endParaRPr lang="en-US" dirty="0"/>
          </a:p>
        </p:txBody>
      </p:sp>
      <p:pic>
        <p:nvPicPr>
          <p:cNvPr id="23" name="Picture 22">
            <a:extLst>
              <a:ext uri="{FF2B5EF4-FFF2-40B4-BE49-F238E27FC236}">
                <a16:creationId xmlns:a16="http://schemas.microsoft.com/office/drawing/2014/main" id="{BD01BA14-4BBD-25CE-FC57-04518FB97E8B}"/>
              </a:ext>
            </a:extLst>
          </p:cNvPr>
          <p:cNvPicPr>
            <a:picLocks noChangeAspect="1"/>
          </p:cNvPicPr>
          <p:nvPr/>
        </p:nvPicPr>
        <p:blipFill>
          <a:blip r:embed="rId3"/>
          <a:stretch>
            <a:fillRect/>
          </a:stretch>
        </p:blipFill>
        <p:spPr>
          <a:xfrm>
            <a:off x="6496155" y="4108550"/>
            <a:ext cx="4174146" cy="2379263"/>
          </a:xfrm>
          <a:prstGeom prst="rect">
            <a:avLst/>
          </a:prstGeom>
        </p:spPr>
      </p:pic>
      <p:sp>
        <p:nvSpPr>
          <p:cNvPr id="25" name="TextBox 24">
            <a:extLst>
              <a:ext uri="{FF2B5EF4-FFF2-40B4-BE49-F238E27FC236}">
                <a16:creationId xmlns:a16="http://schemas.microsoft.com/office/drawing/2014/main" id="{8078118C-DCBB-0E8A-ECC3-E0851AC85312}"/>
              </a:ext>
            </a:extLst>
          </p:cNvPr>
          <p:cNvSpPr txBox="1"/>
          <p:nvPr/>
        </p:nvSpPr>
        <p:spPr>
          <a:xfrm>
            <a:off x="400155" y="6162228"/>
            <a:ext cx="6096000" cy="646331"/>
          </a:xfrm>
          <a:prstGeom prst="rect">
            <a:avLst/>
          </a:prstGeom>
          <a:noFill/>
        </p:spPr>
        <p:txBody>
          <a:bodyPr wrap="square">
            <a:spAutoFit/>
          </a:bodyPr>
          <a:lstStyle/>
          <a:p>
            <a:pPr algn="l"/>
            <a:r>
              <a:rPr lang="en-US" sz="1800" b="0" i="0" u="none" strike="noStrike" baseline="0" dirty="0">
                <a:latin typeface="LiberationSerif"/>
              </a:rPr>
              <a:t>unidirectional flow can make it easier to reason about</a:t>
            </a:r>
          </a:p>
          <a:p>
            <a:pPr algn="l"/>
            <a:r>
              <a:rPr lang="en-US" sz="1800" b="0" i="0" u="none" strike="noStrike" baseline="0" dirty="0">
                <a:latin typeface="LiberationSerif"/>
              </a:rPr>
              <a:t>the flow of information</a:t>
            </a:r>
            <a:endParaRPr lang="en-US" dirty="0"/>
          </a:p>
        </p:txBody>
      </p:sp>
    </p:spTree>
    <p:extLst>
      <p:ext uri="{BB962C8B-B14F-4D97-AF65-F5344CB8AC3E}">
        <p14:creationId xmlns:p14="http://schemas.microsoft.com/office/powerpoint/2010/main" val="6882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B70E1E9-B8E6-B7D6-A238-B53050D49381}"/>
              </a:ext>
            </a:extLst>
          </p:cNvPr>
          <p:cNvSpPr txBox="1"/>
          <p:nvPr/>
        </p:nvSpPr>
        <p:spPr>
          <a:xfrm>
            <a:off x="401714" y="370187"/>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Communication Through Common Data</a:t>
            </a:r>
            <a:endParaRPr lang="en-US" dirty="0"/>
          </a:p>
        </p:txBody>
      </p:sp>
      <p:sp>
        <p:nvSpPr>
          <p:cNvPr id="6" name="TextBox 5">
            <a:extLst>
              <a:ext uri="{FF2B5EF4-FFF2-40B4-BE49-F238E27FC236}">
                <a16:creationId xmlns:a16="http://schemas.microsoft.com/office/drawing/2014/main" id="{74831F27-F7CA-1D34-2301-E849C49C9A2C}"/>
              </a:ext>
            </a:extLst>
          </p:cNvPr>
          <p:cNvSpPr txBox="1"/>
          <p:nvPr/>
        </p:nvSpPr>
        <p:spPr>
          <a:xfrm>
            <a:off x="401714" y="739519"/>
            <a:ext cx="6096000" cy="369332"/>
          </a:xfrm>
          <a:prstGeom prst="rect">
            <a:avLst/>
          </a:prstGeom>
          <a:noFill/>
        </p:spPr>
        <p:txBody>
          <a:bodyPr wrap="square">
            <a:spAutoFit/>
          </a:bodyPr>
          <a:lstStyle/>
          <a:p>
            <a:r>
              <a:rPr lang="en-US" sz="1800" b="1" i="0" u="none" strike="noStrike" baseline="0" dirty="0">
                <a:latin typeface="LiberationSans-Bold"/>
              </a:rPr>
              <a:t>Advantages</a:t>
            </a:r>
            <a:endParaRPr lang="en-US" dirty="0"/>
          </a:p>
        </p:txBody>
      </p:sp>
      <p:sp>
        <p:nvSpPr>
          <p:cNvPr id="8" name="TextBox 7">
            <a:extLst>
              <a:ext uri="{FF2B5EF4-FFF2-40B4-BE49-F238E27FC236}">
                <a16:creationId xmlns:a16="http://schemas.microsoft.com/office/drawing/2014/main" id="{A7AB7D4B-3A42-F01B-B02E-41A243116D46}"/>
              </a:ext>
            </a:extLst>
          </p:cNvPr>
          <p:cNvSpPr txBox="1"/>
          <p:nvPr/>
        </p:nvSpPr>
        <p:spPr>
          <a:xfrm>
            <a:off x="400234" y="1108851"/>
            <a:ext cx="6096000" cy="923330"/>
          </a:xfrm>
          <a:prstGeom prst="rect">
            <a:avLst/>
          </a:prstGeom>
          <a:noFill/>
        </p:spPr>
        <p:txBody>
          <a:bodyPr wrap="square">
            <a:spAutoFit/>
          </a:bodyPr>
          <a:lstStyle/>
          <a:p>
            <a:pPr algn="l"/>
            <a:r>
              <a:rPr lang="en-US" sz="1800" b="0" i="0" u="none" strike="noStrike" baseline="0" dirty="0">
                <a:latin typeface="LiberationSerif"/>
              </a:rPr>
              <a:t>implemented very simply, using commonly understood technology (if you can read/write to a file / database you can use this pattern)</a:t>
            </a:r>
            <a:endParaRPr lang="en-US" dirty="0"/>
          </a:p>
        </p:txBody>
      </p:sp>
      <p:sp>
        <p:nvSpPr>
          <p:cNvPr id="10" name="TextBox 9">
            <a:extLst>
              <a:ext uri="{FF2B5EF4-FFF2-40B4-BE49-F238E27FC236}">
                <a16:creationId xmlns:a16="http://schemas.microsoft.com/office/drawing/2014/main" id="{0F9C6760-A4FD-0BC8-D9C5-39070B5EDC90}"/>
              </a:ext>
            </a:extLst>
          </p:cNvPr>
          <p:cNvSpPr txBox="1"/>
          <p:nvPr/>
        </p:nvSpPr>
        <p:spPr>
          <a:xfrm>
            <a:off x="400234" y="2032181"/>
            <a:ext cx="6096000" cy="369332"/>
          </a:xfrm>
          <a:prstGeom prst="rect">
            <a:avLst/>
          </a:prstGeom>
          <a:noFill/>
        </p:spPr>
        <p:txBody>
          <a:bodyPr wrap="square">
            <a:spAutoFit/>
          </a:bodyPr>
          <a:lstStyle/>
          <a:p>
            <a:r>
              <a:rPr lang="en-US" sz="1800" b="0" i="0" u="none" strike="noStrike" baseline="0" dirty="0">
                <a:latin typeface="LiberationSerif"/>
              </a:rPr>
              <a:t>enables interoperability between different types of systems</a:t>
            </a:r>
            <a:endParaRPr lang="en-US" dirty="0"/>
          </a:p>
        </p:txBody>
      </p:sp>
      <p:sp>
        <p:nvSpPr>
          <p:cNvPr id="12" name="TextBox 11">
            <a:extLst>
              <a:ext uri="{FF2B5EF4-FFF2-40B4-BE49-F238E27FC236}">
                <a16:creationId xmlns:a16="http://schemas.microsoft.com/office/drawing/2014/main" id="{0795D3BF-0982-1485-3E92-E7D57030CF21}"/>
              </a:ext>
            </a:extLst>
          </p:cNvPr>
          <p:cNvSpPr txBox="1"/>
          <p:nvPr/>
        </p:nvSpPr>
        <p:spPr>
          <a:xfrm>
            <a:off x="400234" y="2401513"/>
            <a:ext cx="6096000" cy="369332"/>
          </a:xfrm>
          <a:prstGeom prst="rect">
            <a:avLst/>
          </a:prstGeom>
          <a:noFill/>
        </p:spPr>
        <p:txBody>
          <a:bodyPr wrap="square">
            <a:spAutoFit/>
          </a:bodyPr>
          <a:lstStyle/>
          <a:p>
            <a:pPr algn="l"/>
            <a:r>
              <a:rPr lang="en-US" sz="1800" b="0" i="0" u="none" strike="noStrike" baseline="0" dirty="0">
                <a:latin typeface="LiberationSerif"/>
              </a:rPr>
              <a:t>sending lots of data in one big go, this pattern can work well</a:t>
            </a:r>
            <a:endParaRPr lang="en-US" dirty="0"/>
          </a:p>
        </p:txBody>
      </p:sp>
      <p:sp>
        <p:nvSpPr>
          <p:cNvPr id="14" name="TextBox 13">
            <a:extLst>
              <a:ext uri="{FF2B5EF4-FFF2-40B4-BE49-F238E27FC236}">
                <a16:creationId xmlns:a16="http://schemas.microsoft.com/office/drawing/2014/main" id="{40B861B6-B54F-8A51-E155-EC3851A348DD}"/>
              </a:ext>
            </a:extLst>
          </p:cNvPr>
          <p:cNvSpPr txBox="1"/>
          <p:nvPr/>
        </p:nvSpPr>
        <p:spPr>
          <a:xfrm>
            <a:off x="400234" y="3294511"/>
            <a:ext cx="6096000" cy="369332"/>
          </a:xfrm>
          <a:prstGeom prst="rect">
            <a:avLst/>
          </a:prstGeom>
          <a:noFill/>
        </p:spPr>
        <p:txBody>
          <a:bodyPr wrap="square">
            <a:spAutoFit/>
          </a:bodyPr>
          <a:lstStyle/>
          <a:p>
            <a:pPr algn="l"/>
            <a:r>
              <a:rPr lang="en-US" sz="1800" b="0" i="0" u="none" strike="noStrike" baseline="0" dirty="0">
                <a:latin typeface="LiberationSerif"/>
              </a:rPr>
              <a:t>unlikely to be useful in low-latency situations (due to polling)</a:t>
            </a:r>
            <a:endParaRPr lang="en-US" dirty="0"/>
          </a:p>
        </p:txBody>
      </p:sp>
      <p:sp>
        <p:nvSpPr>
          <p:cNvPr id="16" name="TextBox 15">
            <a:extLst>
              <a:ext uri="{FF2B5EF4-FFF2-40B4-BE49-F238E27FC236}">
                <a16:creationId xmlns:a16="http://schemas.microsoft.com/office/drawing/2014/main" id="{BEDF3400-FB31-61C2-CEAF-FB10894B61C6}"/>
              </a:ext>
            </a:extLst>
          </p:cNvPr>
          <p:cNvSpPr txBox="1"/>
          <p:nvPr/>
        </p:nvSpPr>
        <p:spPr>
          <a:xfrm>
            <a:off x="400234" y="2925179"/>
            <a:ext cx="6096000" cy="369332"/>
          </a:xfrm>
          <a:prstGeom prst="rect">
            <a:avLst/>
          </a:prstGeom>
          <a:noFill/>
        </p:spPr>
        <p:txBody>
          <a:bodyPr wrap="square">
            <a:spAutoFit/>
          </a:bodyPr>
          <a:lstStyle/>
          <a:p>
            <a:r>
              <a:rPr lang="en-US" sz="1800" b="1" i="0" u="none" strike="noStrike" baseline="0" dirty="0">
                <a:latin typeface="LiberationSans-Bold"/>
              </a:rPr>
              <a:t>Disadvantages</a:t>
            </a:r>
            <a:endParaRPr lang="en-US" dirty="0"/>
          </a:p>
        </p:txBody>
      </p:sp>
      <p:sp>
        <p:nvSpPr>
          <p:cNvPr id="18" name="TextBox 17">
            <a:extLst>
              <a:ext uri="{FF2B5EF4-FFF2-40B4-BE49-F238E27FC236}">
                <a16:creationId xmlns:a16="http://schemas.microsoft.com/office/drawing/2014/main" id="{69AB0AF1-A626-71EE-4FF1-8BD67C330812}"/>
              </a:ext>
            </a:extLst>
          </p:cNvPr>
          <p:cNvSpPr txBox="1"/>
          <p:nvPr/>
        </p:nvSpPr>
        <p:spPr>
          <a:xfrm>
            <a:off x="400234" y="3663843"/>
            <a:ext cx="6096000" cy="369332"/>
          </a:xfrm>
          <a:prstGeom prst="rect">
            <a:avLst/>
          </a:prstGeom>
          <a:noFill/>
        </p:spPr>
        <p:txBody>
          <a:bodyPr wrap="square">
            <a:spAutoFit/>
          </a:bodyPr>
          <a:lstStyle/>
          <a:p>
            <a:r>
              <a:rPr lang="en-US" sz="1800" b="0" i="0" u="none" strike="noStrike" baseline="0" dirty="0">
                <a:latin typeface="LiberationSerif"/>
              </a:rPr>
              <a:t>common data store becomes a potential source of coupling</a:t>
            </a:r>
            <a:endParaRPr lang="en-US" dirty="0"/>
          </a:p>
        </p:txBody>
      </p:sp>
      <p:sp>
        <p:nvSpPr>
          <p:cNvPr id="20" name="TextBox 19">
            <a:extLst>
              <a:ext uri="{FF2B5EF4-FFF2-40B4-BE49-F238E27FC236}">
                <a16:creationId xmlns:a16="http://schemas.microsoft.com/office/drawing/2014/main" id="{42748E71-9C12-1B77-3C8A-15C47A0B1E6D}"/>
              </a:ext>
            </a:extLst>
          </p:cNvPr>
          <p:cNvSpPr txBox="1"/>
          <p:nvPr/>
        </p:nvSpPr>
        <p:spPr>
          <a:xfrm>
            <a:off x="400234" y="4140798"/>
            <a:ext cx="6096000" cy="923330"/>
          </a:xfrm>
          <a:prstGeom prst="rect">
            <a:avLst/>
          </a:prstGeom>
          <a:noFill/>
        </p:spPr>
        <p:txBody>
          <a:bodyPr wrap="square">
            <a:spAutoFit/>
          </a:bodyPr>
          <a:lstStyle/>
          <a:p>
            <a:pPr algn="l"/>
            <a:r>
              <a:rPr lang="en-US" sz="1800" b="0" i="0" u="none" strike="noStrike" baseline="0" dirty="0">
                <a:latin typeface="LiberationSerif"/>
              </a:rPr>
              <a:t>The robustness of the communication will also come down to the robustness of the underlying data store (not necessarily a disadvantage but something to be aware of)</a:t>
            </a:r>
            <a:endParaRPr lang="en-US" dirty="0"/>
          </a:p>
        </p:txBody>
      </p:sp>
      <p:sp>
        <p:nvSpPr>
          <p:cNvPr id="22" name="TextBox 21">
            <a:extLst>
              <a:ext uri="{FF2B5EF4-FFF2-40B4-BE49-F238E27FC236}">
                <a16:creationId xmlns:a16="http://schemas.microsoft.com/office/drawing/2014/main" id="{D500DB79-9C7B-A1FC-324E-0B884C488BE5}"/>
              </a:ext>
            </a:extLst>
          </p:cNvPr>
          <p:cNvSpPr txBox="1"/>
          <p:nvPr/>
        </p:nvSpPr>
        <p:spPr>
          <a:xfrm>
            <a:off x="400234" y="5171751"/>
            <a:ext cx="6096000" cy="369332"/>
          </a:xfrm>
          <a:prstGeom prst="rect">
            <a:avLst/>
          </a:prstGeom>
          <a:noFill/>
        </p:spPr>
        <p:txBody>
          <a:bodyPr wrap="square">
            <a:spAutoFit/>
          </a:bodyPr>
          <a:lstStyle/>
          <a:p>
            <a:r>
              <a:rPr lang="en-US" sz="1800" b="1" i="0" u="none" strike="noStrike" baseline="0" dirty="0">
                <a:latin typeface="LiberationSans-Bold"/>
              </a:rPr>
              <a:t>Where to Use It</a:t>
            </a:r>
            <a:endParaRPr lang="en-US" dirty="0"/>
          </a:p>
        </p:txBody>
      </p:sp>
      <p:sp>
        <p:nvSpPr>
          <p:cNvPr id="24" name="TextBox 23">
            <a:extLst>
              <a:ext uri="{FF2B5EF4-FFF2-40B4-BE49-F238E27FC236}">
                <a16:creationId xmlns:a16="http://schemas.microsoft.com/office/drawing/2014/main" id="{013629D1-FBFD-E0B8-8777-767B333FEBA8}"/>
              </a:ext>
            </a:extLst>
          </p:cNvPr>
          <p:cNvSpPr txBox="1"/>
          <p:nvPr/>
        </p:nvSpPr>
        <p:spPr>
          <a:xfrm>
            <a:off x="400234" y="5541083"/>
            <a:ext cx="6096000" cy="646331"/>
          </a:xfrm>
          <a:prstGeom prst="rect">
            <a:avLst/>
          </a:prstGeom>
          <a:noFill/>
        </p:spPr>
        <p:txBody>
          <a:bodyPr wrap="square">
            <a:spAutoFit/>
          </a:bodyPr>
          <a:lstStyle/>
          <a:p>
            <a:pPr algn="l"/>
            <a:r>
              <a:rPr lang="en-US" sz="1800" b="0" i="0" u="none" strike="noStrike" baseline="0" dirty="0">
                <a:latin typeface="LiberationSerif"/>
              </a:rPr>
              <a:t>enabling interoperability between processes that might have restrictions on what technology they can use</a:t>
            </a:r>
            <a:endParaRPr lang="en-US" dirty="0"/>
          </a:p>
        </p:txBody>
      </p:sp>
      <p:sp>
        <p:nvSpPr>
          <p:cNvPr id="26" name="TextBox 25">
            <a:extLst>
              <a:ext uri="{FF2B5EF4-FFF2-40B4-BE49-F238E27FC236}">
                <a16:creationId xmlns:a16="http://schemas.microsoft.com/office/drawing/2014/main" id="{A0ACF185-90D3-9732-26D4-332A06F14A77}"/>
              </a:ext>
            </a:extLst>
          </p:cNvPr>
          <p:cNvSpPr txBox="1"/>
          <p:nvPr/>
        </p:nvSpPr>
        <p:spPr>
          <a:xfrm>
            <a:off x="400234" y="6187414"/>
            <a:ext cx="6096000" cy="369332"/>
          </a:xfrm>
          <a:prstGeom prst="rect">
            <a:avLst/>
          </a:prstGeom>
          <a:noFill/>
        </p:spPr>
        <p:txBody>
          <a:bodyPr wrap="square">
            <a:spAutoFit/>
          </a:bodyPr>
          <a:lstStyle/>
          <a:p>
            <a:r>
              <a:rPr lang="en-US" sz="1800" b="0" i="0" u="none" strike="noStrike" baseline="0" dirty="0">
                <a:latin typeface="LiberationSerif"/>
              </a:rPr>
              <a:t>sharing large volumes of data</a:t>
            </a:r>
            <a:endParaRPr lang="en-US" dirty="0"/>
          </a:p>
        </p:txBody>
      </p:sp>
    </p:spTree>
    <p:extLst>
      <p:ext uri="{BB962C8B-B14F-4D97-AF65-F5344CB8AC3E}">
        <p14:creationId xmlns:p14="http://schemas.microsoft.com/office/powerpoint/2010/main" val="101397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20311B-7378-FD42-4996-0566021A2FF5}"/>
              </a:ext>
            </a:extLst>
          </p:cNvPr>
          <p:cNvSpPr txBox="1"/>
          <p:nvPr/>
        </p:nvSpPr>
        <p:spPr>
          <a:xfrm>
            <a:off x="433136" y="376807"/>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Request-Response Communication</a:t>
            </a:r>
            <a:endParaRPr lang="en-US" dirty="0"/>
          </a:p>
        </p:txBody>
      </p:sp>
      <p:sp>
        <p:nvSpPr>
          <p:cNvPr id="7" name="TextBox 6">
            <a:extLst>
              <a:ext uri="{FF2B5EF4-FFF2-40B4-BE49-F238E27FC236}">
                <a16:creationId xmlns:a16="http://schemas.microsoft.com/office/drawing/2014/main" id="{422AAB90-8B19-D98C-0462-04BD58842EE3}"/>
              </a:ext>
            </a:extLst>
          </p:cNvPr>
          <p:cNvSpPr txBox="1"/>
          <p:nvPr/>
        </p:nvSpPr>
        <p:spPr>
          <a:xfrm>
            <a:off x="433136" y="746139"/>
            <a:ext cx="6096000" cy="1200329"/>
          </a:xfrm>
          <a:prstGeom prst="rect">
            <a:avLst/>
          </a:prstGeom>
          <a:noFill/>
        </p:spPr>
        <p:txBody>
          <a:bodyPr wrap="square">
            <a:spAutoFit/>
          </a:bodyPr>
          <a:lstStyle/>
          <a:p>
            <a:pPr algn="l"/>
            <a:r>
              <a:rPr lang="en-US" sz="1800" b="0" i="0" u="none" strike="noStrike" baseline="0" dirty="0">
                <a:latin typeface="LiberationSerif"/>
              </a:rPr>
              <a:t>a microservice sends a request to a downstream service</a:t>
            </a:r>
          </a:p>
          <a:p>
            <a:pPr algn="l"/>
            <a:r>
              <a:rPr lang="en-US" sz="1800" b="0" i="0" u="none" strike="noStrike" baseline="0" dirty="0">
                <a:latin typeface="LiberationSerif"/>
              </a:rPr>
              <a:t>asking it to do something and expects to receive a response with the result of the request (synchronous blocking / asynchronous nonblocking).</a:t>
            </a:r>
            <a:endParaRPr lang="en-US" dirty="0"/>
          </a:p>
        </p:txBody>
      </p:sp>
      <p:sp>
        <p:nvSpPr>
          <p:cNvPr id="11" name="TextBox 10">
            <a:extLst>
              <a:ext uri="{FF2B5EF4-FFF2-40B4-BE49-F238E27FC236}">
                <a16:creationId xmlns:a16="http://schemas.microsoft.com/office/drawing/2014/main" id="{F966105C-CC8D-525B-2E73-4C6D51C6CC0E}"/>
              </a:ext>
            </a:extLst>
          </p:cNvPr>
          <p:cNvSpPr txBox="1"/>
          <p:nvPr/>
        </p:nvSpPr>
        <p:spPr>
          <a:xfrm>
            <a:off x="433136" y="2131134"/>
            <a:ext cx="6096000" cy="646331"/>
          </a:xfrm>
          <a:prstGeom prst="rect">
            <a:avLst/>
          </a:prstGeom>
          <a:noFill/>
        </p:spPr>
        <p:txBody>
          <a:bodyPr wrap="square">
            <a:spAutoFit/>
          </a:bodyPr>
          <a:lstStyle/>
          <a:p>
            <a:pPr algn="l"/>
            <a:r>
              <a:rPr lang="en-US" sz="1800" b="0" i="0" u="none" strike="noStrike" baseline="0" dirty="0">
                <a:latin typeface="LiberationSerif"/>
              </a:rPr>
              <a:t>where calls need to be completed in a certain order is</a:t>
            </a:r>
          </a:p>
          <a:p>
            <a:pPr algn="l"/>
            <a:r>
              <a:rPr lang="en-US" sz="1800" b="0" i="0" u="none" strike="noStrike" baseline="0" dirty="0">
                <a:latin typeface="LiberationSerif"/>
              </a:rPr>
              <a:t>commonplace</a:t>
            </a:r>
            <a:endParaRPr lang="en-US" dirty="0"/>
          </a:p>
        </p:txBody>
      </p:sp>
      <p:sp>
        <p:nvSpPr>
          <p:cNvPr id="13" name="TextBox 12">
            <a:extLst>
              <a:ext uri="{FF2B5EF4-FFF2-40B4-BE49-F238E27FC236}">
                <a16:creationId xmlns:a16="http://schemas.microsoft.com/office/drawing/2014/main" id="{BA5B21C9-F476-9AF1-AE04-1C049A1AB31F}"/>
              </a:ext>
            </a:extLst>
          </p:cNvPr>
          <p:cNvSpPr txBox="1"/>
          <p:nvPr/>
        </p:nvSpPr>
        <p:spPr>
          <a:xfrm>
            <a:off x="433136" y="2962131"/>
            <a:ext cx="6096000" cy="369332"/>
          </a:xfrm>
          <a:prstGeom prst="rect">
            <a:avLst/>
          </a:prstGeom>
          <a:noFill/>
        </p:spPr>
        <p:txBody>
          <a:bodyPr wrap="square">
            <a:spAutoFit/>
          </a:bodyPr>
          <a:lstStyle/>
          <a:p>
            <a:r>
              <a:rPr lang="en-US" sz="1800" b="1" i="0" u="none" strike="noStrike" baseline="0" dirty="0">
                <a:latin typeface="LiberationSans-Bold"/>
              </a:rPr>
              <a:t>COMMANDS VERSUS REQUESTS</a:t>
            </a:r>
            <a:endParaRPr lang="en-US" dirty="0"/>
          </a:p>
        </p:txBody>
      </p:sp>
      <p:sp>
        <p:nvSpPr>
          <p:cNvPr id="15" name="TextBox 14">
            <a:extLst>
              <a:ext uri="{FF2B5EF4-FFF2-40B4-BE49-F238E27FC236}">
                <a16:creationId xmlns:a16="http://schemas.microsoft.com/office/drawing/2014/main" id="{768F18B5-D0C1-71ED-4395-CF350B4E308F}"/>
              </a:ext>
            </a:extLst>
          </p:cNvPr>
          <p:cNvSpPr txBox="1"/>
          <p:nvPr/>
        </p:nvSpPr>
        <p:spPr>
          <a:xfrm>
            <a:off x="433136" y="3325805"/>
            <a:ext cx="6096000" cy="646331"/>
          </a:xfrm>
          <a:prstGeom prst="rect">
            <a:avLst/>
          </a:prstGeom>
          <a:noFill/>
        </p:spPr>
        <p:txBody>
          <a:bodyPr wrap="square">
            <a:spAutoFit/>
          </a:bodyPr>
          <a:lstStyle/>
          <a:p>
            <a:pPr algn="l"/>
            <a:r>
              <a:rPr lang="en-US" sz="1800" b="0" i="0" u="none" strike="noStrike" baseline="0" dirty="0">
                <a:latin typeface="LiberationSerif"/>
              </a:rPr>
              <a:t>just remember that a microservice gets to reject the request/command if appropriate.</a:t>
            </a:r>
            <a:endParaRPr lang="en-US" dirty="0"/>
          </a:p>
        </p:txBody>
      </p:sp>
      <p:sp>
        <p:nvSpPr>
          <p:cNvPr id="17" name="TextBox 16">
            <a:extLst>
              <a:ext uri="{FF2B5EF4-FFF2-40B4-BE49-F238E27FC236}">
                <a16:creationId xmlns:a16="http://schemas.microsoft.com/office/drawing/2014/main" id="{F003B28F-CC6B-54AA-7F17-432FD3603CB3}"/>
              </a:ext>
            </a:extLst>
          </p:cNvPr>
          <p:cNvSpPr txBox="1"/>
          <p:nvPr/>
        </p:nvSpPr>
        <p:spPr>
          <a:xfrm>
            <a:off x="433136" y="4151144"/>
            <a:ext cx="6096000" cy="369332"/>
          </a:xfrm>
          <a:prstGeom prst="rect">
            <a:avLst/>
          </a:prstGeom>
          <a:noFill/>
        </p:spPr>
        <p:txBody>
          <a:bodyPr wrap="square">
            <a:spAutoFit/>
          </a:bodyPr>
          <a:lstStyle/>
          <a:p>
            <a:r>
              <a:rPr lang="en-US" sz="1800" b="1" i="0" u="none" strike="noStrike" baseline="0" dirty="0">
                <a:latin typeface="LiberationSans-Bold"/>
              </a:rPr>
              <a:t>Implementation: Synchronous Versus Asynchronous</a:t>
            </a:r>
            <a:endParaRPr lang="en-US" dirty="0"/>
          </a:p>
        </p:txBody>
      </p:sp>
      <p:pic>
        <p:nvPicPr>
          <p:cNvPr id="19" name="Picture 18">
            <a:extLst>
              <a:ext uri="{FF2B5EF4-FFF2-40B4-BE49-F238E27FC236}">
                <a16:creationId xmlns:a16="http://schemas.microsoft.com/office/drawing/2014/main" id="{F3315114-AB6F-C763-86FE-1E98ADCEF7E5}"/>
              </a:ext>
            </a:extLst>
          </p:cNvPr>
          <p:cNvPicPr>
            <a:picLocks noChangeAspect="1"/>
          </p:cNvPicPr>
          <p:nvPr/>
        </p:nvPicPr>
        <p:blipFill>
          <a:blip r:embed="rId2"/>
          <a:stretch>
            <a:fillRect/>
          </a:stretch>
        </p:blipFill>
        <p:spPr>
          <a:xfrm>
            <a:off x="6859242" y="1014212"/>
            <a:ext cx="3863661" cy="2414788"/>
          </a:xfrm>
          <a:prstGeom prst="rect">
            <a:avLst/>
          </a:prstGeom>
        </p:spPr>
      </p:pic>
      <p:pic>
        <p:nvPicPr>
          <p:cNvPr id="21" name="Picture 20">
            <a:extLst>
              <a:ext uri="{FF2B5EF4-FFF2-40B4-BE49-F238E27FC236}">
                <a16:creationId xmlns:a16="http://schemas.microsoft.com/office/drawing/2014/main" id="{D42AFB3D-8487-CBF1-21D1-F1818C3177BC}"/>
              </a:ext>
            </a:extLst>
          </p:cNvPr>
          <p:cNvPicPr>
            <a:picLocks noChangeAspect="1"/>
          </p:cNvPicPr>
          <p:nvPr/>
        </p:nvPicPr>
        <p:blipFill>
          <a:blip r:embed="rId3"/>
          <a:stretch>
            <a:fillRect/>
          </a:stretch>
        </p:blipFill>
        <p:spPr>
          <a:xfrm>
            <a:off x="6739107" y="3972136"/>
            <a:ext cx="4103929" cy="2708593"/>
          </a:xfrm>
          <a:prstGeom prst="rect">
            <a:avLst/>
          </a:prstGeom>
        </p:spPr>
      </p:pic>
      <p:sp>
        <p:nvSpPr>
          <p:cNvPr id="23" name="TextBox 22">
            <a:extLst>
              <a:ext uri="{FF2B5EF4-FFF2-40B4-BE49-F238E27FC236}">
                <a16:creationId xmlns:a16="http://schemas.microsoft.com/office/drawing/2014/main" id="{DBFE29E0-43F6-E28B-0093-17B4E4320406}"/>
              </a:ext>
            </a:extLst>
          </p:cNvPr>
          <p:cNvSpPr txBox="1"/>
          <p:nvPr/>
        </p:nvSpPr>
        <p:spPr>
          <a:xfrm>
            <a:off x="433136" y="4699484"/>
            <a:ext cx="6096000" cy="1200329"/>
          </a:xfrm>
          <a:prstGeom prst="rect">
            <a:avLst/>
          </a:prstGeom>
          <a:noFill/>
        </p:spPr>
        <p:txBody>
          <a:bodyPr wrap="square">
            <a:spAutoFit/>
          </a:bodyPr>
          <a:lstStyle/>
          <a:p>
            <a:pPr algn="l"/>
            <a:r>
              <a:rPr lang="en-US" sz="1800" b="0" i="0" u="none" strike="noStrike" baseline="0" dirty="0">
                <a:latin typeface="LiberationSerif"/>
              </a:rPr>
              <a:t>When using a queue, we have the added benefit that multiple requests could be buffered up in the queue waiting to be handled. This can help in situations in which the requests can’t be handled quickly enough.</a:t>
            </a:r>
            <a:endParaRPr lang="en-US" dirty="0"/>
          </a:p>
        </p:txBody>
      </p:sp>
    </p:spTree>
    <p:extLst>
      <p:ext uri="{BB962C8B-B14F-4D97-AF65-F5344CB8AC3E}">
        <p14:creationId xmlns:p14="http://schemas.microsoft.com/office/powerpoint/2010/main" val="81994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D1756-E8A5-A0FD-E8E1-BAB510D21D8B}"/>
              </a:ext>
            </a:extLst>
          </p:cNvPr>
          <p:cNvSpPr txBox="1"/>
          <p:nvPr/>
        </p:nvSpPr>
        <p:spPr>
          <a:xfrm>
            <a:off x="433136" y="376807"/>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Request-Response Communication</a:t>
            </a:r>
            <a:endParaRPr lang="en-US" dirty="0"/>
          </a:p>
        </p:txBody>
      </p:sp>
      <p:sp>
        <p:nvSpPr>
          <p:cNvPr id="6" name="TextBox 5">
            <a:extLst>
              <a:ext uri="{FF2B5EF4-FFF2-40B4-BE49-F238E27FC236}">
                <a16:creationId xmlns:a16="http://schemas.microsoft.com/office/drawing/2014/main" id="{BBB05680-6CFB-72C2-7C89-3EA682F80361}"/>
              </a:ext>
            </a:extLst>
          </p:cNvPr>
          <p:cNvSpPr txBox="1"/>
          <p:nvPr/>
        </p:nvSpPr>
        <p:spPr>
          <a:xfrm>
            <a:off x="433136" y="746139"/>
            <a:ext cx="6096000" cy="369332"/>
          </a:xfrm>
          <a:prstGeom prst="rect">
            <a:avLst/>
          </a:prstGeom>
          <a:noFill/>
        </p:spPr>
        <p:txBody>
          <a:bodyPr wrap="square">
            <a:spAutoFit/>
          </a:bodyPr>
          <a:lstStyle/>
          <a:p>
            <a:r>
              <a:rPr lang="en-US" sz="1800" b="1" i="0" u="none" strike="noStrike" baseline="0" dirty="0">
                <a:latin typeface="LiberationSans-Bold"/>
              </a:rPr>
              <a:t>PARALLEL VERSUS SEQUENTIAL CALLS</a:t>
            </a:r>
            <a:endParaRPr lang="en-US" dirty="0"/>
          </a:p>
        </p:txBody>
      </p:sp>
      <p:sp>
        <p:nvSpPr>
          <p:cNvPr id="8" name="TextBox 7">
            <a:extLst>
              <a:ext uri="{FF2B5EF4-FFF2-40B4-BE49-F238E27FC236}">
                <a16:creationId xmlns:a16="http://schemas.microsoft.com/office/drawing/2014/main" id="{C4DD985F-5BF6-FFF4-6F9A-97946D2DB2D0}"/>
              </a:ext>
            </a:extLst>
          </p:cNvPr>
          <p:cNvSpPr txBox="1"/>
          <p:nvPr/>
        </p:nvSpPr>
        <p:spPr>
          <a:xfrm>
            <a:off x="433136" y="1115471"/>
            <a:ext cx="6096000" cy="646331"/>
          </a:xfrm>
          <a:prstGeom prst="rect">
            <a:avLst/>
          </a:prstGeom>
          <a:noFill/>
        </p:spPr>
        <p:txBody>
          <a:bodyPr wrap="square">
            <a:spAutoFit/>
          </a:bodyPr>
          <a:lstStyle/>
          <a:p>
            <a:pPr algn="l"/>
            <a:r>
              <a:rPr lang="en-US" sz="1800" b="0" i="0" u="none" strike="noStrike" baseline="0" dirty="0">
                <a:latin typeface="LiberationSerif"/>
              </a:rPr>
              <a:t>you will need to make multiple calls before you can continue with some processing</a:t>
            </a:r>
            <a:endParaRPr lang="en-US" dirty="0"/>
          </a:p>
        </p:txBody>
      </p:sp>
      <p:sp>
        <p:nvSpPr>
          <p:cNvPr id="10" name="TextBox 9">
            <a:extLst>
              <a:ext uri="{FF2B5EF4-FFF2-40B4-BE49-F238E27FC236}">
                <a16:creationId xmlns:a16="http://schemas.microsoft.com/office/drawing/2014/main" id="{40A78425-A73F-6C47-2132-AFB9536B984B}"/>
              </a:ext>
            </a:extLst>
          </p:cNvPr>
          <p:cNvSpPr txBox="1"/>
          <p:nvPr/>
        </p:nvSpPr>
        <p:spPr>
          <a:xfrm>
            <a:off x="433136" y="1854135"/>
            <a:ext cx="6096000" cy="646331"/>
          </a:xfrm>
          <a:prstGeom prst="rect">
            <a:avLst/>
          </a:prstGeom>
          <a:noFill/>
        </p:spPr>
        <p:txBody>
          <a:bodyPr wrap="square">
            <a:spAutoFit/>
          </a:bodyPr>
          <a:lstStyle/>
          <a:p>
            <a:pPr algn="l"/>
            <a:r>
              <a:rPr lang="en-US" sz="1800" b="0" i="0" u="none" strike="noStrike" baseline="0" dirty="0">
                <a:latin typeface="LiberationSerif"/>
              </a:rPr>
              <a:t>We could decide to make the three calls in sequence— (waiting for each one to finish before proceeding)</a:t>
            </a:r>
            <a:endParaRPr lang="en-US" dirty="0"/>
          </a:p>
        </p:txBody>
      </p:sp>
      <p:sp>
        <p:nvSpPr>
          <p:cNvPr id="12" name="TextBox 11">
            <a:extLst>
              <a:ext uri="{FF2B5EF4-FFF2-40B4-BE49-F238E27FC236}">
                <a16:creationId xmlns:a16="http://schemas.microsoft.com/office/drawing/2014/main" id="{820FAFDF-E182-8A1F-A9D3-F58F3FC70496}"/>
              </a:ext>
            </a:extLst>
          </p:cNvPr>
          <p:cNvSpPr txBox="1"/>
          <p:nvPr/>
        </p:nvSpPr>
        <p:spPr>
          <a:xfrm>
            <a:off x="433136" y="2592799"/>
            <a:ext cx="6096000" cy="369332"/>
          </a:xfrm>
          <a:prstGeom prst="rect">
            <a:avLst/>
          </a:prstGeom>
          <a:noFill/>
        </p:spPr>
        <p:txBody>
          <a:bodyPr wrap="square">
            <a:spAutoFit/>
          </a:bodyPr>
          <a:lstStyle/>
          <a:p>
            <a:pPr algn="l"/>
            <a:r>
              <a:rPr lang="en-US" sz="1800" b="0" i="0" u="none" strike="noStrike" baseline="0" dirty="0">
                <a:latin typeface="LiberationSerif"/>
              </a:rPr>
              <a:t>waiting for the sum of latencies of each of the calls</a:t>
            </a:r>
            <a:endParaRPr lang="en-US" dirty="0"/>
          </a:p>
        </p:txBody>
      </p:sp>
      <p:sp>
        <p:nvSpPr>
          <p:cNvPr id="14" name="TextBox 13">
            <a:extLst>
              <a:ext uri="{FF2B5EF4-FFF2-40B4-BE49-F238E27FC236}">
                <a16:creationId xmlns:a16="http://schemas.microsoft.com/office/drawing/2014/main" id="{2DEC205A-342A-5B58-5305-659FC6533046}"/>
              </a:ext>
            </a:extLst>
          </p:cNvPr>
          <p:cNvSpPr txBox="1"/>
          <p:nvPr/>
        </p:nvSpPr>
        <p:spPr>
          <a:xfrm>
            <a:off x="433136" y="3100630"/>
            <a:ext cx="6096000" cy="369332"/>
          </a:xfrm>
          <a:prstGeom prst="rect">
            <a:avLst/>
          </a:prstGeom>
          <a:noFill/>
        </p:spPr>
        <p:txBody>
          <a:bodyPr wrap="square">
            <a:spAutoFit/>
          </a:bodyPr>
          <a:lstStyle/>
          <a:p>
            <a:r>
              <a:rPr lang="en-US" sz="1800" b="0" i="0" u="none" strike="noStrike" baseline="0" dirty="0">
                <a:latin typeface="LiberationSerif"/>
              </a:rPr>
              <a:t>run these three requests in parallel</a:t>
            </a:r>
            <a:endParaRPr lang="en-US" dirty="0"/>
          </a:p>
        </p:txBody>
      </p:sp>
      <p:sp>
        <p:nvSpPr>
          <p:cNvPr id="16" name="TextBox 15">
            <a:extLst>
              <a:ext uri="{FF2B5EF4-FFF2-40B4-BE49-F238E27FC236}">
                <a16:creationId xmlns:a16="http://schemas.microsoft.com/office/drawing/2014/main" id="{0F54FAAF-CAE0-EFE2-1798-AF6A599ACD68}"/>
              </a:ext>
            </a:extLst>
          </p:cNvPr>
          <p:cNvSpPr txBox="1"/>
          <p:nvPr/>
        </p:nvSpPr>
        <p:spPr>
          <a:xfrm>
            <a:off x="433136" y="3538199"/>
            <a:ext cx="6096000" cy="646331"/>
          </a:xfrm>
          <a:prstGeom prst="rect">
            <a:avLst/>
          </a:prstGeom>
          <a:noFill/>
        </p:spPr>
        <p:txBody>
          <a:bodyPr wrap="square">
            <a:spAutoFit/>
          </a:bodyPr>
          <a:lstStyle/>
          <a:p>
            <a:r>
              <a:rPr lang="en-US" sz="1800" b="0" i="0" u="none" strike="noStrike" baseline="0" dirty="0">
                <a:latin typeface="LiberationSerif"/>
              </a:rPr>
              <a:t>overall latency of the operation would be based on the slowest API call</a:t>
            </a:r>
            <a:endParaRPr lang="en-US" dirty="0"/>
          </a:p>
        </p:txBody>
      </p:sp>
      <p:sp>
        <p:nvSpPr>
          <p:cNvPr id="18" name="TextBox 17">
            <a:extLst>
              <a:ext uri="{FF2B5EF4-FFF2-40B4-BE49-F238E27FC236}">
                <a16:creationId xmlns:a16="http://schemas.microsoft.com/office/drawing/2014/main" id="{B53EA424-5D2A-E4AE-192D-C9A4EBD70B57}"/>
              </a:ext>
            </a:extLst>
          </p:cNvPr>
          <p:cNvSpPr txBox="1"/>
          <p:nvPr/>
        </p:nvSpPr>
        <p:spPr>
          <a:xfrm>
            <a:off x="433136" y="4184530"/>
            <a:ext cx="6096000" cy="646331"/>
          </a:xfrm>
          <a:prstGeom prst="rect">
            <a:avLst/>
          </a:prstGeom>
          <a:noFill/>
        </p:spPr>
        <p:txBody>
          <a:bodyPr wrap="square">
            <a:spAutoFit/>
          </a:bodyPr>
          <a:lstStyle/>
          <a:p>
            <a:pPr algn="l"/>
            <a:r>
              <a:rPr lang="en-US" sz="1800" b="0" i="0" u="none" strike="noStrike" baseline="0" dirty="0">
                <a:latin typeface="LiberationSerif"/>
              </a:rPr>
              <a:t>can result in significant improvements in the latency of some operations</a:t>
            </a:r>
            <a:endParaRPr lang="en-US" dirty="0"/>
          </a:p>
        </p:txBody>
      </p:sp>
      <p:sp>
        <p:nvSpPr>
          <p:cNvPr id="20" name="TextBox 19">
            <a:extLst>
              <a:ext uri="{FF2B5EF4-FFF2-40B4-BE49-F238E27FC236}">
                <a16:creationId xmlns:a16="http://schemas.microsoft.com/office/drawing/2014/main" id="{2AAB9E64-F3B0-7E9F-A08F-43CF8FC38997}"/>
              </a:ext>
            </a:extLst>
          </p:cNvPr>
          <p:cNvSpPr txBox="1"/>
          <p:nvPr/>
        </p:nvSpPr>
        <p:spPr>
          <a:xfrm>
            <a:off x="433136" y="4875652"/>
            <a:ext cx="6096000" cy="369332"/>
          </a:xfrm>
          <a:prstGeom prst="rect">
            <a:avLst/>
          </a:prstGeom>
          <a:noFill/>
        </p:spPr>
        <p:txBody>
          <a:bodyPr wrap="square">
            <a:spAutoFit/>
          </a:bodyPr>
          <a:lstStyle/>
          <a:p>
            <a:r>
              <a:rPr lang="en-US" sz="1800" b="1" i="0" u="none" strike="noStrike" baseline="0" dirty="0">
                <a:latin typeface="LiberationSans-Bold"/>
              </a:rPr>
              <a:t>Where to Use It</a:t>
            </a:r>
            <a:endParaRPr lang="en-US" dirty="0"/>
          </a:p>
        </p:txBody>
      </p:sp>
      <p:sp>
        <p:nvSpPr>
          <p:cNvPr id="22" name="TextBox 21">
            <a:extLst>
              <a:ext uri="{FF2B5EF4-FFF2-40B4-BE49-F238E27FC236}">
                <a16:creationId xmlns:a16="http://schemas.microsoft.com/office/drawing/2014/main" id="{640E0AA4-BD09-28D0-7AAA-DA609BE857F5}"/>
              </a:ext>
            </a:extLst>
          </p:cNvPr>
          <p:cNvSpPr txBox="1"/>
          <p:nvPr/>
        </p:nvSpPr>
        <p:spPr>
          <a:xfrm>
            <a:off x="433136" y="5244984"/>
            <a:ext cx="6096000" cy="646331"/>
          </a:xfrm>
          <a:prstGeom prst="rect">
            <a:avLst/>
          </a:prstGeom>
          <a:noFill/>
        </p:spPr>
        <p:txBody>
          <a:bodyPr wrap="square">
            <a:spAutoFit/>
          </a:bodyPr>
          <a:lstStyle/>
          <a:p>
            <a:pPr algn="l"/>
            <a:r>
              <a:rPr lang="en-US" sz="1800" b="0" i="0" u="none" strike="noStrike" baseline="0" dirty="0">
                <a:latin typeface="LiberationSerif"/>
              </a:rPr>
              <a:t>the result of a request is needed before further processing can take place</a:t>
            </a:r>
            <a:endParaRPr lang="en-US" dirty="0"/>
          </a:p>
        </p:txBody>
      </p:sp>
      <p:sp>
        <p:nvSpPr>
          <p:cNvPr id="24" name="TextBox 23">
            <a:extLst>
              <a:ext uri="{FF2B5EF4-FFF2-40B4-BE49-F238E27FC236}">
                <a16:creationId xmlns:a16="http://schemas.microsoft.com/office/drawing/2014/main" id="{8E264139-1126-2DEC-7489-84A8C2EF90AE}"/>
              </a:ext>
            </a:extLst>
          </p:cNvPr>
          <p:cNvSpPr txBox="1"/>
          <p:nvPr/>
        </p:nvSpPr>
        <p:spPr>
          <a:xfrm>
            <a:off x="433136" y="5891315"/>
            <a:ext cx="6096000" cy="923330"/>
          </a:xfrm>
          <a:prstGeom prst="rect">
            <a:avLst/>
          </a:prstGeom>
          <a:noFill/>
        </p:spPr>
        <p:txBody>
          <a:bodyPr wrap="square">
            <a:spAutoFit/>
          </a:bodyPr>
          <a:lstStyle/>
          <a:p>
            <a:pPr algn="l"/>
            <a:r>
              <a:rPr lang="en-US" sz="1800" b="0" i="0" u="none" strike="noStrike" baseline="0" dirty="0">
                <a:latin typeface="LiberationSerif"/>
              </a:rPr>
              <a:t>microservice wants to know if a call didn’t work</a:t>
            </a:r>
          </a:p>
          <a:p>
            <a:pPr algn="l"/>
            <a:r>
              <a:rPr lang="en-US" sz="1800" b="0" i="0" u="none" strike="noStrike" baseline="0" dirty="0">
                <a:latin typeface="LiberationSerif"/>
              </a:rPr>
              <a:t>so that it can carry out some sort of compensating action, like a retry</a:t>
            </a:r>
            <a:endParaRPr lang="en-US" dirty="0"/>
          </a:p>
        </p:txBody>
      </p:sp>
    </p:spTree>
    <p:extLst>
      <p:ext uri="{BB962C8B-B14F-4D97-AF65-F5344CB8AC3E}">
        <p14:creationId xmlns:p14="http://schemas.microsoft.com/office/powerpoint/2010/main" val="859393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2EAFDE-BAB2-6FB0-6115-A59EC36D5FB4}"/>
              </a:ext>
            </a:extLst>
          </p:cNvPr>
          <p:cNvSpPr txBox="1"/>
          <p:nvPr/>
        </p:nvSpPr>
        <p:spPr>
          <a:xfrm>
            <a:off x="208547" y="216386"/>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Event-Driven Communication</a:t>
            </a:r>
            <a:endParaRPr lang="en-US" dirty="0"/>
          </a:p>
        </p:txBody>
      </p:sp>
      <p:sp>
        <p:nvSpPr>
          <p:cNvPr id="7" name="TextBox 6">
            <a:extLst>
              <a:ext uri="{FF2B5EF4-FFF2-40B4-BE49-F238E27FC236}">
                <a16:creationId xmlns:a16="http://schemas.microsoft.com/office/drawing/2014/main" id="{FE96A39E-6231-B3CB-415D-40452D8E6FC5}"/>
              </a:ext>
            </a:extLst>
          </p:cNvPr>
          <p:cNvSpPr txBox="1"/>
          <p:nvPr/>
        </p:nvSpPr>
        <p:spPr>
          <a:xfrm>
            <a:off x="208547" y="585718"/>
            <a:ext cx="6096000" cy="646331"/>
          </a:xfrm>
          <a:prstGeom prst="rect">
            <a:avLst/>
          </a:prstGeom>
          <a:noFill/>
        </p:spPr>
        <p:txBody>
          <a:bodyPr wrap="square">
            <a:spAutoFit/>
          </a:bodyPr>
          <a:lstStyle/>
          <a:p>
            <a:pPr algn="l"/>
            <a:r>
              <a:rPr lang="en-US" sz="1800" b="0" i="0" u="none" strike="noStrike" baseline="0" dirty="0">
                <a:latin typeface="LiberationSerif"/>
              </a:rPr>
              <a:t>a microservice emits events that may or may not be received by other microservices</a:t>
            </a:r>
            <a:endParaRPr lang="en-US" dirty="0"/>
          </a:p>
        </p:txBody>
      </p:sp>
      <p:sp>
        <p:nvSpPr>
          <p:cNvPr id="9" name="TextBox 8">
            <a:extLst>
              <a:ext uri="{FF2B5EF4-FFF2-40B4-BE49-F238E27FC236}">
                <a16:creationId xmlns:a16="http://schemas.microsoft.com/office/drawing/2014/main" id="{0DE206D5-9566-7459-3681-1FF400C1826D}"/>
              </a:ext>
            </a:extLst>
          </p:cNvPr>
          <p:cNvSpPr txBox="1"/>
          <p:nvPr/>
        </p:nvSpPr>
        <p:spPr>
          <a:xfrm>
            <a:off x="208547" y="1232049"/>
            <a:ext cx="6096000" cy="923330"/>
          </a:xfrm>
          <a:prstGeom prst="rect">
            <a:avLst/>
          </a:prstGeom>
          <a:noFill/>
        </p:spPr>
        <p:txBody>
          <a:bodyPr wrap="square">
            <a:spAutoFit/>
          </a:bodyPr>
          <a:lstStyle/>
          <a:p>
            <a:r>
              <a:rPr lang="en-US" sz="1800" b="0" i="0" u="none" strike="noStrike" baseline="0" dirty="0">
                <a:latin typeface="LiberationSerif"/>
              </a:rPr>
              <a:t>An </a:t>
            </a:r>
            <a:r>
              <a:rPr lang="en-US" sz="1800" b="0" i="1" u="none" strike="noStrike" baseline="0" dirty="0">
                <a:latin typeface="LiberationSerif"/>
              </a:rPr>
              <a:t>event</a:t>
            </a:r>
            <a:r>
              <a:rPr lang="en-US" sz="1800" b="0" i="0" u="none" strike="noStrike" baseline="0" dirty="0">
                <a:latin typeface="LiberationSerif"/>
              </a:rPr>
              <a:t> is a statement about something that has occurred (nearly always inside the world of microservice emitting the event)</a:t>
            </a:r>
            <a:endParaRPr lang="en-US" dirty="0"/>
          </a:p>
        </p:txBody>
      </p:sp>
      <p:sp>
        <p:nvSpPr>
          <p:cNvPr id="11" name="TextBox 10">
            <a:extLst>
              <a:ext uri="{FF2B5EF4-FFF2-40B4-BE49-F238E27FC236}">
                <a16:creationId xmlns:a16="http://schemas.microsoft.com/office/drawing/2014/main" id="{A3C19D86-7703-88BE-08E9-A3D27ED61A54}"/>
              </a:ext>
            </a:extLst>
          </p:cNvPr>
          <p:cNvSpPr txBox="1"/>
          <p:nvPr/>
        </p:nvSpPr>
        <p:spPr>
          <a:xfrm>
            <a:off x="208547" y="2155379"/>
            <a:ext cx="6096000" cy="646331"/>
          </a:xfrm>
          <a:prstGeom prst="rect">
            <a:avLst/>
          </a:prstGeom>
          <a:noFill/>
        </p:spPr>
        <p:txBody>
          <a:bodyPr wrap="square">
            <a:spAutoFit/>
          </a:bodyPr>
          <a:lstStyle/>
          <a:p>
            <a:pPr algn="l"/>
            <a:r>
              <a:rPr lang="en-US" sz="1800" b="0" i="0" u="none" strike="noStrike" baseline="0" dirty="0">
                <a:latin typeface="LiberationSerif"/>
              </a:rPr>
              <a:t>has no knowledge of the intent of other microservices to use the event</a:t>
            </a:r>
            <a:endParaRPr lang="en-US" dirty="0"/>
          </a:p>
        </p:txBody>
      </p:sp>
      <p:pic>
        <p:nvPicPr>
          <p:cNvPr id="13" name="Picture 12">
            <a:extLst>
              <a:ext uri="{FF2B5EF4-FFF2-40B4-BE49-F238E27FC236}">
                <a16:creationId xmlns:a16="http://schemas.microsoft.com/office/drawing/2014/main" id="{A29E14C6-A8E5-C20D-B8D8-D17DF03F7611}"/>
              </a:ext>
            </a:extLst>
          </p:cNvPr>
          <p:cNvPicPr>
            <a:picLocks noChangeAspect="1"/>
          </p:cNvPicPr>
          <p:nvPr/>
        </p:nvPicPr>
        <p:blipFill>
          <a:blip r:embed="rId2"/>
          <a:stretch>
            <a:fillRect/>
          </a:stretch>
        </p:blipFill>
        <p:spPr>
          <a:xfrm>
            <a:off x="6304546" y="496515"/>
            <a:ext cx="4255745" cy="2305195"/>
          </a:xfrm>
          <a:prstGeom prst="rect">
            <a:avLst/>
          </a:prstGeom>
        </p:spPr>
      </p:pic>
      <p:sp>
        <p:nvSpPr>
          <p:cNvPr id="15" name="TextBox 14">
            <a:extLst>
              <a:ext uri="{FF2B5EF4-FFF2-40B4-BE49-F238E27FC236}">
                <a16:creationId xmlns:a16="http://schemas.microsoft.com/office/drawing/2014/main" id="{C8580157-69B6-3B4D-8616-116AD3A95685}"/>
              </a:ext>
            </a:extLst>
          </p:cNvPr>
          <p:cNvSpPr txBox="1"/>
          <p:nvPr/>
        </p:nvSpPr>
        <p:spPr>
          <a:xfrm>
            <a:off x="208547" y="2890913"/>
            <a:ext cx="6096000" cy="646331"/>
          </a:xfrm>
          <a:prstGeom prst="rect">
            <a:avLst/>
          </a:prstGeom>
          <a:noFill/>
        </p:spPr>
        <p:txBody>
          <a:bodyPr wrap="square">
            <a:spAutoFit/>
          </a:bodyPr>
          <a:lstStyle/>
          <a:p>
            <a:r>
              <a:rPr lang="en-US" sz="1800" b="0" i="0" u="none" strike="noStrike" baseline="0" dirty="0">
                <a:latin typeface="LiberationSerif"/>
              </a:rPr>
              <a:t>event-driven interactions much more loosely coupled in general</a:t>
            </a:r>
            <a:endParaRPr lang="en-US" dirty="0"/>
          </a:p>
        </p:txBody>
      </p:sp>
      <p:sp>
        <p:nvSpPr>
          <p:cNvPr id="17" name="TextBox 16">
            <a:extLst>
              <a:ext uri="{FF2B5EF4-FFF2-40B4-BE49-F238E27FC236}">
                <a16:creationId xmlns:a16="http://schemas.microsoft.com/office/drawing/2014/main" id="{B411AB68-CBEC-E9E4-3173-E5416C586434}"/>
              </a:ext>
            </a:extLst>
          </p:cNvPr>
          <p:cNvSpPr txBox="1"/>
          <p:nvPr/>
        </p:nvSpPr>
        <p:spPr>
          <a:xfrm>
            <a:off x="208547" y="3626447"/>
            <a:ext cx="6096000" cy="646331"/>
          </a:xfrm>
          <a:prstGeom prst="rect">
            <a:avLst/>
          </a:prstGeom>
          <a:noFill/>
        </p:spPr>
        <p:txBody>
          <a:bodyPr wrap="square">
            <a:spAutoFit/>
          </a:bodyPr>
          <a:lstStyle/>
          <a:p>
            <a:r>
              <a:rPr lang="en-US" sz="1800" b="0" i="0" u="none" strike="noStrike" baseline="0" dirty="0">
                <a:latin typeface="LiberationSerif"/>
              </a:rPr>
              <a:t>The intent behind an event could be considered the opposite of a request</a:t>
            </a:r>
            <a:endParaRPr lang="en-US" dirty="0"/>
          </a:p>
        </p:txBody>
      </p:sp>
      <p:sp>
        <p:nvSpPr>
          <p:cNvPr id="19" name="TextBox 18">
            <a:extLst>
              <a:ext uri="{FF2B5EF4-FFF2-40B4-BE49-F238E27FC236}">
                <a16:creationId xmlns:a16="http://schemas.microsoft.com/office/drawing/2014/main" id="{5D24024E-2A55-290C-75EA-65241751702B}"/>
              </a:ext>
            </a:extLst>
          </p:cNvPr>
          <p:cNvSpPr txBox="1"/>
          <p:nvPr/>
        </p:nvSpPr>
        <p:spPr>
          <a:xfrm>
            <a:off x="208547" y="4361981"/>
            <a:ext cx="6096000" cy="923330"/>
          </a:xfrm>
          <a:prstGeom prst="rect">
            <a:avLst/>
          </a:prstGeom>
          <a:noFill/>
        </p:spPr>
        <p:txBody>
          <a:bodyPr wrap="square">
            <a:spAutoFit/>
          </a:bodyPr>
          <a:lstStyle/>
          <a:p>
            <a:pPr algn="l"/>
            <a:r>
              <a:rPr lang="en-US" sz="1800" b="0" i="0" u="none" strike="noStrike" baseline="0" dirty="0">
                <a:latin typeface="LiberationSerif"/>
              </a:rPr>
              <a:t>request-response, the requester has to have knowledge of</a:t>
            </a:r>
          </a:p>
          <a:p>
            <a:pPr algn="l"/>
            <a:r>
              <a:rPr lang="en-US" sz="1800" b="0" i="0" u="none" strike="noStrike" baseline="0" dirty="0">
                <a:latin typeface="LiberationSerif"/>
              </a:rPr>
              <a:t>what the downstream recipient can do, implying a greater degree of domain coupling</a:t>
            </a:r>
            <a:endParaRPr lang="en-US" dirty="0"/>
          </a:p>
        </p:txBody>
      </p:sp>
      <p:sp>
        <p:nvSpPr>
          <p:cNvPr id="20" name="TextBox 19">
            <a:extLst>
              <a:ext uri="{FF2B5EF4-FFF2-40B4-BE49-F238E27FC236}">
                <a16:creationId xmlns:a16="http://schemas.microsoft.com/office/drawing/2014/main" id="{06D8C4E9-CBC3-6F8B-5702-8A65E82F6018}"/>
              </a:ext>
            </a:extLst>
          </p:cNvPr>
          <p:cNvSpPr txBox="1"/>
          <p:nvPr/>
        </p:nvSpPr>
        <p:spPr>
          <a:xfrm>
            <a:off x="208547" y="5374514"/>
            <a:ext cx="6096000" cy="1200329"/>
          </a:xfrm>
          <a:prstGeom prst="rect">
            <a:avLst/>
          </a:prstGeom>
          <a:noFill/>
        </p:spPr>
        <p:txBody>
          <a:bodyPr wrap="square">
            <a:spAutoFit/>
          </a:bodyPr>
          <a:lstStyle/>
          <a:p>
            <a:pPr algn="l"/>
            <a:r>
              <a:rPr lang="en-US" sz="1800" b="0" i="0" u="none" strike="noStrike" baseline="0" dirty="0">
                <a:latin typeface="LiberationSerif"/>
              </a:rPr>
              <a:t>Can reduce centralized knowledge both organizationally and technologically i.e</a:t>
            </a:r>
            <a:r>
              <a:rPr lang="en-US" dirty="0">
                <a:latin typeface="LiberationSerif"/>
              </a:rPr>
              <a:t>., we just publish events and have dedicated microservices that need to know about those events and their side effects</a:t>
            </a:r>
            <a:endParaRPr lang="en-US" dirty="0"/>
          </a:p>
        </p:txBody>
      </p:sp>
      <p:sp>
        <p:nvSpPr>
          <p:cNvPr id="22" name="TextBox 21">
            <a:extLst>
              <a:ext uri="{FF2B5EF4-FFF2-40B4-BE49-F238E27FC236}">
                <a16:creationId xmlns:a16="http://schemas.microsoft.com/office/drawing/2014/main" id="{13F64ABE-DC60-8C26-EB74-B251E8885D84}"/>
              </a:ext>
            </a:extLst>
          </p:cNvPr>
          <p:cNvSpPr txBox="1"/>
          <p:nvPr/>
        </p:nvSpPr>
        <p:spPr>
          <a:xfrm>
            <a:off x="6304546" y="3626447"/>
            <a:ext cx="6096000" cy="369332"/>
          </a:xfrm>
          <a:prstGeom prst="rect">
            <a:avLst/>
          </a:prstGeom>
          <a:noFill/>
        </p:spPr>
        <p:txBody>
          <a:bodyPr wrap="square">
            <a:spAutoFit/>
          </a:bodyPr>
          <a:lstStyle/>
          <a:p>
            <a:r>
              <a:rPr lang="en-US" sz="1800" b="1" i="0" u="none" strike="noStrike" baseline="0" dirty="0">
                <a:latin typeface="LiberationSans-Bold"/>
              </a:rPr>
              <a:t>EVENTS AND MESSAGES</a:t>
            </a:r>
            <a:endParaRPr lang="en-US" dirty="0"/>
          </a:p>
        </p:txBody>
      </p:sp>
      <p:sp>
        <p:nvSpPr>
          <p:cNvPr id="24" name="TextBox 23">
            <a:extLst>
              <a:ext uri="{FF2B5EF4-FFF2-40B4-BE49-F238E27FC236}">
                <a16:creationId xmlns:a16="http://schemas.microsoft.com/office/drawing/2014/main" id="{B4F259EA-223F-9323-5C5B-E18107E45164}"/>
              </a:ext>
            </a:extLst>
          </p:cNvPr>
          <p:cNvSpPr txBox="1"/>
          <p:nvPr/>
        </p:nvSpPr>
        <p:spPr>
          <a:xfrm>
            <a:off x="6252410" y="4729748"/>
            <a:ext cx="5731043" cy="646331"/>
          </a:xfrm>
          <a:prstGeom prst="rect">
            <a:avLst/>
          </a:prstGeom>
          <a:noFill/>
        </p:spPr>
        <p:txBody>
          <a:bodyPr wrap="square">
            <a:spAutoFit/>
          </a:bodyPr>
          <a:lstStyle/>
          <a:p>
            <a:pPr algn="l"/>
            <a:r>
              <a:rPr lang="en-US" sz="1800" b="0" i="0" u="none" strike="noStrike" baseline="0" dirty="0">
                <a:latin typeface="LiberationSerif"/>
              </a:rPr>
              <a:t>An event is a fact—a statement that something happened, along with some information about exactly what happened</a:t>
            </a:r>
            <a:endParaRPr lang="en-US" dirty="0"/>
          </a:p>
        </p:txBody>
      </p:sp>
      <p:sp>
        <p:nvSpPr>
          <p:cNvPr id="26" name="TextBox 25">
            <a:extLst>
              <a:ext uri="{FF2B5EF4-FFF2-40B4-BE49-F238E27FC236}">
                <a16:creationId xmlns:a16="http://schemas.microsoft.com/office/drawing/2014/main" id="{A868063D-EEFE-5D95-BE09-261051107FA4}"/>
              </a:ext>
            </a:extLst>
          </p:cNvPr>
          <p:cNvSpPr txBox="1"/>
          <p:nvPr/>
        </p:nvSpPr>
        <p:spPr>
          <a:xfrm>
            <a:off x="6304546" y="5465282"/>
            <a:ext cx="5965658" cy="923330"/>
          </a:xfrm>
          <a:prstGeom prst="rect">
            <a:avLst/>
          </a:prstGeom>
          <a:noFill/>
        </p:spPr>
        <p:txBody>
          <a:bodyPr wrap="square">
            <a:spAutoFit/>
          </a:bodyPr>
          <a:lstStyle/>
          <a:p>
            <a:pPr algn="l"/>
            <a:r>
              <a:rPr lang="en-US" sz="1800" b="0" i="0" u="none" strike="noStrike" baseline="0" dirty="0">
                <a:latin typeface="LiberationSerif"/>
              </a:rPr>
              <a:t>implement that broadcast mechanism would be to put the</a:t>
            </a:r>
          </a:p>
          <a:p>
            <a:pPr algn="l"/>
            <a:r>
              <a:rPr lang="en-US" sz="1800" b="0" i="0" u="none" strike="noStrike" baseline="0" dirty="0">
                <a:latin typeface="LiberationSerif"/>
              </a:rPr>
              <a:t>event into a message. The message is the medium; the event is the payload</a:t>
            </a:r>
            <a:endParaRPr lang="en-US" dirty="0"/>
          </a:p>
        </p:txBody>
      </p:sp>
    </p:spTree>
    <p:extLst>
      <p:ext uri="{BB962C8B-B14F-4D97-AF65-F5344CB8AC3E}">
        <p14:creationId xmlns:p14="http://schemas.microsoft.com/office/powerpoint/2010/main" val="1301230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2E6FE57-8E40-5CC7-8E05-7D7FC87B3E6E}"/>
              </a:ext>
            </a:extLst>
          </p:cNvPr>
          <p:cNvSpPr txBox="1"/>
          <p:nvPr/>
        </p:nvSpPr>
        <p:spPr>
          <a:xfrm>
            <a:off x="352926" y="585718"/>
            <a:ext cx="6096000" cy="369332"/>
          </a:xfrm>
          <a:prstGeom prst="rect">
            <a:avLst/>
          </a:prstGeom>
          <a:noFill/>
        </p:spPr>
        <p:txBody>
          <a:bodyPr wrap="square">
            <a:spAutoFit/>
          </a:bodyPr>
          <a:lstStyle/>
          <a:p>
            <a:r>
              <a:rPr lang="en-US" sz="1800" b="1" i="0" u="none" strike="noStrike" baseline="0" dirty="0">
                <a:latin typeface="LiberationSans-Bold"/>
              </a:rPr>
              <a:t>Implementation</a:t>
            </a:r>
            <a:endParaRPr lang="en-US" dirty="0"/>
          </a:p>
        </p:txBody>
      </p:sp>
      <p:sp>
        <p:nvSpPr>
          <p:cNvPr id="6" name="TextBox 5">
            <a:extLst>
              <a:ext uri="{FF2B5EF4-FFF2-40B4-BE49-F238E27FC236}">
                <a16:creationId xmlns:a16="http://schemas.microsoft.com/office/drawing/2014/main" id="{842F7EA5-B704-E1E2-9988-84973F4FA1DC}"/>
              </a:ext>
            </a:extLst>
          </p:cNvPr>
          <p:cNvSpPr txBox="1"/>
          <p:nvPr/>
        </p:nvSpPr>
        <p:spPr>
          <a:xfrm>
            <a:off x="352926" y="216386"/>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Event-Driven Communication</a:t>
            </a:r>
            <a:endParaRPr lang="en-US" dirty="0"/>
          </a:p>
        </p:txBody>
      </p:sp>
      <p:sp>
        <p:nvSpPr>
          <p:cNvPr id="8" name="TextBox 7">
            <a:extLst>
              <a:ext uri="{FF2B5EF4-FFF2-40B4-BE49-F238E27FC236}">
                <a16:creationId xmlns:a16="http://schemas.microsoft.com/office/drawing/2014/main" id="{4409849A-6E1E-275B-60CC-2AE0EBC7411D}"/>
              </a:ext>
            </a:extLst>
          </p:cNvPr>
          <p:cNvSpPr txBox="1"/>
          <p:nvPr/>
        </p:nvSpPr>
        <p:spPr>
          <a:xfrm>
            <a:off x="352926" y="955050"/>
            <a:ext cx="6096000" cy="369332"/>
          </a:xfrm>
          <a:prstGeom prst="rect">
            <a:avLst/>
          </a:prstGeom>
          <a:noFill/>
        </p:spPr>
        <p:txBody>
          <a:bodyPr wrap="square">
            <a:spAutoFit/>
          </a:bodyPr>
          <a:lstStyle/>
          <a:p>
            <a:pPr algn="l"/>
            <a:r>
              <a:rPr lang="en-US" sz="1800" b="0" i="0" u="none" strike="noStrike" baseline="0" dirty="0">
                <a:latin typeface="LiberationSerif"/>
              </a:rPr>
              <a:t>way for our</a:t>
            </a:r>
            <a:r>
              <a:rPr lang="en-US" dirty="0">
                <a:latin typeface="LiberationSerif"/>
              </a:rPr>
              <a:t> </a:t>
            </a:r>
            <a:r>
              <a:rPr lang="en-US" sz="1800" b="0" i="0" u="none" strike="noStrike" baseline="0" dirty="0">
                <a:latin typeface="LiberationSerif"/>
              </a:rPr>
              <a:t>microservices to emit events</a:t>
            </a:r>
            <a:endParaRPr lang="en-US" dirty="0"/>
          </a:p>
        </p:txBody>
      </p:sp>
      <p:sp>
        <p:nvSpPr>
          <p:cNvPr id="10" name="TextBox 9">
            <a:extLst>
              <a:ext uri="{FF2B5EF4-FFF2-40B4-BE49-F238E27FC236}">
                <a16:creationId xmlns:a16="http://schemas.microsoft.com/office/drawing/2014/main" id="{5E994038-87DF-DB71-EB21-2C0844767FCA}"/>
              </a:ext>
            </a:extLst>
          </p:cNvPr>
          <p:cNvSpPr txBox="1"/>
          <p:nvPr/>
        </p:nvSpPr>
        <p:spPr>
          <a:xfrm>
            <a:off x="352926" y="1324382"/>
            <a:ext cx="6096000" cy="369332"/>
          </a:xfrm>
          <a:prstGeom prst="rect">
            <a:avLst/>
          </a:prstGeom>
          <a:noFill/>
        </p:spPr>
        <p:txBody>
          <a:bodyPr wrap="square">
            <a:spAutoFit/>
          </a:bodyPr>
          <a:lstStyle/>
          <a:p>
            <a:pPr algn="l"/>
            <a:r>
              <a:rPr lang="en-US" sz="1800" b="0" i="0" u="none" strike="noStrike" baseline="0" dirty="0">
                <a:latin typeface="LiberationSerif"/>
              </a:rPr>
              <a:t>way for our consumers to find out those events have happened</a:t>
            </a:r>
            <a:endParaRPr lang="en-US" dirty="0"/>
          </a:p>
        </p:txBody>
      </p:sp>
      <p:sp>
        <p:nvSpPr>
          <p:cNvPr id="12" name="TextBox 11">
            <a:extLst>
              <a:ext uri="{FF2B5EF4-FFF2-40B4-BE49-F238E27FC236}">
                <a16:creationId xmlns:a16="http://schemas.microsoft.com/office/drawing/2014/main" id="{57C5D427-727A-590C-D9C0-53908C51A238}"/>
              </a:ext>
            </a:extLst>
          </p:cNvPr>
          <p:cNvSpPr txBox="1"/>
          <p:nvPr/>
        </p:nvSpPr>
        <p:spPr>
          <a:xfrm>
            <a:off x="352926" y="2063046"/>
            <a:ext cx="6096000" cy="369332"/>
          </a:xfrm>
          <a:prstGeom prst="rect">
            <a:avLst/>
          </a:prstGeom>
          <a:noFill/>
        </p:spPr>
        <p:txBody>
          <a:bodyPr wrap="square">
            <a:spAutoFit/>
          </a:bodyPr>
          <a:lstStyle/>
          <a:p>
            <a:r>
              <a:rPr lang="en-US" sz="1800" b="0" i="1" u="none" strike="noStrike" baseline="0" dirty="0">
                <a:latin typeface="LiberationSerif"/>
              </a:rPr>
              <a:t>message brokers like RabbitMQ try to handle both problems</a:t>
            </a:r>
            <a:endParaRPr lang="en-US" i="1" dirty="0"/>
          </a:p>
        </p:txBody>
      </p:sp>
      <p:sp>
        <p:nvSpPr>
          <p:cNvPr id="14" name="TextBox 13">
            <a:extLst>
              <a:ext uri="{FF2B5EF4-FFF2-40B4-BE49-F238E27FC236}">
                <a16:creationId xmlns:a16="http://schemas.microsoft.com/office/drawing/2014/main" id="{48E81709-EBB5-FD6A-51AB-8FB9A63D1FDD}"/>
              </a:ext>
            </a:extLst>
          </p:cNvPr>
          <p:cNvSpPr txBox="1"/>
          <p:nvPr/>
        </p:nvSpPr>
        <p:spPr>
          <a:xfrm>
            <a:off x="352926" y="2801710"/>
            <a:ext cx="6096000" cy="369332"/>
          </a:xfrm>
          <a:prstGeom prst="rect">
            <a:avLst/>
          </a:prstGeom>
          <a:noFill/>
        </p:spPr>
        <p:txBody>
          <a:bodyPr wrap="square">
            <a:spAutoFit/>
          </a:bodyPr>
          <a:lstStyle/>
          <a:p>
            <a:r>
              <a:rPr lang="en-US" sz="1800" b="1" i="0" u="none" strike="noStrike" baseline="0" dirty="0">
                <a:latin typeface="LiberationSans-Bold"/>
              </a:rPr>
              <a:t>What’s in an Event?</a:t>
            </a:r>
            <a:endParaRPr lang="en-US" dirty="0"/>
          </a:p>
        </p:txBody>
      </p:sp>
      <p:pic>
        <p:nvPicPr>
          <p:cNvPr id="16" name="Picture 15">
            <a:extLst>
              <a:ext uri="{FF2B5EF4-FFF2-40B4-BE49-F238E27FC236}">
                <a16:creationId xmlns:a16="http://schemas.microsoft.com/office/drawing/2014/main" id="{69AEDB3C-36D1-C17F-8D8B-12601975708B}"/>
              </a:ext>
            </a:extLst>
          </p:cNvPr>
          <p:cNvPicPr>
            <a:picLocks noChangeAspect="1"/>
          </p:cNvPicPr>
          <p:nvPr/>
        </p:nvPicPr>
        <p:blipFill>
          <a:blip r:embed="rId2"/>
          <a:stretch>
            <a:fillRect/>
          </a:stretch>
        </p:blipFill>
        <p:spPr>
          <a:xfrm>
            <a:off x="6096000" y="2986376"/>
            <a:ext cx="5715000" cy="2705100"/>
          </a:xfrm>
          <a:prstGeom prst="rect">
            <a:avLst/>
          </a:prstGeom>
        </p:spPr>
      </p:pic>
      <p:sp>
        <p:nvSpPr>
          <p:cNvPr id="18" name="TextBox 17">
            <a:extLst>
              <a:ext uri="{FF2B5EF4-FFF2-40B4-BE49-F238E27FC236}">
                <a16:creationId xmlns:a16="http://schemas.microsoft.com/office/drawing/2014/main" id="{908D5C5A-66E4-49DA-A2A0-464CC8E34208}"/>
              </a:ext>
            </a:extLst>
          </p:cNvPr>
          <p:cNvSpPr txBox="1"/>
          <p:nvPr/>
        </p:nvSpPr>
        <p:spPr>
          <a:xfrm>
            <a:off x="352926" y="3594626"/>
            <a:ext cx="6096000" cy="1754326"/>
          </a:xfrm>
          <a:prstGeom prst="rect">
            <a:avLst/>
          </a:prstGeom>
          <a:noFill/>
        </p:spPr>
        <p:txBody>
          <a:bodyPr wrap="square">
            <a:spAutoFit/>
          </a:bodyPr>
          <a:lstStyle/>
          <a:p>
            <a:pPr algn="l"/>
            <a:r>
              <a:rPr lang="en-US" sz="1800" b="0" i="0" u="none" strike="noStrike" baseline="0" dirty="0">
                <a:latin typeface="LiberationSerif"/>
              </a:rPr>
              <a:t>With a request, we are asking a microservice to do something and providing the required information for the requested operation to be carried out. With an event, we are broadcasting a fact that other parties </a:t>
            </a:r>
            <a:r>
              <a:rPr lang="en-US" sz="1800" b="0" i="1" u="none" strike="noStrike" baseline="0" dirty="0">
                <a:latin typeface="LiberationSerif-Italic"/>
              </a:rPr>
              <a:t>might </a:t>
            </a:r>
            <a:r>
              <a:rPr lang="en-US" sz="1800" b="0" i="0" u="none" strike="noStrike" baseline="0" dirty="0">
                <a:latin typeface="LiberationSerif"/>
              </a:rPr>
              <a:t>be interested in, but as the microservice emitting an event can’t and shouldn’t know who receives the event</a:t>
            </a:r>
            <a:endParaRPr lang="en-US" dirty="0"/>
          </a:p>
        </p:txBody>
      </p:sp>
      <p:sp>
        <p:nvSpPr>
          <p:cNvPr id="20" name="TextBox 19">
            <a:extLst>
              <a:ext uri="{FF2B5EF4-FFF2-40B4-BE49-F238E27FC236}">
                <a16:creationId xmlns:a16="http://schemas.microsoft.com/office/drawing/2014/main" id="{027276B2-E7D6-D54F-F9A0-044DF879DFAB}"/>
              </a:ext>
            </a:extLst>
          </p:cNvPr>
          <p:cNvSpPr txBox="1"/>
          <p:nvPr/>
        </p:nvSpPr>
        <p:spPr>
          <a:xfrm>
            <a:off x="352926" y="5772536"/>
            <a:ext cx="6096000" cy="369332"/>
          </a:xfrm>
          <a:prstGeom prst="rect">
            <a:avLst/>
          </a:prstGeom>
          <a:noFill/>
        </p:spPr>
        <p:txBody>
          <a:bodyPr wrap="square">
            <a:spAutoFit/>
          </a:bodyPr>
          <a:lstStyle/>
          <a:p>
            <a:r>
              <a:rPr lang="en-US" sz="1800" b="0" i="0" u="none" strike="noStrike" baseline="0" dirty="0">
                <a:latin typeface="LiberationSerif"/>
              </a:rPr>
              <a:t>What, exactly, should be inside the event?</a:t>
            </a:r>
            <a:endParaRPr lang="en-US" dirty="0"/>
          </a:p>
        </p:txBody>
      </p:sp>
    </p:spTree>
    <p:extLst>
      <p:ext uri="{BB962C8B-B14F-4D97-AF65-F5344CB8AC3E}">
        <p14:creationId xmlns:p14="http://schemas.microsoft.com/office/powerpoint/2010/main" val="2261038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C756A6-FA5C-3AEA-44E9-EA1EB6CED39D}"/>
              </a:ext>
            </a:extLst>
          </p:cNvPr>
          <p:cNvSpPr txBox="1"/>
          <p:nvPr/>
        </p:nvSpPr>
        <p:spPr>
          <a:xfrm>
            <a:off x="401053" y="585354"/>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Just an ID</a:t>
            </a:r>
            <a:endParaRPr lang="en-US" dirty="0"/>
          </a:p>
        </p:txBody>
      </p:sp>
      <p:sp>
        <p:nvSpPr>
          <p:cNvPr id="7" name="TextBox 6">
            <a:extLst>
              <a:ext uri="{FF2B5EF4-FFF2-40B4-BE49-F238E27FC236}">
                <a16:creationId xmlns:a16="http://schemas.microsoft.com/office/drawing/2014/main" id="{5FE29485-7E4E-C898-4BC6-CE37194BE029}"/>
              </a:ext>
            </a:extLst>
          </p:cNvPr>
          <p:cNvSpPr txBox="1"/>
          <p:nvPr/>
        </p:nvSpPr>
        <p:spPr>
          <a:xfrm>
            <a:off x="401053" y="954686"/>
            <a:ext cx="6096000" cy="369332"/>
          </a:xfrm>
          <a:prstGeom prst="rect">
            <a:avLst/>
          </a:prstGeom>
          <a:noFill/>
        </p:spPr>
        <p:txBody>
          <a:bodyPr wrap="square">
            <a:spAutoFit/>
          </a:bodyPr>
          <a:lstStyle/>
          <a:p>
            <a:r>
              <a:rPr lang="en-US" sz="1800" b="0" i="0" u="none" strike="noStrike" baseline="0" dirty="0">
                <a:latin typeface="LiberationSerif"/>
              </a:rPr>
              <a:t>One option is for the event to just contain an identifier</a:t>
            </a:r>
            <a:endParaRPr lang="en-US" dirty="0"/>
          </a:p>
        </p:txBody>
      </p:sp>
      <p:pic>
        <p:nvPicPr>
          <p:cNvPr id="9" name="Picture 8">
            <a:extLst>
              <a:ext uri="{FF2B5EF4-FFF2-40B4-BE49-F238E27FC236}">
                <a16:creationId xmlns:a16="http://schemas.microsoft.com/office/drawing/2014/main" id="{4AA23C76-9FAE-9D9E-40BE-5A1E198941EB}"/>
              </a:ext>
            </a:extLst>
          </p:cNvPr>
          <p:cNvPicPr>
            <a:picLocks noChangeAspect="1"/>
          </p:cNvPicPr>
          <p:nvPr/>
        </p:nvPicPr>
        <p:blipFill>
          <a:blip r:embed="rId2"/>
          <a:stretch>
            <a:fillRect/>
          </a:stretch>
        </p:blipFill>
        <p:spPr>
          <a:xfrm>
            <a:off x="6096000" y="585354"/>
            <a:ext cx="5283868" cy="3170321"/>
          </a:xfrm>
          <a:prstGeom prst="rect">
            <a:avLst/>
          </a:prstGeom>
        </p:spPr>
      </p:pic>
      <p:sp>
        <p:nvSpPr>
          <p:cNvPr id="11" name="TextBox 10">
            <a:extLst>
              <a:ext uri="{FF2B5EF4-FFF2-40B4-BE49-F238E27FC236}">
                <a16:creationId xmlns:a16="http://schemas.microsoft.com/office/drawing/2014/main" id="{86D28BA1-D4AF-7EB3-8706-950DA8F40B20}"/>
              </a:ext>
            </a:extLst>
          </p:cNvPr>
          <p:cNvSpPr txBox="1"/>
          <p:nvPr/>
        </p:nvSpPr>
        <p:spPr>
          <a:xfrm>
            <a:off x="401053" y="1324018"/>
            <a:ext cx="6096000" cy="369332"/>
          </a:xfrm>
          <a:prstGeom prst="rect">
            <a:avLst/>
          </a:prstGeom>
          <a:noFill/>
        </p:spPr>
        <p:txBody>
          <a:bodyPr wrap="square">
            <a:spAutoFit/>
          </a:bodyPr>
          <a:lstStyle/>
          <a:p>
            <a:r>
              <a:rPr lang="en-US" sz="1800" b="0" i="0" u="none" strike="noStrike" baseline="0" dirty="0">
                <a:latin typeface="LiberationSerif"/>
              </a:rPr>
              <a:t>There are some downsides with this approach</a:t>
            </a:r>
            <a:endParaRPr lang="en-US" dirty="0"/>
          </a:p>
        </p:txBody>
      </p:sp>
      <p:sp>
        <p:nvSpPr>
          <p:cNvPr id="13" name="TextBox 12">
            <a:extLst>
              <a:ext uri="{FF2B5EF4-FFF2-40B4-BE49-F238E27FC236}">
                <a16:creationId xmlns:a16="http://schemas.microsoft.com/office/drawing/2014/main" id="{B09CCA06-E5E9-1686-2075-11F8B7AFEDD6}"/>
              </a:ext>
            </a:extLst>
          </p:cNvPr>
          <p:cNvSpPr txBox="1"/>
          <p:nvPr/>
        </p:nvSpPr>
        <p:spPr>
          <a:xfrm>
            <a:off x="401053" y="1835724"/>
            <a:ext cx="6096000" cy="369332"/>
          </a:xfrm>
          <a:prstGeom prst="rect">
            <a:avLst/>
          </a:prstGeom>
          <a:noFill/>
        </p:spPr>
        <p:txBody>
          <a:bodyPr wrap="square">
            <a:spAutoFit/>
          </a:bodyPr>
          <a:lstStyle/>
          <a:p>
            <a:r>
              <a:rPr lang="en-US" sz="1800" b="1" i="0" u="none" strike="noStrike" baseline="0" dirty="0">
                <a:solidFill>
                  <a:srgbClr val="555555"/>
                </a:solidFill>
                <a:latin typeface="LiberationSans-Bold"/>
              </a:rPr>
              <a:t>Fully detailed events</a:t>
            </a:r>
            <a:endParaRPr lang="en-US" dirty="0"/>
          </a:p>
        </p:txBody>
      </p:sp>
      <p:sp>
        <p:nvSpPr>
          <p:cNvPr id="15" name="TextBox 14">
            <a:extLst>
              <a:ext uri="{FF2B5EF4-FFF2-40B4-BE49-F238E27FC236}">
                <a16:creationId xmlns:a16="http://schemas.microsoft.com/office/drawing/2014/main" id="{D0EA765D-64E5-0DB8-FC31-DE3D27603DF8}"/>
              </a:ext>
            </a:extLst>
          </p:cNvPr>
          <p:cNvSpPr txBox="1"/>
          <p:nvPr/>
        </p:nvSpPr>
        <p:spPr>
          <a:xfrm>
            <a:off x="401053" y="2174197"/>
            <a:ext cx="6096000" cy="646331"/>
          </a:xfrm>
          <a:prstGeom prst="rect">
            <a:avLst/>
          </a:prstGeom>
          <a:noFill/>
        </p:spPr>
        <p:txBody>
          <a:bodyPr wrap="square">
            <a:spAutoFit/>
          </a:bodyPr>
          <a:lstStyle/>
          <a:p>
            <a:pPr algn="l"/>
            <a:r>
              <a:rPr lang="en-US" sz="1800" b="0" i="0" u="none" strike="noStrike" baseline="0" dirty="0">
                <a:latin typeface="LiberationSerif"/>
              </a:rPr>
              <a:t>The alternative, which I prefer, is to put everything into an event that you would be happy otherwise sharing via an API</a:t>
            </a:r>
            <a:endParaRPr lang="en-US" dirty="0"/>
          </a:p>
        </p:txBody>
      </p:sp>
      <p:pic>
        <p:nvPicPr>
          <p:cNvPr id="17" name="Picture 16">
            <a:extLst>
              <a:ext uri="{FF2B5EF4-FFF2-40B4-BE49-F238E27FC236}">
                <a16:creationId xmlns:a16="http://schemas.microsoft.com/office/drawing/2014/main" id="{DA73EE7F-D8FB-98B8-AFAB-12841C2BE615}"/>
              </a:ext>
            </a:extLst>
          </p:cNvPr>
          <p:cNvPicPr>
            <a:picLocks noChangeAspect="1"/>
          </p:cNvPicPr>
          <p:nvPr/>
        </p:nvPicPr>
        <p:blipFill>
          <a:blip r:embed="rId3"/>
          <a:stretch>
            <a:fillRect/>
          </a:stretch>
        </p:blipFill>
        <p:spPr>
          <a:xfrm>
            <a:off x="6497053" y="4125007"/>
            <a:ext cx="3863662" cy="2042809"/>
          </a:xfrm>
          <a:prstGeom prst="rect">
            <a:avLst/>
          </a:prstGeom>
        </p:spPr>
      </p:pic>
      <p:sp>
        <p:nvSpPr>
          <p:cNvPr id="19" name="TextBox 18">
            <a:extLst>
              <a:ext uri="{FF2B5EF4-FFF2-40B4-BE49-F238E27FC236}">
                <a16:creationId xmlns:a16="http://schemas.microsoft.com/office/drawing/2014/main" id="{0EA3E5EE-45CB-C158-3916-FFA540A68E47}"/>
              </a:ext>
            </a:extLst>
          </p:cNvPr>
          <p:cNvSpPr txBox="1"/>
          <p:nvPr/>
        </p:nvSpPr>
        <p:spPr>
          <a:xfrm>
            <a:off x="401053" y="2770537"/>
            <a:ext cx="6096000" cy="1200329"/>
          </a:xfrm>
          <a:prstGeom prst="rect">
            <a:avLst/>
          </a:prstGeom>
          <a:noFill/>
        </p:spPr>
        <p:txBody>
          <a:bodyPr wrap="square">
            <a:spAutoFit/>
          </a:bodyPr>
          <a:lstStyle/>
          <a:p>
            <a:pPr algn="l"/>
            <a:r>
              <a:rPr lang="en-US" sz="1800" b="0" i="0" u="none" strike="noStrike" baseline="0" dirty="0">
                <a:latin typeface="LiberationSerif"/>
              </a:rPr>
              <a:t>In addition to the fact that events with more information can allow for looser coupling, events with more information can also double as a historical record of what happened to a given entity.</a:t>
            </a:r>
            <a:endParaRPr lang="en-US" dirty="0"/>
          </a:p>
        </p:txBody>
      </p:sp>
      <p:sp>
        <p:nvSpPr>
          <p:cNvPr id="21" name="TextBox 20">
            <a:extLst>
              <a:ext uri="{FF2B5EF4-FFF2-40B4-BE49-F238E27FC236}">
                <a16:creationId xmlns:a16="http://schemas.microsoft.com/office/drawing/2014/main" id="{570BDEA8-E2C3-8E59-DFDD-148201222A3F}"/>
              </a:ext>
            </a:extLst>
          </p:cNvPr>
          <p:cNvSpPr txBox="1"/>
          <p:nvPr/>
        </p:nvSpPr>
        <p:spPr>
          <a:xfrm>
            <a:off x="401053" y="4114742"/>
            <a:ext cx="6096000" cy="1477328"/>
          </a:xfrm>
          <a:prstGeom prst="rect">
            <a:avLst/>
          </a:prstGeom>
          <a:noFill/>
        </p:spPr>
        <p:txBody>
          <a:bodyPr wrap="square">
            <a:spAutoFit/>
          </a:bodyPr>
          <a:lstStyle/>
          <a:p>
            <a:pPr algn="l"/>
            <a:r>
              <a:rPr lang="en-US" b="1" dirty="0">
                <a:latin typeface="LiberationSerif"/>
              </a:rPr>
              <a:t>Downsides</a:t>
            </a:r>
          </a:p>
          <a:p>
            <a:pPr algn="l"/>
            <a:r>
              <a:rPr lang="en-US" sz="1800" b="0" i="0" u="none" strike="noStrike" baseline="0" dirty="0">
                <a:latin typeface="LiberationSerif"/>
              </a:rPr>
              <a:t>Firstly, if the data associated with an event is large, we might have concerns about the size of the event (can implement a hybrid approach in that case).  Most message limits range from 1MB (Kafka) – 512MB (RabbitMQ)</a:t>
            </a:r>
            <a:endParaRPr lang="en-US" dirty="0"/>
          </a:p>
        </p:txBody>
      </p:sp>
      <p:sp>
        <p:nvSpPr>
          <p:cNvPr id="23" name="TextBox 22">
            <a:extLst>
              <a:ext uri="{FF2B5EF4-FFF2-40B4-BE49-F238E27FC236}">
                <a16:creationId xmlns:a16="http://schemas.microsoft.com/office/drawing/2014/main" id="{AFA675C6-7E28-CE71-1A97-53F0EB1DD17E}"/>
              </a:ext>
            </a:extLst>
          </p:cNvPr>
          <p:cNvSpPr txBox="1"/>
          <p:nvPr/>
        </p:nvSpPr>
        <p:spPr>
          <a:xfrm>
            <a:off x="401053" y="5580148"/>
            <a:ext cx="6096000" cy="646331"/>
          </a:xfrm>
          <a:prstGeom prst="rect">
            <a:avLst/>
          </a:prstGeom>
          <a:noFill/>
        </p:spPr>
        <p:txBody>
          <a:bodyPr wrap="square">
            <a:spAutoFit/>
          </a:bodyPr>
          <a:lstStyle/>
          <a:p>
            <a:pPr algn="l"/>
            <a:r>
              <a:rPr lang="en-US" sz="1800" b="0" i="0" u="none" strike="noStrike" baseline="0" dirty="0">
                <a:latin typeface="LiberationSerif"/>
              </a:rPr>
              <a:t>Information hiding is still an</a:t>
            </a:r>
          </a:p>
          <a:p>
            <a:pPr algn="l"/>
            <a:r>
              <a:rPr lang="en-US" sz="1800" b="0" i="0" u="none" strike="noStrike" baseline="0" dirty="0">
                <a:latin typeface="LiberationSerif"/>
              </a:rPr>
              <a:t>important concept in event-driven collaboration</a:t>
            </a:r>
            <a:endParaRPr lang="en-US" dirty="0"/>
          </a:p>
        </p:txBody>
      </p:sp>
      <p:sp>
        <p:nvSpPr>
          <p:cNvPr id="25" name="TextBox 24">
            <a:extLst>
              <a:ext uri="{FF2B5EF4-FFF2-40B4-BE49-F238E27FC236}">
                <a16:creationId xmlns:a16="http://schemas.microsoft.com/office/drawing/2014/main" id="{F64AC4E3-509F-CD84-BD14-4A991E015F66}"/>
              </a:ext>
            </a:extLst>
          </p:cNvPr>
          <p:cNvSpPr txBox="1"/>
          <p:nvPr/>
        </p:nvSpPr>
        <p:spPr>
          <a:xfrm>
            <a:off x="401053" y="6236899"/>
            <a:ext cx="6096000" cy="646331"/>
          </a:xfrm>
          <a:prstGeom prst="rect">
            <a:avLst/>
          </a:prstGeom>
          <a:noFill/>
        </p:spPr>
        <p:txBody>
          <a:bodyPr wrap="square">
            <a:spAutoFit/>
          </a:bodyPr>
          <a:lstStyle/>
          <a:p>
            <a:pPr algn="l"/>
            <a:r>
              <a:rPr lang="en-US" sz="1800" b="0" i="0" u="none" strike="noStrike" baseline="0" dirty="0">
                <a:latin typeface="LiberationSerif"/>
              </a:rPr>
              <a:t>OK putting information into an event if I’d be happy</a:t>
            </a:r>
          </a:p>
          <a:p>
            <a:pPr algn="l"/>
            <a:r>
              <a:rPr lang="en-US" sz="1800" b="0" i="0" u="none" strike="noStrike" baseline="0" dirty="0">
                <a:latin typeface="LiberationSerif"/>
              </a:rPr>
              <a:t>sharing the same data over a request-response API</a:t>
            </a:r>
            <a:endParaRPr lang="en-US" dirty="0"/>
          </a:p>
        </p:txBody>
      </p:sp>
      <p:sp>
        <p:nvSpPr>
          <p:cNvPr id="26" name="TextBox 25">
            <a:extLst>
              <a:ext uri="{FF2B5EF4-FFF2-40B4-BE49-F238E27FC236}">
                <a16:creationId xmlns:a16="http://schemas.microsoft.com/office/drawing/2014/main" id="{F4F8AA3C-DA33-59D5-B926-A4BF7E360084}"/>
              </a:ext>
            </a:extLst>
          </p:cNvPr>
          <p:cNvSpPr txBox="1"/>
          <p:nvPr/>
        </p:nvSpPr>
        <p:spPr>
          <a:xfrm>
            <a:off x="401053" y="216022"/>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Event-Driven Communication</a:t>
            </a:r>
            <a:endParaRPr lang="en-US" dirty="0"/>
          </a:p>
        </p:txBody>
      </p:sp>
    </p:spTree>
    <p:extLst>
      <p:ext uri="{BB962C8B-B14F-4D97-AF65-F5344CB8AC3E}">
        <p14:creationId xmlns:p14="http://schemas.microsoft.com/office/powerpoint/2010/main" val="40861011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462E7C-350B-EEED-5E11-64CDC8ACBE79}"/>
              </a:ext>
            </a:extLst>
          </p:cNvPr>
          <p:cNvSpPr txBox="1"/>
          <p:nvPr/>
        </p:nvSpPr>
        <p:spPr>
          <a:xfrm>
            <a:off x="352926" y="216386"/>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Event-Driven Communication</a:t>
            </a:r>
            <a:endParaRPr lang="en-US" dirty="0"/>
          </a:p>
        </p:txBody>
      </p:sp>
      <p:sp>
        <p:nvSpPr>
          <p:cNvPr id="6" name="TextBox 5">
            <a:extLst>
              <a:ext uri="{FF2B5EF4-FFF2-40B4-BE49-F238E27FC236}">
                <a16:creationId xmlns:a16="http://schemas.microsoft.com/office/drawing/2014/main" id="{13128234-083D-79A3-F49B-F6DE74621DBC}"/>
              </a:ext>
            </a:extLst>
          </p:cNvPr>
          <p:cNvSpPr txBox="1"/>
          <p:nvPr/>
        </p:nvSpPr>
        <p:spPr>
          <a:xfrm>
            <a:off x="352926" y="585718"/>
            <a:ext cx="6096000" cy="369332"/>
          </a:xfrm>
          <a:prstGeom prst="rect">
            <a:avLst/>
          </a:prstGeom>
          <a:noFill/>
        </p:spPr>
        <p:txBody>
          <a:bodyPr wrap="square">
            <a:spAutoFit/>
          </a:bodyPr>
          <a:lstStyle/>
          <a:p>
            <a:r>
              <a:rPr lang="en-US" sz="1800" b="1" i="0" u="none" strike="noStrike" baseline="0" dirty="0">
                <a:latin typeface="LiberationSans-Bold"/>
              </a:rPr>
              <a:t>Where to Use It</a:t>
            </a:r>
            <a:endParaRPr lang="en-US" dirty="0"/>
          </a:p>
        </p:txBody>
      </p:sp>
      <p:sp>
        <p:nvSpPr>
          <p:cNvPr id="8" name="TextBox 7">
            <a:extLst>
              <a:ext uri="{FF2B5EF4-FFF2-40B4-BE49-F238E27FC236}">
                <a16:creationId xmlns:a16="http://schemas.microsoft.com/office/drawing/2014/main" id="{CDA0094C-91FB-4083-8503-8F784274C526}"/>
              </a:ext>
            </a:extLst>
          </p:cNvPr>
          <p:cNvSpPr txBox="1"/>
          <p:nvPr/>
        </p:nvSpPr>
        <p:spPr>
          <a:xfrm>
            <a:off x="352926" y="955050"/>
            <a:ext cx="6096000" cy="923330"/>
          </a:xfrm>
          <a:prstGeom prst="rect">
            <a:avLst/>
          </a:prstGeom>
          <a:noFill/>
        </p:spPr>
        <p:txBody>
          <a:bodyPr wrap="square">
            <a:spAutoFit/>
          </a:bodyPr>
          <a:lstStyle/>
          <a:p>
            <a:pPr algn="l"/>
            <a:r>
              <a:rPr lang="en-US" sz="1800" b="0" i="0" u="none" strike="noStrike" baseline="0" dirty="0">
                <a:latin typeface="LiberationSerif"/>
              </a:rPr>
              <a:t>thrives in situations in which information wants to be</a:t>
            </a:r>
          </a:p>
          <a:p>
            <a:pPr algn="l"/>
            <a:r>
              <a:rPr lang="en-US" sz="1800" b="0" i="0" u="none" strike="noStrike" baseline="0" dirty="0">
                <a:latin typeface="LiberationSerif"/>
              </a:rPr>
              <a:t>broadcast, and in situations in which you are happy to invert intent</a:t>
            </a:r>
            <a:endParaRPr lang="en-US" dirty="0"/>
          </a:p>
        </p:txBody>
      </p:sp>
      <p:sp>
        <p:nvSpPr>
          <p:cNvPr id="10" name="TextBox 9">
            <a:extLst>
              <a:ext uri="{FF2B5EF4-FFF2-40B4-BE49-F238E27FC236}">
                <a16:creationId xmlns:a16="http://schemas.microsoft.com/office/drawing/2014/main" id="{00A30D84-2865-E99F-78E6-2A285A3F8841}"/>
              </a:ext>
            </a:extLst>
          </p:cNvPr>
          <p:cNvSpPr txBox="1"/>
          <p:nvPr/>
        </p:nvSpPr>
        <p:spPr>
          <a:xfrm>
            <a:off x="352926" y="1878380"/>
            <a:ext cx="6096000" cy="369332"/>
          </a:xfrm>
          <a:prstGeom prst="rect">
            <a:avLst/>
          </a:prstGeom>
          <a:noFill/>
        </p:spPr>
        <p:txBody>
          <a:bodyPr wrap="square">
            <a:spAutoFit/>
          </a:bodyPr>
          <a:lstStyle/>
          <a:p>
            <a:pPr algn="l"/>
            <a:r>
              <a:rPr lang="en-US" sz="1800" b="0" i="0" u="none" strike="noStrike" baseline="0" dirty="0">
                <a:latin typeface="LiberationSerif"/>
              </a:rPr>
              <a:t>you are focusing on loose coupling more than other factors</a:t>
            </a:r>
            <a:endParaRPr lang="en-US" dirty="0"/>
          </a:p>
        </p:txBody>
      </p:sp>
      <p:sp>
        <p:nvSpPr>
          <p:cNvPr id="12" name="TextBox 11">
            <a:extLst>
              <a:ext uri="{FF2B5EF4-FFF2-40B4-BE49-F238E27FC236}">
                <a16:creationId xmlns:a16="http://schemas.microsoft.com/office/drawing/2014/main" id="{D341C140-0819-EF6B-63EA-6F904CF2F632}"/>
              </a:ext>
            </a:extLst>
          </p:cNvPr>
          <p:cNvSpPr txBox="1"/>
          <p:nvPr/>
        </p:nvSpPr>
        <p:spPr>
          <a:xfrm>
            <a:off x="352926" y="2394297"/>
            <a:ext cx="6096000" cy="923330"/>
          </a:xfrm>
          <a:prstGeom prst="rect">
            <a:avLst/>
          </a:prstGeom>
          <a:noFill/>
        </p:spPr>
        <p:txBody>
          <a:bodyPr wrap="square">
            <a:spAutoFit/>
          </a:bodyPr>
          <a:lstStyle/>
          <a:p>
            <a:pPr algn="l"/>
            <a:r>
              <a:rPr lang="en-US" sz="1800" b="0" i="0" u="none" strike="noStrike" baseline="0" dirty="0">
                <a:latin typeface="LiberationSerif"/>
              </a:rPr>
              <a:t>often new sources of complexity that come to the fore with this style of collaboration, especially if you’ve had limited exposure to it</a:t>
            </a:r>
            <a:endParaRPr lang="en-US" dirty="0"/>
          </a:p>
        </p:txBody>
      </p:sp>
      <p:sp>
        <p:nvSpPr>
          <p:cNvPr id="14" name="TextBox 13">
            <a:extLst>
              <a:ext uri="{FF2B5EF4-FFF2-40B4-BE49-F238E27FC236}">
                <a16:creationId xmlns:a16="http://schemas.microsoft.com/office/drawing/2014/main" id="{41BCAEF5-CC2C-CF07-2551-5E46933BBB55}"/>
              </a:ext>
            </a:extLst>
          </p:cNvPr>
          <p:cNvSpPr txBox="1"/>
          <p:nvPr/>
        </p:nvSpPr>
        <p:spPr>
          <a:xfrm>
            <a:off x="352926" y="3464212"/>
            <a:ext cx="6096000" cy="646331"/>
          </a:xfrm>
          <a:prstGeom prst="rect">
            <a:avLst/>
          </a:prstGeom>
          <a:noFill/>
        </p:spPr>
        <p:txBody>
          <a:bodyPr wrap="square">
            <a:spAutoFit/>
          </a:bodyPr>
          <a:lstStyle/>
          <a:p>
            <a:pPr algn="l"/>
            <a:r>
              <a:rPr lang="en-US" sz="1800" b="0" i="0" u="none" strike="noStrike" baseline="0" dirty="0">
                <a:latin typeface="LiberationSerif"/>
              </a:rPr>
              <a:t>I see far more teams replacing request-response interactions with event-driven interactions than the reverse</a:t>
            </a:r>
            <a:endParaRPr lang="en-US" dirty="0"/>
          </a:p>
        </p:txBody>
      </p:sp>
      <p:sp>
        <p:nvSpPr>
          <p:cNvPr id="16" name="TextBox 15">
            <a:extLst>
              <a:ext uri="{FF2B5EF4-FFF2-40B4-BE49-F238E27FC236}">
                <a16:creationId xmlns:a16="http://schemas.microsoft.com/office/drawing/2014/main" id="{DD71849A-CB96-33AC-066F-060750413F4A}"/>
              </a:ext>
            </a:extLst>
          </p:cNvPr>
          <p:cNvSpPr txBox="1"/>
          <p:nvPr/>
        </p:nvSpPr>
        <p:spPr>
          <a:xfrm>
            <a:off x="352926" y="4257128"/>
            <a:ext cx="6096000" cy="369332"/>
          </a:xfrm>
          <a:prstGeom prst="rect">
            <a:avLst/>
          </a:prstGeom>
          <a:noFill/>
        </p:spPr>
        <p:txBody>
          <a:bodyPr wrap="square">
            <a:spAutoFit/>
          </a:bodyPr>
          <a:lstStyle/>
          <a:p>
            <a:r>
              <a:rPr lang="en-US" sz="1800" b="1" i="0" u="none" strike="noStrike" baseline="0" dirty="0">
                <a:solidFill>
                  <a:srgbClr val="8F0012"/>
                </a:solidFill>
                <a:latin typeface="LiberationSans-Bold"/>
              </a:rPr>
              <a:t>Proceed with Caution</a:t>
            </a:r>
            <a:endParaRPr lang="en-US" dirty="0"/>
          </a:p>
        </p:txBody>
      </p:sp>
      <p:sp>
        <p:nvSpPr>
          <p:cNvPr id="18" name="TextBox 17">
            <a:extLst>
              <a:ext uri="{FF2B5EF4-FFF2-40B4-BE49-F238E27FC236}">
                <a16:creationId xmlns:a16="http://schemas.microsoft.com/office/drawing/2014/main" id="{49745292-3BF3-9FA6-7BE3-E16AE6FCC7DB}"/>
              </a:ext>
            </a:extLst>
          </p:cNvPr>
          <p:cNvSpPr txBox="1"/>
          <p:nvPr/>
        </p:nvSpPr>
        <p:spPr>
          <a:xfrm>
            <a:off x="352926" y="4626460"/>
            <a:ext cx="6096000" cy="646331"/>
          </a:xfrm>
          <a:prstGeom prst="rect">
            <a:avLst/>
          </a:prstGeom>
          <a:noFill/>
        </p:spPr>
        <p:txBody>
          <a:bodyPr wrap="square">
            <a:spAutoFit/>
          </a:bodyPr>
          <a:lstStyle/>
          <a:p>
            <a:r>
              <a:rPr lang="en-US" sz="1800" b="0" i="0" u="none" strike="noStrike" baseline="0" dirty="0">
                <a:latin typeface="LiberationSerif"/>
              </a:rPr>
              <a:t>these communication styles do lead to an increase in complexity.</a:t>
            </a:r>
            <a:endParaRPr lang="en-US" dirty="0"/>
          </a:p>
        </p:txBody>
      </p:sp>
      <p:sp>
        <p:nvSpPr>
          <p:cNvPr id="20" name="TextBox 19">
            <a:extLst>
              <a:ext uri="{FF2B5EF4-FFF2-40B4-BE49-F238E27FC236}">
                <a16:creationId xmlns:a16="http://schemas.microsoft.com/office/drawing/2014/main" id="{759E0D40-FCE5-D3AA-FA76-7EE59E7BCE79}"/>
              </a:ext>
            </a:extLst>
          </p:cNvPr>
          <p:cNvSpPr txBox="1"/>
          <p:nvPr/>
        </p:nvSpPr>
        <p:spPr>
          <a:xfrm>
            <a:off x="352926" y="5272791"/>
            <a:ext cx="6096000" cy="1200329"/>
          </a:xfrm>
          <a:prstGeom prst="rect">
            <a:avLst/>
          </a:prstGeom>
          <a:noFill/>
        </p:spPr>
        <p:txBody>
          <a:bodyPr wrap="square">
            <a:spAutoFit/>
          </a:bodyPr>
          <a:lstStyle/>
          <a:p>
            <a:pPr algn="l"/>
            <a:r>
              <a:rPr lang="en-US" sz="1800" b="0" i="0" u="none" strike="noStrike" baseline="0" dirty="0">
                <a:latin typeface="LiberationSerif"/>
              </a:rPr>
              <a:t>Arguably, regarding failure handling, synchronous blocking calls can cause us just as many headaches when it comes to working out if things have happened (or not). It’s just that those headaches may be more familiar to us!</a:t>
            </a:r>
            <a:endParaRPr lang="en-US" dirty="0"/>
          </a:p>
        </p:txBody>
      </p:sp>
      <p:sp>
        <p:nvSpPr>
          <p:cNvPr id="22" name="TextBox 21">
            <a:extLst>
              <a:ext uri="{FF2B5EF4-FFF2-40B4-BE49-F238E27FC236}">
                <a16:creationId xmlns:a16="http://schemas.microsoft.com/office/drawing/2014/main" id="{BA1EF1C2-48D8-DE8A-CCAF-55AF3BB01F37}"/>
              </a:ext>
            </a:extLst>
          </p:cNvPr>
          <p:cNvSpPr txBox="1"/>
          <p:nvPr/>
        </p:nvSpPr>
        <p:spPr>
          <a:xfrm>
            <a:off x="6689558" y="6103788"/>
            <a:ext cx="6096000" cy="369332"/>
          </a:xfrm>
          <a:prstGeom prst="rect">
            <a:avLst/>
          </a:prstGeom>
          <a:noFill/>
        </p:spPr>
        <p:txBody>
          <a:bodyPr wrap="square">
            <a:spAutoFit/>
          </a:bodyPr>
          <a:lstStyle/>
          <a:p>
            <a:r>
              <a:rPr lang="en-US" sz="1800" b="1" i="0" u="none" strike="noStrike" baseline="0" dirty="0">
                <a:latin typeface="LiberationSans-Bold"/>
              </a:rPr>
              <a:t>Part II. Implementation…</a:t>
            </a:r>
            <a:endParaRPr lang="en-US" dirty="0"/>
          </a:p>
        </p:txBody>
      </p:sp>
    </p:spTree>
    <p:extLst>
      <p:ext uri="{BB962C8B-B14F-4D97-AF65-F5344CB8AC3E}">
        <p14:creationId xmlns:p14="http://schemas.microsoft.com/office/powerpoint/2010/main" val="198940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1ECCD3-44BD-19B6-7AFB-C8696863A673}"/>
              </a:ext>
            </a:extLst>
          </p:cNvPr>
          <p:cNvSpPr txBox="1"/>
          <p:nvPr/>
        </p:nvSpPr>
        <p:spPr>
          <a:xfrm>
            <a:off x="623657" y="547741"/>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From In-Process to Inter-Process</a:t>
            </a:r>
            <a:endParaRPr lang="en-US" dirty="0"/>
          </a:p>
        </p:txBody>
      </p:sp>
      <p:sp>
        <p:nvSpPr>
          <p:cNvPr id="7" name="TextBox 6">
            <a:extLst>
              <a:ext uri="{FF2B5EF4-FFF2-40B4-BE49-F238E27FC236}">
                <a16:creationId xmlns:a16="http://schemas.microsoft.com/office/drawing/2014/main" id="{3D9FCCBF-67E6-16B6-8AA8-3681A2099FA3}"/>
              </a:ext>
            </a:extLst>
          </p:cNvPr>
          <p:cNvSpPr txBox="1"/>
          <p:nvPr/>
        </p:nvSpPr>
        <p:spPr>
          <a:xfrm>
            <a:off x="623657" y="917073"/>
            <a:ext cx="6094520" cy="923330"/>
          </a:xfrm>
          <a:prstGeom prst="rect">
            <a:avLst/>
          </a:prstGeom>
          <a:noFill/>
        </p:spPr>
        <p:txBody>
          <a:bodyPr wrap="square">
            <a:spAutoFit/>
          </a:bodyPr>
          <a:lstStyle/>
          <a:p>
            <a:pPr algn="l"/>
            <a:r>
              <a:rPr lang="en-US" sz="1800" b="0" i="0" u="none" strike="noStrike" baseline="0" dirty="0">
                <a:latin typeface="LiberationSerif"/>
              </a:rPr>
              <a:t>calls </a:t>
            </a:r>
            <a:r>
              <a:rPr lang="en-US" sz="1800" b="0" i="1" u="none" strike="noStrike" baseline="0" dirty="0">
                <a:latin typeface="LiberationSerif-Italic"/>
              </a:rPr>
              <a:t>between </a:t>
            </a:r>
            <a:r>
              <a:rPr lang="en-US" sz="1800" b="0" i="0" u="none" strike="noStrike" baseline="0" dirty="0">
                <a:latin typeface="LiberationSerif"/>
              </a:rPr>
              <a:t>different processes across a network (interprocess) are </a:t>
            </a:r>
            <a:r>
              <a:rPr lang="en-US" sz="1800" b="0" i="1" u="none" strike="noStrike" baseline="0" dirty="0">
                <a:latin typeface="LiberationSerif-Italic"/>
              </a:rPr>
              <a:t>very </a:t>
            </a:r>
            <a:r>
              <a:rPr lang="en-US" sz="1800" b="0" i="0" u="none" strike="noStrike" baseline="0" dirty="0">
                <a:latin typeface="LiberationSerif"/>
              </a:rPr>
              <a:t>different from calls </a:t>
            </a:r>
            <a:r>
              <a:rPr lang="en-US" sz="1800" b="0" i="1" u="none" strike="noStrike" baseline="0" dirty="0">
                <a:latin typeface="LiberationSerif-Italic"/>
              </a:rPr>
              <a:t>within </a:t>
            </a:r>
            <a:r>
              <a:rPr lang="en-US" sz="1800" b="0" i="0" u="none" strike="noStrike" baseline="0" dirty="0">
                <a:latin typeface="LiberationSerif"/>
              </a:rPr>
              <a:t>a single process (in-process).</a:t>
            </a:r>
            <a:endParaRPr lang="en-US" dirty="0"/>
          </a:p>
        </p:txBody>
      </p:sp>
      <p:sp>
        <p:nvSpPr>
          <p:cNvPr id="9" name="TextBox 8">
            <a:extLst>
              <a:ext uri="{FF2B5EF4-FFF2-40B4-BE49-F238E27FC236}">
                <a16:creationId xmlns:a16="http://schemas.microsoft.com/office/drawing/2014/main" id="{C2C8294E-BBD8-2105-91AB-9DAB8D076EA6}"/>
              </a:ext>
            </a:extLst>
          </p:cNvPr>
          <p:cNvSpPr txBox="1"/>
          <p:nvPr/>
        </p:nvSpPr>
        <p:spPr>
          <a:xfrm>
            <a:off x="623657" y="2209735"/>
            <a:ext cx="6094520" cy="923330"/>
          </a:xfrm>
          <a:prstGeom prst="rect">
            <a:avLst/>
          </a:prstGeom>
          <a:noFill/>
        </p:spPr>
        <p:txBody>
          <a:bodyPr wrap="square">
            <a:spAutoFit/>
          </a:bodyPr>
          <a:lstStyle/>
          <a:p>
            <a:pPr algn="l"/>
            <a:r>
              <a:rPr lang="en-US" sz="1800" b="0" i="0" u="none" strike="noStrike" baseline="0" dirty="0">
                <a:latin typeface="LiberationSerif"/>
              </a:rPr>
              <a:t>think of one object making a method call on another object and then just map this interaction to two microservices communicating via a network.</a:t>
            </a:r>
            <a:endParaRPr lang="en-US" dirty="0"/>
          </a:p>
        </p:txBody>
      </p:sp>
      <p:sp>
        <p:nvSpPr>
          <p:cNvPr id="11" name="TextBox 10">
            <a:extLst>
              <a:ext uri="{FF2B5EF4-FFF2-40B4-BE49-F238E27FC236}">
                <a16:creationId xmlns:a16="http://schemas.microsoft.com/office/drawing/2014/main" id="{698406CD-BBF8-0DC9-8490-DB5C52DBE1FF}"/>
              </a:ext>
            </a:extLst>
          </p:cNvPr>
          <p:cNvSpPr txBox="1"/>
          <p:nvPr/>
        </p:nvSpPr>
        <p:spPr>
          <a:xfrm>
            <a:off x="623657" y="3133065"/>
            <a:ext cx="6094520" cy="369332"/>
          </a:xfrm>
          <a:prstGeom prst="rect">
            <a:avLst/>
          </a:prstGeom>
          <a:noFill/>
        </p:spPr>
        <p:txBody>
          <a:bodyPr wrap="square">
            <a:spAutoFit/>
          </a:bodyPr>
          <a:lstStyle/>
          <a:p>
            <a:r>
              <a:rPr lang="en-US" sz="1800" b="1" i="0" u="none" strike="noStrike" baseline="0" dirty="0">
                <a:latin typeface="LiberationSans-Bold"/>
              </a:rPr>
              <a:t>Performance</a:t>
            </a:r>
            <a:endParaRPr lang="en-US" dirty="0"/>
          </a:p>
        </p:txBody>
      </p:sp>
      <p:sp>
        <p:nvSpPr>
          <p:cNvPr id="13" name="TextBox 12">
            <a:extLst>
              <a:ext uri="{FF2B5EF4-FFF2-40B4-BE49-F238E27FC236}">
                <a16:creationId xmlns:a16="http://schemas.microsoft.com/office/drawing/2014/main" id="{9E4F0005-BD33-41EC-8FF7-A9265B6244A4}"/>
              </a:ext>
            </a:extLst>
          </p:cNvPr>
          <p:cNvSpPr txBox="1"/>
          <p:nvPr/>
        </p:nvSpPr>
        <p:spPr>
          <a:xfrm>
            <a:off x="623657" y="3502397"/>
            <a:ext cx="6094520" cy="646331"/>
          </a:xfrm>
          <a:prstGeom prst="rect">
            <a:avLst/>
          </a:prstGeom>
          <a:noFill/>
        </p:spPr>
        <p:txBody>
          <a:bodyPr wrap="square">
            <a:spAutoFit/>
          </a:bodyPr>
          <a:lstStyle/>
          <a:p>
            <a:pPr algn="l"/>
            <a:r>
              <a:rPr lang="en-US" sz="1800" b="0" i="0" u="none" strike="noStrike" baseline="0" dirty="0">
                <a:latin typeface="LiberationSerif"/>
              </a:rPr>
              <a:t>Expect the overhead of an inter-process call to be</a:t>
            </a:r>
          </a:p>
          <a:p>
            <a:pPr algn="l"/>
            <a:r>
              <a:rPr lang="en-US" sz="1800" b="0" i="0" u="none" strike="noStrike" baseline="0" dirty="0">
                <a:latin typeface="LiberationSerif"/>
              </a:rPr>
              <a:t>significant compared to the overhead of an in-process call.</a:t>
            </a:r>
            <a:endParaRPr lang="en-US" dirty="0"/>
          </a:p>
        </p:txBody>
      </p:sp>
      <p:sp>
        <p:nvSpPr>
          <p:cNvPr id="15" name="TextBox 14">
            <a:extLst>
              <a:ext uri="{FF2B5EF4-FFF2-40B4-BE49-F238E27FC236}">
                <a16:creationId xmlns:a16="http://schemas.microsoft.com/office/drawing/2014/main" id="{ECF907F0-57E7-E083-5B4D-962F04CDC837}"/>
              </a:ext>
            </a:extLst>
          </p:cNvPr>
          <p:cNvSpPr txBox="1"/>
          <p:nvPr/>
        </p:nvSpPr>
        <p:spPr>
          <a:xfrm>
            <a:off x="623657" y="4387750"/>
            <a:ext cx="6094520" cy="646331"/>
          </a:xfrm>
          <a:prstGeom prst="rect">
            <a:avLst/>
          </a:prstGeom>
          <a:noFill/>
        </p:spPr>
        <p:txBody>
          <a:bodyPr wrap="square">
            <a:spAutoFit/>
          </a:bodyPr>
          <a:lstStyle/>
          <a:p>
            <a:pPr algn="l"/>
            <a:r>
              <a:rPr lang="en-US" sz="1800" b="0" i="0" u="none" strike="noStrike" baseline="0" dirty="0">
                <a:latin typeface="LiberationSerif"/>
              </a:rPr>
              <a:t>When I pass a parameter into a method, the data structure I pass in typically doesn’t move—</a:t>
            </a:r>
            <a:endParaRPr lang="en-US" dirty="0"/>
          </a:p>
        </p:txBody>
      </p:sp>
      <p:sp>
        <p:nvSpPr>
          <p:cNvPr id="17" name="TextBox 16">
            <a:extLst>
              <a:ext uri="{FF2B5EF4-FFF2-40B4-BE49-F238E27FC236}">
                <a16:creationId xmlns:a16="http://schemas.microsoft.com/office/drawing/2014/main" id="{F1D12E27-55BD-4097-40A8-343E835E69FB}"/>
              </a:ext>
            </a:extLst>
          </p:cNvPr>
          <p:cNvSpPr txBox="1"/>
          <p:nvPr/>
        </p:nvSpPr>
        <p:spPr>
          <a:xfrm>
            <a:off x="623657" y="5273104"/>
            <a:ext cx="6094520" cy="923330"/>
          </a:xfrm>
          <a:prstGeom prst="rect">
            <a:avLst/>
          </a:prstGeom>
          <a:noFill/>
        </p:spPr>
        <p:txBody>
          <a:bodyPr wrap="square">
            <a:spAutoFit/>
          </a:bodyPr>
          <a:lstStyle/>
          <a:p>
            <a:pPr algn="l"/>
            <a:r>
              <a:rPr lang="en-US" sz="1800" b="0" i="0" u="none" strike="noStrike" baseline="0" dirty="0">
                <a:latin typeface="LiberationSerif"/>
              </a:rPr>
              <a:t>When making calls between microservices over a network, on the other hand, the data must be serialized into some form that can be transmitted over a network.</a:t>
            </a:r>
            <a:endParaRPr lang="en-US" dirty="0"/>
          </a:p>
        </p:txBody>
      </p:sp>
      <p:sp>
        <p:nvSpPr>
          <p:cNvPr id="19" name="TextBox 18">
            <a:extLst>
              <a:ext uri="{FF2B5EF4-FFF2-40B4-BE49-F238E27FC236}">
                <a16:creationId xmlns:a16="http://schemas.microsoft.com/office/drawing/2014/main" id="{49CA84E5-29F5-A4D6-07C6-496B99689B9D}"/>
              </a:ext>
            </a:extLst>
          </p:cNvPr>
          <p:cNvSpPr txBox="1"/>
          <p:nvPr/>
        </p:nvSpPr>
        <p:spPr>
          <a:xfrm>
            <a:off x="623656" y="6435457"/>
            <a:ext cx="8999737" cy="369332"/>
          </a:xfrm>
          <a:prstGeom prst="rect">
            <a:avLst/>
          </a:prstGeom>
          <a:noFill/>
        </p:spPr>
        <p:txBody>
          <a:bodyPr wrap="square">
            <a:spAutoFit/>
          </a:bodyPr>
          <a:lstStyle/>
          <a:p>
            <a:pPr algn="l"/>
            <a:r>
              <a:rPr lang="en-US" sz="1800" b="0" i="0" u="none" strike="noStrike" baseline="0" dirty="0">
                <a:latin typeface="LiberationSerif"/>
              </a:rPr>
              <a:t>might lead you to reduce the amount of data being sent or received (recall information hiding)</a:t>
            </a:r>
            <a:endParaRPr lang="en-US" dirty="0"/>
          </a:p>
        </p:txBody>
      </p:sp>
    </p:spTree>
    <p:extLst>
      <p:ext uri="{BB962C8B-B14F-4D97-AF65-F5344CB8AC3E}">
        <p14:creationId xmlns:p14="http://schemas.microsoft.com/office/powerpoint/2010/main" val="77330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DAD227-F00E-99B0-A36A-480298692DB2}"/>
              </a:ext>
            </a:extLst>
          </p:cNvPr>
          <p:cNvSpPr txBox="1"/>
          <p:nvPr/>
        </p:nvSpPr>
        <p:spPr>
          <a:xfrm>
            <a:off x="454980" y="396821"/>
            <a:ext cx="6094520" cy="369332"/>
          </a:xfrm>
          <a:prstGeom prst="rect">
            <a:avLst/>
          </a:prstGeom>
          <a:noFill/>
        </p:spPr>
        <p:txBody>
          <a:bodyPr wrap="square">
            <a:spAutoFit/>
          </a:bodyPr>
          <a:lstStyle/>
          <a:p>
            <a:r>
              <a:rPr lang="en-US" sz="1800" b="1" i="0" u="none" strike="noStrike" baseline="0" dirty="0">
                <a:latin typeface="LiberationSans-Bold"/>
              </a:rPr>
              <a:t>Changing Interfaces</a:t>
            </a:r>
            <a:endParaRPr lang="en-US" dirty="0"/>
          </a:p>
        </p:txBody>
      </p:sp>
      <p:sp>
        <p:nvSpPr>
          <p:cNvPr id="7" name="TextBox 6">
            <a:extLst>
              <a:ext uri="{FF2B5EF4-FFF2-40B4-BE49-F238E27FC236}">
                <a16:creationId xmlns:a16="http://schemas.microsoft.com/office/drawing/2014/main" id="{ABBD3E43-8DE2-C5FC-C0C2-BBA0169ADEED}"/>
              </a:ext>
            </a:extLst>
          </p:cNvPr>
          <p:cNvSpPr txBox="1"/>
          <p:nvPr/>
        </p:nvSpPr>
        <p:spPr>
          <a:xfrm>
            <a:off x="454980" y="766153"/>
            <a:ext cx="6094520" cy="646331"/>
          </a:xfrm>
          <a:prstGeom prst="rect">
            <a:avLst/>
          </a:prstGeom>
          <a:noFill/>
        </p:spPr>
        <p:txBody>
          <a:bodyPr wrap="square">
            <a:spAutoFit/>
          </a:bodyPr>
          <a:lstStyle/>
          <a:p>
            <a:pPr algn="l"/>
            <a:r>
              <a:rPr lang="en-US" sz="1800" b="0" i="0" u="none" strike="noStrike" baseline="0" dirty="0">
                <a:latin typeface="LiberationSerif"/>
              </a:rPr>
              <a:t>inside a process, the act of rolling out the change is straightforward</a:t>
            </a:r>
            <a:endParaRPr lang="en-US" dirty="0"/>
          </a:p>
        </p:txBody>
      </p:sp>
      <p:sp>
        <p:nvSpPr>
          <p:cNvPr id="9" name="TextBox 8">
            <a:extLst>
              <a:ext uri="{FF2B5EF4-FFF2-40B4-BE49-F238E27FC236}">
                <a16:creationId xmlns:a16="http://schemas.microsoft.com/office/drawing/2014/main" id="{D6672A71-C4B6-0580-66F8-8328C4358637}"/>
              </a:ext>
            </a:extLst>
          </p:cNvPr>
          <p:cNvSpPr txBox="1"/>
          <p:nvPr/>
        </p:nvSpPr>
        <p:spPr>
          <a:xfrm>
            <a:off x="454980" y="1781816"/>
            <a:ext cx="6094520" cy="923330"/>
          </a:xfrm>
          <a:prstGeom prst="rect">
            <a:avLst/>
          </a:prstGeom>
          <a:noFill/>
        </p:spPr>
        <p:txBody>
          <a:bodyPr wrap="square">
            <a:spAutoFit/>
          </a:bodyPr>
          <a:lstStyle/>
          <a:p>
            <a:pPr algn="l"/>
            <a:r>
              <a:rPr lang="en-US" sz="1800" b="0" i="0" u="none" strike="noStrike" baseline="0" dirty="0">
                <a:latin typeface="LiberationSerif"/>
              </a:rPr>
              <a:t>the microservice exposing an interface and the consuming microservices using that interface are separately deployable microservices</a:t>
            </a:r>
            <a:endParaRPr lang="en-US" dirty="0"/>
          </a:p>
        </p:txBody>
      </p:sp>
      <p:sp>
        <p:nvSpPr>
          <p:cNvPr id="11" name="TextBox 10">
            <a:extLst>
              <a:ext uri="{FF2B5EF4-FFF2-40B4-BE49-F238E27FC236}">
                <a16:creationId xmlns:a16="http://schemas.microsoft.com/office/drawing/2014/main" id="{610C0530-3292-38AE-811B-CC2F6F1A1BC6}"/>
              </a:ext>
            </a:extLst>
          </p:cNvPr>
          <p:cNvSpPr txBox="1"/>
          <p:nvPr/>
        </p:nvSpPr>
        <p:spPr>
          <a:xfrm>
            <a:off x="454980" y="3074478"/>
            <a:ext cx="6094520" cy="1477328"/>
          </a:xfrm>
          <a:prstGeom prst="rect">
            <a:avLst/>
          </a:prstGeom>
          <a:noFill/>
        </p:spPr>
        <p:txBody>
          <a:bodyPr wrap="square">
            <a:spAutoFit/>
          </a:bodyPr>
          <a:lstStyle/>
          <a:p>
            <a:pPr algn="l"/>
            <a:r>
              <a:rPr lang="en-US" sz="1800" b="0" i="0" u="none" strike="noStrike" baseline="0" dirty="0">
                <a:latin typeface="LiberationSerif"/>
              </a:rPr>
              <a:t>backward-incompatible change to a microservice interface, we either need to do a lockstep deployment with consumers, making sure they are updated to use the new interface, or else find some way to phase the rollout of the new microservice contract</a:t>
            </a:r>
            <a:endParaRPr lang="en-US" dirty="0"/>
          </a:p>
        </p:txBody>
      </p:sp>
    </p:spTree>
    <p:extLst>
      <p:ext uri="{BB962C8B-B14F-4D97-AF65-F5344CB8AC3E}">
        <p14:creationId xmlns:p14="http://schemas.microsoft.com/office/powerpoint/2010/main" val="833489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9DC181-C318-73DC-BBB8-B083960B55C5}"/>
              </a:ext>
            </a:extLst>
          </p:cNvPr>
          <p:cNvSpPr txBox="1"/>
          <p:nvPr/>
        </p:nvSpPr>
        <p:spPr>
          <a:xfrm>
            <a:off x="605900" y="450087"/>
            <a:ext cx="6094520" cy="369332"/>
          </a:xfrm>
          <a:prstGeom prst="rect">
            <a:avLst/>
          </a:prstGeom>
          <a:noFill/>
        </p:spPr>
        <p:txBody>
          <a:bodyPr wrap="square">
            <a:spAutoFit/>
          </a:bodyPr>
          <a:lstStyle/>
          <a:p>
            <a:r>
              <a:rPr lang="en-US" sz="1800" b="1" i="0" u="none" strike="noStrike" baseline="0" dirty="0">
                <a:latin typeface="LiberationSans-Bold"/>
              </a:rPr>
              <a:t>Error Handling</a:t>
            </a:r>
            <a:endParaRPr lang="en-US" dirty="0"/>
          </a:p>
        </p:txBody>
      </p:sp>
      <p:sp>
        <p:nvSpPr>
          <p:cNvPr id="7" name="TextBox 6">
            <a:extLst>
              <a:ext uri="{FF2B5EF4-FFF2-40B4-BE49-F238E27FC236}">
                <a16:creationId xmlns:a16="http://schemas.microsoft.com/office/drawing/2014/main" id="{501B3D6F-C736-FC7F-212A-80FF66A6A3F9}"/>
              </a:ext>
            </a:extLst>
          </p:cNvPr>
          <p:cNvSpPr txBox="1"/>
          <p:nvPr/>
        </p:nvSpPr>
        <p:spPr>
          <a:xfrm>
            <a:off x="605900" y="819419"/>
            <a:ext cx="6094520" cy="923330"/>
          </a:xfrm>
          <a:prstGeom prst="rect">
            <a:avLst/>
          </a:prstGeom>
          <a:noFill/>
        </p:spPr>
        <p:txBody>
          <a:bodyPr wrap="square">
            <a:spAutoFit/>
          </a:bodyPr>
          <a:lstStyle/>
          <a:p>
            <a:pPr algn="l"/>
            <a:r>
              <a:rPr lang="en-US" sz="1800" b="0" i="0" u="none" strike="noStrike" baseline="0" dirty="0">
                <a:latin typeface="LiberationSerif"/>
              </a:rPr>
              <a:t>the errors either are expected and easy to handle, or they are catastrophic to the point that we just propagate the error up the call stack. Errors, overall, are deterministic</a:t>
            </a:r>
            <a:endParaRPr lang="en-US" dirty="0"/>
          </a:p>
        </p:txBody>
      </p:sp>
      <p:sp>
        <p:nvSpPr>
          <p:cNvPr id="9" name="TextBox 8">
            <a:extLst>
              <a:ext uri="{FF2B5EF4-FFF2-40B4-BE49-F238E27FC236}">
                <a16:creationId xmlns:a16="http://schemas.microsoft.com/office/drawing/2014/main" id="{B04E98F7-BB02-EFFC-14DD-895BD8410C38}"/>
              </a:ext>
            </a:extLst>
          </p:cNvPr>
          <p:cNvSpPr txBox="1"/>
          <p:nvPr/>
        </p:nvSpPr>
        <p:spPr>
          <a:xfrm>
            <a:off x="605900" y="1742749"/>
            <a:ext cx="6094520" cy="646331"/>
          </a:xfrm>
          <a:prstGeom prst="rect">
            <a:avLst/>
          </a:prstGeom>
          <a:noFill/>
        </p:spPr>
        <p:txBody>
          <a:bodyPr wrap="square">
            <a:spAutoFit/>
          </a:bodyPr>
          <a:lstStyle/>
          <a:p>
            <a:r>
              <a:rPr lang="en-US" sz="1800" b="0" i="0" u="none" strike="noStrike" baseline="0" dirty="0">
                <a:latin typeface="LiberationSerif"/>
              </a:rPr>
              <a:t>the nature of errors can be different (out of your control in some cases)</a:t>
            </a:r>
            <a:endParaRPr lang="en-US" dirty="0"/>
          </a:p>
        </p:txBody>
      </p:sp>
      <p:sp>
        <p:nvSpPr>
          <p:cNvPr id="11" name="TextBox 10">
            <a:extLst>
              <a:ext uri="{FF2B5EF4-FFF2-40B4-BE49-F238E27FC236}">
                <a16:creationId xmlns:a16="http://schemas.microsoft.com/office/drawing/2014/main" id="{BAC2593F-ECE7-9DB2-8E2A-28783C011DBF}"/>
              </a:ext>
            </a:extLst>
          </p:cNvPr>
          <p:cNvSpPr txBox="1"/>
          <p:nvPr/>
        </p:nvSpPr>
        <p:spPr>
          <a:xfrm>
            <a:off x="605900" y="2598003"/>
            <a:ext cx="6094520" cy="1200329"/>
          </a:xfrm>
          <a:prstGeom prst="rect">
            <a:avLst/>
          </a:prstGeom>
          <a:noFill/>
        </p:spPr>
        <p:txBody>
          <a:bodyPr wrap="square">
            <a:spAutoFit/>
          </a:bodyPr>
          <a:lstStyle/>
          <a:p>
            <a:pPr algn="l"/>
            <a:r>
              <a:rPr lang="en-US" sz="1800" b="0" i="0" u="none" strike="noStrike" baseline="0" dirty="0">
                <a:latin typeface="LiberationSerif"/>
              </a:rPr>
              <a:t>Networks time out. Downstream microservices might be temporarily unavailable. Networks get disconnected, containers get killed due to consuming too much memory, and in extreme situations, bits of your data center can catch fire</a:t>
            </a:r>
            <a:endParaRPr lang="en-US" dirty="0"/>
          </a:p>
        </p:txBody>
      </p:sp>
      <p:sp>
        <p:nvSpPr>
          <p:cNvPr id="13" name="TextBox 12">
            <a:extLst>
              <a:ext uri="{FF2B5EF4-FFF2-40B4-BE49-F238E27FC236}">
                <a16:creationId xmlns:a16="http://schemas.microsoft.com/office/drawing/2014/main" id="{C3757E0D-D596-D80C-F93C-4C8899F736C8}"/>
              </a:ext>
            </a:extLst>
          </p:cNvPr>
          <p:cNvSpPr txBox="1"/>
          <p:nvPr/>
        </p:nvSpPr>
        <p:spPr>
          <a:xfrm>
            <a:off x="605900" y="4862509"/>
            <a:ext cx="6094520" cy="646331"/>
          </a:xfrm>
          <a:prstGeom prst="rect">
            <a:avLst/>
          </a:prstGeom>
          <a:noFill/>
        </p:spPr>
        <p:txBody>
          <a:bodyPr wrap="square">
            <a:spAutoFit/>
          </a:bodyPr>
          <a:lstStyle/>
          <a:p>
            <a:pPr algn="l"/>
            <a:r>
              <a:rPr lang="en-US" sz="1800" b="0" i="0" u="none" strike="noStrike" baseline="0" dirty="0">
                <a:latin typeface="LiberationSerif"/>
              </a:rPr>
              <a:t>Many of these errors are often transient in nature—they are short-lived problems that might go away</a:t>
            </a:r>
            <a:endParaRPr lang="en-US" dirty="0"/>
          </a:p>
        </p:txBody>
      </p:sp>
      <p:sp>
        <p:nvSpPr>
          <p:cNvPr id="14" name="TextBox 13">
            <a:extLst>
              <a:ext uri="{FF2B5EF4-FFF2-40B4-BE49-F238E27FC236}">
                <a16:creationId xmlns:a16="http://schemas.microsoft.com/office/drawing/2014/main" id="{C331E78F-9011-34BE-0F6E-F7427C475558}"/>
              </a:ext>
            </a:extLst>
          </p:cNvPr>
          <p:cNvSpPr txBox="1"/>
          <p:nvPr/>
        </p:nvSpPr>
        <p:spPr>
          <a:xfrm>
            <a:off x="605900" y="4007255"/>
            <a:ext cx="6094520" cy="646331"/>
          </a:xfrm>
          <a:prstGeom prst="rect">
            <a:avLst/>
          </a:prstGeom>
          <a:noFill/>
        </p:spPr>
        <p:txBody>
          <a:bodyPr wrap="square">
            <a:spAutoFit/>
          </a:bodyPr>
          <a:lstStyle/>
          <a:p>
            <a:pPr algn="l"/>
            <a:r>
              <a:rPr lang="en-US" sz="1800" b="1" i="0" u="none" strike="noStrike" baseline="0" dirty="0">
                <a:latin typeface="LiberationSerif"/>
              </a:rPr>
              <a:t>Crash, Omission, Timing, Response, and Arbitrary Failures </a:t>
            </a:r>
            <a:r>
              <a:rPr lang="en-US" sz="1800" b="0" i="0" u="none" strike="noStrike" baseline="0" dirty="0">
                <a:latin typeface="LiberationSerif"/>
              </a:rPr>
              <a:t>(Distributed Systems - five types of Failure Modes).</a:t>
            </a:r>
            <a:endParaRPr lang="en-US" dirty="0"/>
          </a:p>
        </p:txBody>
      </p:sp>
      <p:sp>
        <p:nvSpPr>
          <p:cNvPr id="16" name="TextBox 15">
            <a:extLst>
              <a:ext uri="{FF2B5EF4-FFF2-40B4-BE49-F238E27FC236}">
                <a16:creationId xmlns:a16="http://schemas.microsoft.com/office/drawing/2014/main" id="{4CC0403B-FEA2-1DE4-3737-DC0D0A9824EA}"/>
              </a:ext>
            </a:extLst>
          </p:cNvPr>
          <p:cNvSpPr txBox="1"/>
          <p:nvPr/>
        </p:nvSpPr>
        <p:spPr>
          <a:xfrm>
            <a:off x="605900" y="5717763"/>
            <a:ext cx="6094520" cy="1200329"/>
          </a:xfrm>
          <a:prstGeom prst="rect">
            <a:avLst/>
          </a:prstGeom>
          <a:noFill/>
        </p:spPr>
        <p:txBody>
          <a:bodyPr wrap="square">
            <a:spAutoFit/>
          </a:bodyPr>
          <a:lstStyle/>
          <a:p>
            <a:pPr algn="l"/>
            <a:r>
              <a:rPr lang="en-US" sz="1800" b="0" i="0" u="none" strike="noStrike" baseline="0" dirty="0">
                <a:latin typeface="LiberationSerif"/>
              </a:rPr>
              <a:t>it can become important to have a richer set of semantics for returning errors in a way that can allow clients to take appropriate action (HTTP is an example protocol that understands the importance of this).</a:t>
            </a:r>
            <a:endParaRPr lang="en-US" dirty="0"/>
          </a:p>
        </p:txBody>
      </p:sp>
    </p:spTree>
    <p:extLst>
      <p:ext uri="{BB962C8B-B14F-4D97-AF65-F5344CB8AC3E}">
        <p14:creationId xmlns:p14="http://schemas.microsoft.com/office/powerpoint/2010/main" val="3688202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E8C382-BFD0-7564-2D1C-182E3AB0E859}"/>
              </a:ext>
            </a:extLst>
          </p:cNvPr>
          <p:cNvSpPr txBox="1"/>
          <p:nvPr/>
        </p:nvSpPr>
        <p:spPr>
          <a:xfrm>
            <a:off x="312938" y="276078"/>
            <a:ext cx="6094520" cy="646331"/>
          </a:xfrm>
          <a:prstGeom prst="rect">
            <a:avLst/>
          </a:prstGeom>
          <a:noFill/>
        </p:spPr>
        <p:txBody>
          <a:bodyPr wrap="square">
            <a:spAutoFit/>
          </a:bodyPr>
          <a:lstStyle/>
          <a:p>
            <a:pPr algn="l"/>
            <a:r>
              <a:rPr lang="en-US" sz="1800" b="1" i="0" u="none" strike="noStrike" baseline="0" dirty="0">
                <a:solidFill>
                  <a:srgbClr val="8F0012"/>
                </a:solidFill>
                <a:latin typeface="LiberationSans-Bold"/>
              </a:rPr>
              <a:t>Technology for Inter-Process Communication:</a:t>
            </a:r>
          </a:p>
          <a:p>
            <a:pPr algn="l"/>
            <a:r>
              <a:rPr lang="en-US" sz="1800" b="1" i="0" u="none" strike="noStrike" baseline="0" dirty="0">
                <a:solidFill>
                  <a:srgbClr val="8F0012"/>
                </a:solidFill>
                <a:latin typeface="LiberationSans-Bold"/>
              </a:rPr>
              <a:t>So Many Choices</a:t>
            </a:r>
            <a:endParaRPr lang="en-US" dirty="0"/>
          </a:p>
        </p:txBody>
      </p:sp>
      <p:sp>
        <p:nvSpPr>
          <p:cNvPr id="7" name="TextBox 6">
            <a:extLst>
              <a:ext uri="{FF2B5EF4-FFF2-40B4-BE49-F238E27FC236}">
                <a16:creationId xmlns:a16="http://schemas.microsoft.com/office/drawing/2014/main" id="{7E77CEDB-CFCE-45C0-E052-7CA6D4A6F2E1}"/>
              </a:ext>
            </a:extLst>
          </p:cNvPr>
          <p:cNvSpPr txBox="1"/>
          <p:nvPr/>
        </p:nvSpPr>
        <p:spPr>
          <a:xfrm>
            <a:off x="312938" y="922409"/>
            <a:ext cx="6094520" cy="923330"/>
          </a:xfrm>
          <a:prstGeom prst="rect">
            <a:avLst/>
          </a:prstGeom>
          <a:noFill/>
        </p:spPr>
        <p:txBody>
          <a:bodyPr wrap="square">
            <a:spAutoFit/>
          </a:bodyPr>
          <a:lstStyle/>
          <a:p>
            <a:pPr algn="l"/>
            <a:r>
              <a:rPr lang="en-US" sz="1800" b="0" i="1" u="none" strike="noStrike" baseline="0" dirty="0">
                <a:latin typeface="LiberationSerif-Italic"/>
              </a:rPr>
              <a:t>And in a world where we have too many choices and too little time, the obvious thing to do is just ignore stuff.</a:t>
            </a:r>
          </a:p>
          <a:p>
            <a:pPr algn="l"/>
            <a:r>
              <a:rPr lang="en-US" sz="1800" b="0" i="0" u="none" strike="noStrike" baseline="0" dirty="0">
                <a:latin typeface="LiberationSerif"/>
              </a:rPr>
              <a:t>—Seth Godin</a:t>
            </a:r>
            <a:endParaRPr lang="en-US" dirty="0"/>
          </a:p>
        </p:txBody>
      </p:sp>
      <p:sp>
        <p:nvSpPr>
          <p:cNvPr id="9" name="TextBox 8">
            <a:extLst>
              <a:ext uri="{FF2B5EF4-FFF2-40B4-BE49-F238E27FC236}">
                <a16:creationId xmlns:a16="http://schemas.microsoft.com/office/drawing/2014/main" id="{6883C31B-ED9E-F63C-A10D-7246B5B15276}"/>
              </a:ext>
            </a:extLst>
          </p:cNvPr>
          <p:cNvSpPr txBox="1"/>
          <p:nvPr/>
        </p:nvSpPr>
        <p:spPr>
          <a:xfrm>
            <a:off x="312938" y="2492070"/>
            <a:ext cx="6094520" cy="923330"/>
          </a:xfrm>
          <a:prstGeom prst="rect">
            <a:avLst/>
          </a:prstGeom>
          <a:noFill/>
        </p:spPr>
        <p:txBody>
          <a:bodyPr wrap="square">
            <a:spAutoFit/>
          </a:bodyPr>
          <a:lstStyle/>
          <a:p>
            <a:pPr algn="l"/>
            <a:r>
              <a:rPr lang="en-US" sz="1800" b="0" i="0" u="none" strike="noStrike" baseline="0" dirty="0">
                <a:latin typeface="LiberationSerif"/>
              </a:rPr>
              <a:t>People gravitate to technology that is familiar to them, or perhaps just to the latest hot technology they learned about from a conference</a:t>
            </a:r>
            <a:endParaRPr lang="en-US" dirty="0"/>
          </a:p>
        </p:txBody>
      </p:sp>
      <p:sp>
        <p:nvSpPr>
          <p:cNvPr id="11" name="TextBox 10">
            <a:extLst>
              <a:ext uri="{FF2B5EF4-FFF2-40B4-BE49-F238E27FC236}">
                <a16:creationId xmlns:a16="http://schemas.microsoft.com/office/drawing/2014/main" id="{F1BF97DE-E7FC-2980-F716-1D58B1933A59}"/>
              </a:ext>
            </a:extLst>
          </p:cNvPr>
          <p:cNvSpPr txBox="1"/>
          <p:nvPr/>
        </p:nvSpPr>
        <p:spPr>
          <a:xfrm>
            <a:off x="312938" y="4061731"/>
            <a:ext cx="6094520" cy="923330"/>
          </a:xfrm>
          <a:prstGeom prst="rect">
            <a:avLst/>
          </a:prstGeom>
          <a:noFill/>
        </p:spPr>
        <p:txBody>
          <a:bodyPr wrap="square">
            <a:spAutoFit/>
          </a:bodyPr>
          <a:lstStyle/>
          <a:p>
            <a:pPr algn="l"/>
            <a:r>
              <a:rPr lang="en-US" sz="1800" b="0" i="0" u="none" strike="noStrike" baseline="0" dirty="0">
                <a:latin typeface="LiberationSerif"/>
              </a:rPr>
              <a:t>when you buy into a specific technology choice, you are often buying into a set of ideas and constraints that come along for the ride</a:t>
            </a:r>
            <a:endParaRPr lang="en-US" dirty="0"/>
          </a:p>
        </p:txBody>
      </p:sp>
      <p:sp>
        <p:nvSpPr>
          <p:cNvPr id="13" name="TextBox 12">
            <a:extLst>
              <a:ext uri="{FF2B5EF4-FFF2-40B4-BE49-F238E27FC236}">
                <a16:creationId xmlns:a16="http://schemas.microsoft.com/office/drawing/2014/main" id="{7056A76D-B590-C6B7-82A8-0D0B43768BE9}"/>
              </a:ext>
            </a:extLst>
          </p:cNvPr>
          <p:cNvSpPr txBox="1"/>
          <p:nvPr/>
        </p:nvSpPr>
        <p:spPr>
          <a:xfrm>
            <a:off x="312938" y="5631392"/>
            <a:ext cx="6094520" cy="923330"/>
          </a:xfrm>
          <a:prstGeom prst="rect">
            <a:avLst/>
          </a:prstGeom>
          <a:noFill/>
        </p:spPr>
        <p:txBody>
          <a:bodyPr wrap="square">
            <a:spAutoFit/>
          </a:bodyPr>
          <a:lstStyle/>
          <a:p>
            <a:pPr algn="l"/>
            <a:r>
              <a:rPr lang="en-US" sz="1800" b="0" i="0" u="none" strike="noStrike" baseline="0" dirty="0">
                <a:latin typeface="LiberationSerif"/>
              </a:rPr>
              <a:t>important to talk first about the style of communication you want, and only then look for the right technology to implement that style</a:t>
            </a:r>
            <a:endParaRPr lang="en-US" dirty="0"/>
          </a:p>
        </p:txBody>
      </p:sp>
    </p:spTree>
    <p:extLst>
      <p:ext uri="{BB962C8B-B14F-4D97-AF65-F5344CB8AC3E}">
        <p14:creationId xmlns:p14="http://schemas.microsoft.com/office/powerpoint/2010/main" val="3956443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65D8A7-3CD5-87E0-881C-9827AF8808B4}"/>
              </a:ext>
            </a:extLst>
          </p:cNvPr>
          <p:cNvSpPr txBox="1"/>
          <p:nvPr/>
        </p:nvSpPr>
        <p:spPr>
          <a:xfrm>
            <a:off x="499369" y="423454"/>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Styles of Microservice Communication</a:t>
            </a:r>
            <a:endParaRPr lang="en-US" dirty="0"/>
          </a:p>
        </p:txBody>
      </p:sp>
      <p:sp>
        <p:nvSpPr>
          <p:cNvPr id="7" name="TextBox 6">
            <a:extLst>
              <a:ext uri="{FF2B5EF4-FFF2-40B4-BE49-F238E27FC236}">
                <a16:creationId xmlns:a16="http://schemas.microsoft.com/office/drawing/2014/main" id="{D31E89B9-941C-C615-8472-D264674C6837}"/>
              </a:ext>
            </a:extLst>
          </p:cNvPr>
          <p:cNvSpPr txBox="1"/>
          <p:nvPr/>
        </p:nvSpPr>
        <p:spPr>
          <a:xfrm>
            <a:off x="499369" y="792786"/>
            <a:ext cx="6094520" cy="923330"/>
          </a:xfrm>
          <a:prstGeom prst="rect">
            <a:avLst/>
          </a:prstGeom>
          <a:noFill/>
        </p:spPr>
        <p:txBody>
          <a:bodyPr wrap="square">
            <a:spAutoFit/>
          </a:bodyPr>
          <a:lstStyle/>
          <a:p>
            <a:pPr algn="l"/>
            <a:r>
              <a:rPr lang="en-US" sz="1800" b="0" i="0" u="none" strike="noStrike" baseline="0" dirty="0">
                <a:latin typeface="LiberationSerif"/>
              </a:rPr>
              <a:t>good high-level overview for considering the different styles of communication that are most widely used for microservice architectures</a:t>
            </a:r>
            <a:endParaRPr lang="en-US" dirty="0"/>
          </a:p>
        </p:txBody>
      </p:sp>
      <p:pic>
        <p:nvPicPr>
          <p:cNvPr id="9" name="Picture 8">
            <a:extLst>
              <a:ext uri="{FF2B5EF4-FFF2-40B4-BE49-F238E27FC236}">
                <a16:creationId xmlns:a16="http://schemas.microsoft.com/office/drawing/2014/main" id="{4D608FAE-8657-FB0F-2EC6-DF164D388195}"/>
              </a:ext>
            </a:extLst>
          </p:cNvPr>
          <p:cNvPicPr>
            <a:picLocks noChangeAspect="1"/>
          </p:cNvPicPr>
          <p:nvPr/>
        </p:nvPicPr>
        <p:blipFill>
          <a:blip r:embed="rId2"/>
          <a:stretch>
            <a:fillRect/>
          </a:stretch>
        </p:blipFill>
        <p:spPr>
          <a:xfrm>
            <a:off x="499369" y="2085448"/>
            <a:ext cx="10612710" cy="3979766"/>
          </a:xfrm>
          <a:prstGeom prst="rect">
            <a:avLst/>
          </a:prstGeom>
        </p:spPr>
      </p:pic>
    </p:spTree>
    <p:extLst>
      <p:ext uri="{BB962C8B-B14F-4D97-AF65-F5344CB8AC3E}">
        <p14:creationId xmlns:p14="http://schemas.microsoft.com/office/powerpoint/2010/main" val="2779103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65D8A7-3CD5-87E0-881C-9827AF8808B4}"/>
              </a:ext>
            </a:extLst>
          </p:cNvPr>
          <p:cNvSpPr txBox="1"/>
          <p:nvPr/>
        </p:nvSpPr>
        <p:spPr>
          <a:xfrm>
            <a:off x="499369" y="423454"/>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Styles of Microservice Communication</a:t>
            </a:r>
            <a:endParaRPr lang="en-US" dirty="0"/>
          </a:p>
        </p:txBody>
      </p:sp>
      <p:sp>
        <p:nvSpPr>
          <p:cNvPr id="3" name="TextBox 2">
            <a:extLst>
              <a:ext uri="{FF2B5EF4-FFF2-40B4-BE49-F238E27FC236}">
                <a16:creationId xmlns:a16="http://schemas.microsoft.com/office/drawing/2014/main" id="{55529236-84C3-395C-DFBC-ACDA2EDDA04E}"/>
              </a:ext>
            </a:extLst>
          </p:cNvPr>
          <p:cNvSpPr txBox="1"/>
          <p:nvPr/>
        </p:nvSpPr>
        <p:spPr>
          <a:xfrm>
            <a:off x="499369" y="792786"/>
            <a:ext cx="6096000" cy="923330"/>
          </a:xfrm>
          <a:prstGeom prst="rect">
            <a:avLst/>
          </a:prstGeom>
          <a:noFill/>
        </p:spPr>
        <p:txBody>
          <a:bodyPr wrap="square">
            <a:spAutoFit/>
          </a:bodyPr>
          <a:lstStyle/>
          <a:p>
            <a:pPr algn="l"/>
            <a:r>
              <a:rPr lang="en-US" sz="1800" b="0" i="1" u="none" strike="noStrike" baseline="0" dirty="0">
                <a:latin typeface="LiberationSerif-Italic"/>
              </a:rPr>
              <a:t>Synchronous blocking</a:t>
            </a:r>
          </a:p>
          <a:p>
            <a:pPr algn="l"/>
            <a:r>
              <a:rPr lang="en-US" sz="1800" b="0" i="0" u="none" strike="noStrike" baseline="0" dirty="0">
                <a:latin typeface="LiberationSerif"/>
              </a:rPr>
              <a:t>A microservice makes a call to another microservice and blocks operation waiting for the response.</a:t>
            </a:r>
            <a:endParaRPr lang="en-US" dirty="0"/>
          </a:p>
        </p:txBody>
      </p:sp>
      <p:sp>
        <p:nvSpPr>
          <p:cNvPr id="6" name="TextBox 5">
            <a:extLst>
              <a:ext uri="{FF2B5EF4-FFF2-40B4-BE49-F238E27FC236}">
                <a16:creationId xmlns:a16="http://schemas.microsoft.com/office/drawing/2014/main" id="{A7BB9CFB-2465-231E-FF4C-DF05ACD7AAEB}"/>
              </a:ext>
            </a:extLst>
          </p:cNvPr>
          <p:cNvSpPr txBox="1"/>
          <p:nvPr/>
        </p:nvSpPr>
        <p:spPr>
          <a:xfrm>
            <a:off x="499369" y="1716116"/>
            <a:ext cx="6094520" cy="923330"/>
          </a:xfrm>
          <a:prstGeom prst="rect">
            <a:avLst/>
          </a:prstGeom>
          <a:noFill/>
        </p:spPr>
        <p:txBody>
          <a:bodyPr wrap="square">
            <a:spAutoFit/>
          </a:bodyPr>
          <a:lstStyle/>
          <a:p>
            <a:pPr algn="l"/>
            <a:r>
              <a:rPr lang="en-US" sz="1800" b="0" i="1" u="none" strike="noStrike" baseline="0" dirty="0">
                <a:latin typeface="LiberationSerif-Italic"/>
              </a:rPr>
              <a:t>Asynchronous nonblocking</a:t>
            </a:r>
          </a:p>
          <a:p>
            <a:pPr algn="l"/>
            <a:r>
              <a:rPr lang="en-US" sz="1800" b="0" i="0" u="none" strike="noStrike" baseline="0" dirty="0">
                <a:latin typeface="LiberationSerif"/>
              </a:rPr>
              <a:t>The microservice emitting a call can carry on processing whether</a:t>
            </a:r>
            <a:r>
              <a:rPr lang="en-US" dirty="0">
                <a:latin typeface="LiberationSerif"/>
              </a:rPr>
              <a:t> </a:t>
            </a:r>
            <a:r>
              <a:rPr lang="en-US" sz="1800" b="0" i="0" u="none" strike="noStrike" baseline="0" dirty="0">
                <a:latin typeface="LiberationSerif"/>
              </a:rPr>
              <a:t>the call is received or not.</a:t>
            </a:r>
            <a:endParaRPr lang="en-US" dirty="0"/>
          </a:p>
        </p:txBody>
      </p:sp>
      <p:sp>
        <p:nvSpPr>
          <p:cNvPr id="10" name="TextBox 9">
            <a:extLst>
              <a:ext uri="{FF2B5EF4-FFF2-40B4-BE49-F238E27FC236}">
                <a16:creationId xmlns:a16="http://schemas.microsoft.com/office/drawing/2014/main" id="{A6CDDAE1-7D47-10CF-D4C6-A78F8FABAFC0}"/>
              </a:ext>
            </a:extLst>
          </p:cNvPr>
          <p:cNvSpPr txBox="1"/>
          <p:nvPr/>
        </p:nvSpPr>
        <p:spPr>
          <a:xfrm>
            <a:off x="499369" y="3193444"/>
            <a:ext cx="6094520" cy="1200329"/>
          </a:xfrm>
          <a:prstGeom prst="rect">
            <a:avLst/>
          </a:prstGeom>
          <a:noFill/>
        </p:spPr>
        <p:txBody>
          <a:bodyPr wrap="square">
            <a:spAutoFit/>
          </a:bodyPr>
          <a:lstStyle/>
          <a:p>
            <a:pPr algn="l"/>
            <a:r>
              <a:rPr lang="en-US" sz="1800" b="0" i="1" u="none" strike="noStrike" baseline="0" dirty="0">
                <a:latin typeface="LiberationSerif-Italic"/>
              </a:rPr>
              <a:t>Request-response</a:t>
            </a:r>
          </a:p>
          <a:p>
            <a:pPr algn="l"/>
            <a:r>
              <a:rPr lang="en-US" sz="1800" b="0" i="0" u="none" strike="noStrike" baseline="0" dirty="0">
                <a:latin typeface="LiberationSerif"/>
              </a:rPr>
              <a:t>A microservice sends a request to another microservice asking for something to be done. It expects to receive a response informing it of the result.</a:t>
            </a:r>
            <a:endParaRPr lang="en-US" dirty="0"/>
          </a:p>
        </p:txBody>
      </p:sp>
      <p:sp>
        <p:nvSpPr>
          <p:cNvPr id="12" name="TextBox 11">
            <a:extLst>
              <a:ext uri="{FF2B5EF4-FFF2-40B4-BE49-F238E27FC236}">
                <a16:creationId xmlns:a16="http://schemas.microsoft.com/office/drawing/2014/main" id="{42BA0E04-1D41-5EB9-0535-2680C01067A2}"/>
              </a:ext>
            </a:extLst>
          </p:cNvPr>
          <p:cNvSpPr txBox="1"/>
          <p:nvPr/>
        </p:nvSpPr>
        <p:spPr>
          <a:xfrm>
            <a:off x="499369" y="4393773"/>
            <a:ext cx="6094520" cy="1477328"/>
          </a:xfrm>
          <a:prstGeom prst="rect">
            <a:avLst/>
          </a:prstGeom>
          <a:noFill/>
        </p:spPr>
        <p:txBody>
          <a:bodyPr wrap="square">
            <a:spAutoFit/>
          </a:bodyPr>
          <a:lstStyle/>
          <a:p>
            <a:pPr algn="l"/>
            <a:r>
              <a:rPr lang="en-US" sz="1800" b="0" i="1" u="none" strike="noStrike" baseline="0" dirty="0">
                <a:latin typeface="LiberationSerif-Italic"/>
              </a:rPr>
              <a:t>Event-driven</a:t>
            </a:r>
          </a:p>
          <a:p>
            <a:pPr algn="l"/>
            <a:r>
              <a:rPr lang="en-US" sz="1800" b="0" i="0" u="none" strike="noStrike" baseline="0" dirty="0">
                <a:latin typeface="LiberationSerif"/>
              </a:rPr>
              <a:t>Microservices emit events, which other microservices consume and react to accordingly. The microservice emitting the event is unaware of which</a:t>
            </a:r>
            <a:r>
              <a:rPr lang="en-US" dirty="0">
                <a:latin typeface="LiberationSerif"/>
              </a:rPr>
              <a:t> </a:t>
            </a:r>
            <a:r>
              <a:rPr lang="en-US" sz="1800" b="0" i="0" u="none" strike="noStrike" baseline="0" dirty="0">
                <a:latin typeface="LiberationSerif"/>
              </a:rPr>
              <a:t>microservices, if any, consume the events it emits.</a:t>
            </a:r>
            <a:endParaRPr lang="en-US" dirty="0"/>
          </a:p>
        </p:txBody>
      </p:sp>
      <p:sp>
        <p:nvSpPr>
          <p:cNvPr id="14" name="TextBox 13">
            <a:extLst>
              <a:ext uri="{FF2B5EF4-FFF2-40B4-BE49-F238E27FC236}">
                <a16:creationId xmlns:a16="http://schemas.microsoft.com/office/drawing/2014/main" id="{6DBBAFCE-535C-3FB7-9682-6D900BD049A2}"/>
              </a:ext>
            </a:extLst>
          </p:cNvPr>
          <p:cNvSpPr txBox="1"/>
          <p:nvPr/>
        </p:nvSpPr>
        <p:spPr>
          <a:xfrm>
            <a:off x="499369" y="5871101"/>
            <a:ext cx="6094520" cy="923330"/>
          </a:xfrm>
          <a:prstGeom prst="rect">
            <a:avLst/>
          </a:prstGeom>
          <a:noFill/>
        </p:spPr>
        <p:txBody>
          <a:bodyPr wrap="square">
            <a:spAutoFit/>
          </a:bodyPr>
          <a:lstStyle/>
          <a:p>
            <a:pPr algn="l"/>
            <a:r>
              <a:rPr lang="en-US" sz="1800" b="0" i="1" u="none" strike="noStrike" baseline="0" dirty="0">
                <a:latin typeface="LiberationSerif-Italic"/>
              </a:rPr>
              <a:t>Common data</a:t>
            </a:r>
          </a:p>
          <a:p>
            <a:pPr algn="l"/>
            <a:r>
              <a:rPr lang="en-US" sz="1800" b="0" i="0" u="none" strike="noStrike" baseline="0" dirty="0">
                <a:latin typeface="LiberationSerif"/>
              </a:rPr>
              <a:t>Not often seen as a communication style, microservices collaborate via some shared data source.</a:t>
            </a:r>
            <a:endParaRPr lang="en-US" dirty="0"/>
          </a:p>
        </p:txBody>
      </p:sp>
      <p:pic>
        <p:nvPicPr>
          <p:cNvPr id="16" name="Picture 15">
            <a:extLst>
              <a:ext uri="{FF2B5EF4-FFF2-40B4-BE49-F238E27FC236}">
                <a16:creationId xmlns:a16="http://schemas.microsoft.com/office/drawing/2014/main" id="{12B754E0-EC0F-2434-244C-0D442EB1CA74}"/>
              </a:ext>
            </a:extLst>
          </p:cNvPr>
          <p:cNvPicPr>
            <a:picLocks noChangeAspect="1"/>
          </p:cNvPicPr>
          <p:nvPr/>
        </p:nvPicPr>
        <p:blipFill>
          <a:blip r:embed="rId2"/>
          <a:stretch>
            <a:fillRect/>
          </a:stretch>
        </p:blipFill>
        <p:spPr>
          <a:xfrm>
            <a:off x="5574223" y="2265843"/>
            <a:ext cx="6118408" cy="1200329"/>
          </a:xfrm>
          <a:prstGeom prst="rect">
            <a:avLst/>
          </a:prstGeom>
        </p:spPr>
      </p:pic>
    </p:spTree>
    <p:extLst>
      <p:ext uri="{BB962C8B-B14F-4D97-AF65-F5344CB8AC3E}">
        <p14:creationId xmlns:p14="http://schemas.microsoft.com/office/powerpoint/2010/main" val="364061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C8646F-4A59-6599-6FCF-458435858058}"/>
              </a:ext>
            </a:extLst>
          </p:cNvPr>
          <p:cNvSpPr txBox="1"/>
          <p:nvPr/>
        </p:nvSpPr>
        <p:spPr>
          <a:xfrm>
            <a:off x="410592" y="308044"/>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Synchronous Blocking</a:t>
            </a:r>
            <a:endParaRPr lang="en-US" dirty="0"/>
          </a:p>
        </p:txBody>
      </p:sp>
      <p:sp>
        <p:nvSpPr>
          <p:cNvPr id="7" name="TextBox 6">
            <a:extLst>
              <a:ext uri="{FF2B5EF4-FFF2-40B4-BE49-F238E27FC236}">
                <a16:creationId xmlns:a16="http://schemas.microsoft.com/office/drawing/2014/main" id="{610EB4EB-EF62-4A73-3E94-D4C2F03A46F2}"/>
              </a:ext>
            </a:extLst>
          </p:cNvPr>
          <p:cNvSpPr txBox="1"/>
          <p:nvPr/>
        </p:nvSpPr>
        <p:spPr>
          <a:xfrm>
            <a:off x="410592" y="677376"/>
            <a:ext cx="6094520" cy="1200329"/>
          </a:xfrm>
          <a:prstGeom prst="rect">
            <a:avLst/>
          </a:prstGeom>
          <a:noFill/>
        </p:spPr>
        <p:txBody>
          <a:bodyPr wrap="square">
            <a:spAutoFit/>
          </a:bodyPr>
          <a:lstStyle/>
          <a:p>
            <a:pPr algn="l"/>
            <a:r>
              <a:rPr lang="en-US" sz="1800" b="0" i="0" u="none" strike="noStrike" baseline="0" dirty="0">
                <a:latin typeface="LiberationSerif"/>
              </a:rPr>
              <a:t>a microservice sends a call of some kind to a downstream process (likely another microservice) and blocks until the call has completed, and potentially until a response has been received.</a:t>
            </a:r>
            <a:endParaRPr lang="en-US" dirty="0"/>
          </a:p>
        </p:txBody>
      </p:sp>
      <p:pic>
        <p:nvPicPr>
          <p:cNvPr id="9" name="Picture 8">
            <a:extLst>
              <a:ext uri="{FF2B5EF4-FFF2-40B4-BE49-F238E27FC236}">
                <a16:creationId xmlns:a16="http://schemas.microsoft.com/office/drawing/2014/main" id="{46D0A154-EC82-4984-C35A-0DA76C11FD92}"/>
              </a:ext>
            </a:extLst>
          </p:cNvPr>
          <p:cNvPicPr>
            <a:picLocks noChangeAspect="1"/>
          </p:cNvPicPr>
          <p:nvPr/>
        </p:nvPicPr>
        <p:blipFill>
          <a:blip r:embed="rId2"/>
          <a:stretch>
            <a:fillRect/>
          </a:stretch>
        </p:blipFill>
        <p:spPr>
          <a:xfrm>
            <a:off x="6505112" y="677376"/>
            <a:ext cx="3863662" cy="985736"/>
          </a:xfrm>
          <a:prstGeom prst="rect">
            <a:avLst/>
          </a:prstGeom>
        </p:spPr>
      </p:pic>
      <p:sp>
        <p:nvSpPr>
          <p:cNvPr id="11" name="TextBox 10">
            <a:extLst>
              <a:ext uri="{FF2B5EF4-FFF2-40B4-BE49-F238E27FC236}">
                <a16:creationId xmlns:a16="http://schemas.microsoft.com/office/drawing/2014/main" id="{AE7C24B4-5809-DCEB-9FDD-6AFD405828C2}"/>
              </a:ext>
            </a:extLst>
          </p:cNvPr>
          <p:cNvSpPr txBox="1"/>
          <p:nvPr/>
        </p:nvSpPr>
        <p:spPr>
          <a:xfrm>
            <a:off x="410592" y="2247037"/>
            <a:ext cx="6094520" cy="646331"/>
          </a:xfrm>
          <a:prstGeom prst="rect">
            <a:avLst/>
          </a:prstGeom>
          <a:noFill/>
        </p:spPr>
        <p:txBody>
          <a:bodyPr wrap="square">
            <a:spAutoFit/>
          </a:bodyPr>
          <a:lstStyle/>
          <a:p>
            <a:pPr algn="l"/>
            <a:r>
              <a:rPr lang="en-US" sz="1800" b="0" i="0" u="none" strike="noStrike" baseline="0" dirty="0">
                <a:latin typeface="LiberationSerif"/>
              </a:rPr>
              <a:t>Typically, a synchronous blocking call is one that is waiting for a response from the downstream process.</a:t>
            </a:r>
            <a:endParaRPr lang="en-US" dirty="0"/>
          </a:p>
        </p:txBody>
      </p:sp>
      <p:sp>
        <p:nvSpPr>
          <p:cNvPr id="13" name="TextBox 12">
            <a:extLst>
              <a:ext uri="{FF2B5EF4-FFF2-40B4-BE49-F238E27FC236}">
                <a16:creationId xmlns:a16="http://schemas.microsoft.com/office/drawing/2014/main" id="{AFE0F6B4-5AE6-6ADA-74E3-49100B7B1F50}"/>
              </a:ext>
            </a:extLst>
          </p:cNvPr>
          <p:cNvSpPr txBox="1"/>
          <p:nvPr/>
        </p:nvSpPr>
        <p:spPr>
          <a:xfrm>
            <a:off x="410592" y="3262700"/>
            <a:ext cx="6094520" cy="923330"/>
          </a:xfrm>
          <a:prstGeom prst="rect">
            <a:avLst/>
          </a:prstGeom>
          <a:noFill/>
        </p:spPr>
        <p:txBody>
          <a:bodyPr wrap="square">
            <a:spAutoFit/>
          </a:bodyPr>
          <a:lstStyle/>
          <a:p>
            <a:pPr algn="l"/>
            <a:r>
              <a:rPr lang="en-US" sz="1800" b="0" i="0" u="none" strike="noStrike" baseline="0" dirty="0">
                <a:latin typeface="LiberationSerif"/>
              </a:rPr>
              <a:t>result of the call is needed for some further operation, or just because it wants to make sure the call worked and to carry out retry if not</a:t>
            </a:r>
            <a:endParaRPr lang="en-US" dirty="0"/>
          </a:p>
        </p:txBody>
      </p:sp>
      <p:sp>
        <p:nvSpPr>
          <p:cNvPr id="15" name="TextBox 14">
            <a:extLst>
              <a:ext uri="{FF2B5EF4-FFF2-40B4-BE49-F238E27FC236}">
                <a16:creationId xmlns:a16="http://schemas.microsoft.com/office/drawing/2014/main" id="{B6E79545-AF26-746D-D3A4-669C3B895F16}"/>
              </a:ext>
            </a:extLst>
          </p:cNvPr>
          <p:cNvSpPr txBox="1"/>
          <p:nvPr/>
        </p:nvSpPr>
        <p:spPr>
          <a:xfrm>
            <a:off x="410592" y="4555362"/>
            <a:ext cx="6094520" cy="646331"/>
          </a:xfrm>
          <a:prstGeom prst="rect">
            <a:avLst/>
          </a:prstGeom>
          <a:noFill/>
        </p:spPr>
        <p:txBody>
          <a:bodyPr wrap="square">
            <a:spAutoFit/>
          </a:bodyPr>
          <a:lstStyle/>
          <a:p>
            <a:pPr algn="l"/>
            <a:r>
              <a:rPr lang="en-US" sz="1800" b="0" i="0" u="none" strike="noStrike" baseline="0" dirty="0">
                <a:latin typeface="LiberationSerif"/>
              </a:rPr>
              <a:t>every synchronous blocking call I see would also constitute being a request response call</a:t>
            </a:r>
            <a:endParaRPr lang="en-US" dirty="0"/>
          </a:p>
        </p:txBody>
      </p:sp>
    </p:spTree>
    <p:extLst>
      <p:ext uri="{BB962C8B-B14F-4D97-AF65-F5344CB8AC3E}">
        <p14:creationId xmlns:p14="http://schemas.microsoft.com/office/powerpoint/2010/main" val="220851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0C8646F-4A59-6599-6FCF-458435858058}"/>
              </a:ext>
            </a:extLst>
          </p:cNvPr>
          <p:cNvSpPr txBox="1"/>
          <p:nvPr/>
        </p:nvSpPr>
        <p:spPr>
          <a:xfrm>
            <a:off x="410592" y="308044"/>
            <a:ext cx="6094520" cy="369332"/>
          </a:xfrm>
          <a:prstGeom prst="rect">
            <a:avLst/>
          </a:prstGeom>
          <a:noFill/>
        </p:spPr>
        <p:txBody>
          <a:bodyPr wrap="square">
            <a:spAutoFit/>
          </a:bodyPr>
          <a:lstStyle/>
          <a:p>
            <a:r>
              <a:rPr lang="en-US" sz="1800" b="1" i="0" u="none" strike="noStrike" baseline="0" dirty="0">
                <a:solidFill>
                  <a:srgbClr val="8F0012"/>
                </a:solidFill>
                <a:latin typeface="LiberationSans-Bold"/>
              </a:rPr>
              <a:t>Pattern: Synchronous Blocking</a:t>
            </a:r>
            <a:endParaRPr lang="en-US" dirty="0"/>
          </a:p>
        </p:txBody>
      </p:sp>
      <p:sp>
        <p:nvSpPr>
          <p:cNvPr id="3" name="TextBox 2">
            <a:extLst>
              <a:ext uri="{FF2B5EF4-FFF2-40B4-BE49-F238E27FC236}">
                <a16:creationId xmlns:a16="http://schemas.microsoft.com/office/drawing/2014/main" id="{10228365-A617-042A-CF04-D117C8C84C93}"/>
              </a:ext>
            </a:extLst>
          </p:cNvPr>
          <p:cNvSpPr txBox="1"/>
          <p:nvPr/>
        </p:nvSpPr>
        <p:spPr>
          <a:xfrm>
            <a:off x="410592" y="677376"/>
            <a:ext cx="6094520" cy="369332"/>
          </a:xfrm>
          <a:prstGeom prst="rect">
            <a:avLst/>
          </a:prstGeom>
          <a:noFill/>
        </p:spPr>
        <p:txBody>
          <a:bodyPr wrap="square">
            <a:spAutoFit/>
          </a:bodyPr>
          <a:lstStyle/>
          <a:p>
            <a:r>
              <a:rPr lang="en-US" sz="1800" b="1" i="0" u="none" strike="noStrike" baseline="0" dirty="0">
                <a:latin typeface="LiberationSans-Bold"/>
              </a:rPr>
              <a:t>Advantages</a:t>
            </a:r>
            <a:endParaRPr lang="en-US" dirty="0"/>
          </a:p>
        </p:txBody>
      </p:sp>
      <p:sp>
        <p:nvSpPr>
          <p:cNvPr id="6" name="TextBox 5">
            <a:extLst>
              <a:ext uri="{FF2B5EF4-FFF2-40B4-BE49-F238E27FC236}">
                <a16:creationId xmlns:a16="http://schemas.microsoft.com/office/drawing/2014/main" id="{0C61088C-BFD2-88B7-9E69-2C28A5EB44F7}"/>
              </a:ext>
            </a:extLst>
          </p:cNvPr>
          <p:cNvSpPr txBox="1"/>
          <p:nvPr/>
        </p:nvSpPr>
        <p:spPr>
          <a:xfrm>
            <a:off x="410592" y="1693039"/>
            <a:ext cx="6094520" cy="646331"/>
          </a:xfrm>
          <a:prstGeom prst="rect">
            <a:avLst/>
          </a:prstGeom>
          <a:noFill/>
        </p:spPr>
        <p:txBody>
          <a:bodyPr wrap="square">
            <a:spAutoFit/>
          </a:bodyPr>
          <a:lstStyle/>
          <a:p>
            <a:pPr algn="l"/>
            <a:r>
              <a:rPr lang="en-US" sz="1800" b="0" i="0" u="none" strike="noStrike" baseline="0" dirty="0">
                <a:latin typeface="LiberationSerif"/>
              </a:rPr>
              <a:t>sticking with those ideas that are familiar when there is so much else going on that is brand-new can make sense</a:t>
            </a:r>
            <a:endParaRPr lang="en-US" dirty="0"/>
          </a:p>
        </p:txBody>
      </p:sp>
      <p:sp>
        <p:nvSpPr>
          <p:cNvPr id="10" name="TextBox 9">
            <a:extLst>
              <a:ext uri="{FF2B5EF4-FFF2-40B4-BE49-F238E27FC236}">
                <a16:creationId xmlns:a16="http://schemas.microsoft.com/office/drawing/2014/main" id="{A024994A-BF2C-5A2E-C988-F21C850800DA}"/>
              </a:ext>
            </a:extLst>
          </p:cNvPr>
          <p:cNvSpPr txBox="1"/>
          <p:nvPr/>
        </p:nvSpPr>
        <p:spPr>
          <a:xfrm>
            <a:off x="410592" y="1046708"/>
            <a:ext cx="6094520" cy="646331"/>
          </a:xfrm>
          <a:prstGeom prst="rect">
            <a:avLst/>
          </a:prstGeom>
          <a:noFill/>
        </p:spPr>
        <p:txBody>
          <a:bodyPr wrap="square">
            <a:spAutoFit/>
          </a:bodyPr>
          <a:lstStyle/>
          <a:p>
            <a:r>
              <a:rPr lang="en-US" sz="1800" b="0" i="0" u="none" strike="noStrike" baseline="0" dirty="0">
                <a:latin typeface="LiberationSerif"/>
              </a:rPr>
              <a:t>Many of us learned to program in a fundamentally synchronous style</a:t>
            </a:r>
            <a:endParaRPr lang="en-US" dirty="0"/>
          </a:p>
        </p:txBody>
      </p:sp>
      <p:sp>
        <p:nvSpPr>
          <p:cNvPr id="4" name="TextBox 3">
            <a:extLst>
              <a:ext uri="{FF2B5EF4-FFF2-40B4-BE49-F238E27FC236}">
                <a16:creationId xmlns:a16="http://schemas.microsoft.com/office/drawing/2014/main" id="{5CF13FF5-21AC-6714-117E-E7498009366F}"/>
              </a:ext>
            </a:extLst>
          </p:cNvPr>
          <p:cNvSpPr txBox="1"/>
          <p:nvPr/>
        </p:nvSpPr>
        <p:spPr>
          <a:xfrm>
            <a:off x="410592" y="2705015"/>
            <a:ext cx="6094520" cy="369332"/>
          </a:xfrm>
          <a:prstGeom prst="rect">
            <a:avLst/>
          </a:prstGeom>
          <a:noFill/>
        </p:spPr>
        <p:txBody>
          <a:bodyPr wrap="square">
            <a:spAutoFit/>
          </a:bodyPr>
          <a:lstStyle/>
          <a:p>
            <a:r>
              <a:rPr lang="en-US" sz="1800" b="1" i="0" u="none" strike="noStrike" baseline="0" dirty="0">
                <a:latin typeface="LiberationSans-Bold"/>
              </a:rPr>
              <a:t>Disadvantages</a:t>
            </a:r>
            <a:endParaRPr lang="en-US" dirty="0"/>
          </a:p>
        </p:txBody>
      </p:sp>
      <p:sp>
        <p:nvSpPr>
          <p:cNvPr id="8" name="TextBox 7">
            <a:extLst>
              <a:ext uri="{FF2B5EF4-FFF2-40B4-BE49-F238E27FC236}">
                <a16:creationId xmlns:a16="http://schemas.microsoft.com/office/drawing/2014/main" id="{13C57789-ECF3-4F95-335E-FC60F688F2C9}"/>
              </a:ext>
            </a:extLst>
          </p:cNvPr>
          <p:cNvSpPr txBox="1"/>
          <p:nvPr/>
        </p:nvSpPr>
        <p:spPr>
          <a:xfrm>
            <a:off x="410592" y="3074347"/>
            <a:ext cx="6094520" cy="646331"/>
          </a:xfrm>
          <a:prstGeom prst="rect">
            <a:avLst/>
          </a:prstGeom>
          <a:noFill/>
        </p:spPr>
        <p:txBody>
          <a:bodyPr wrap="square">
            <a:spAutoFit/>
          </a:bodyPr>
          <a:lstStyle/>
          <a:p>
            <a:pPr algn="l"/>
            <a:r>
              <a:rPr lang="en-US" sz="1800" b="0" i="0" u="none" strike="noStrike" baseline="0" dirty="0">
                <a:latin typeface="LiberationSerif"/>
              </a:rPr>
              <a:t>main challenge with synchronous calls is the inherent </a:t>
            </a:r>
            <a:r>
              <a:rPr lang="en-US" sz="1800" b="0" i="1" u="none" strike="noStrike" baseline="0" dirty="0">
                <a:latin typeface="LiberationSerif"/>
              </a:rPr>
              <a:t>temporal coupling</a:t>
            </a:r>
            <a:r>
              <a:rPr lang="en-US" sz="1800" b="0" i="0" u="none" strike="noStrike" baseline="0" dirty="0">
                <a:latin typeface="LiberationSerif"/>
              </a:rPr>
              <a:t> that occurs</a:t>
            </a:r>
            <a:endParaRPr lang="en-US" dirty="0"/>
          </a:p>
        </p:txBody>
      </p:sp>
      <p:sp>
        <p:nvSpPr>
          <p:cNvPr id="11" name="TextBox 10">
            <a:extLst>
              <a:ext uri="{FF2B5EF4-FFF2-40B4-BE49-F238E27FC236}">
                <a16:creationId xmlns:a16="http://schemas.microsoft.com/office/drawing/2014/main" id="{5E7174C7-B953-7585-7C5B-94ACCB697F73}"/>
              </a:ext>
            </a:extLst>
          </p:cNvPr>
          <p:cNvSpPr txBox="1"/>
          <p:nvPr/>
        </p:nvSpPr>
        <p:spPr>
          <a:xfrm>
            <a:off x="410592" y="3720678"/>
            <a:ext cx="6094520" cy="923330"/>
          </a:xfrm>
          <a:prstGeom prst="rect">
            <a:avLst/>
          </a:prstGeom>
          <a:noFill/>
        </p:spPr>
        <p:txBody>
          <a:bodyPr wrap="square">
            <a:spAutoFit/>
          </a:bodyPr>
          <a:lstStyle/>
          <a:p>
            <a:pPr algn="l"/>
            <a:r>
              <a:rPr lang="en-US" sz="1800" b="0" i="0" u="none" strike="noStrike" baseline="0" dirty="0">
                <a:latin typeface="LiberationSerif"/>
              </a:rPr>
              <a:t>the use of synchronous calls can make a system vulnerable to cascading issues caused by downstream outages more readily than can the use of asynchronous calls</a:t>
            </a:r>
            <a:endParaRPr lang="en-US" dirty="0"/>
          </a:p>
        </p:txBody>
      </p:sp>
      <p:sp>
        <p:nvSpPr>
          <p:cNvPr id="13" name="TextBox 12">
            <a:extLst>
              <a:ext uri="{FF2B5EF4-FFF2-40B4-BE49-F238E27FC236}">
                <a16:creationId xmlns:a16="http://schemas.microsoft.com/office/drawing/2014/main" id="{A4BAA18E-654A-6ADA-3F01-35CCDB26CF6E}"/>
              </a:ext>
            </a:extLst>
          </p:cNvPr>
          <p:cNvSpPr txBox="1"/>
          <p:nvPr/>
        </p:nvSpPr>
        <p:spPr>
          <a:xfrm>
            <a:off x="410592" y="5290339"/>
            <a:ext cx="6094520" cy="369332"/>
          </a:xfrm>
          <a:prstGeom prst="rect">
            <a:avLst/>
          </a:prstGeom>
          <a:noFill/>
        </p:spPr>
        <p:txBody>
          <a:bodyPr wrap="square">
            <a:spAutoFit/>
          </a:bodyPr>
          <a:lstStyle/>
          <a:p>
            <a:r>
              <a:rPr lang="en-US" sz="1800" b="1" i="0" u="none" strike="noStrike" baseline="0" dirty="0">
                <a:latin typeface="LiberationSans-Bold"/>
              </a:rPr>
              <a:t>Where to Use It</a:t>
            </a:r>
            <a:endParaRPr lang="en-US" dirty="0"/>
          </a:p>
        </p:txBody>
      </p:sp>
      <p:sp>
        <p:nvSpPr>
          <p:cNvPr id="15" name="TextBox 14">
            <a:extLst>
              <a:ext uri="{FF2B5EF4-FFF2-40B4-BE49-F238E27FC236}">
                <a16:creationId xmlns:a16="http://schemas.microsoft.com/office/drawing/2014/main" id="{370FB5F9-9478-F767-097D-2D7A08316517}"/>
              </a:ext>
            </a:extLst>
          </p:cNvPr>
          <p:cNvSpPr txBox="1"/>
          <p:nvPr/>
        </p:nvSpPr>
        <p:spPr>
          <a:xfrm>
            <a:off x="410592" y="5659671"/>
            <a:ext cx="6094520" cy="646331"/>
          </a:xfrm>
          <a:prstGeom prst="rect">
            <a:avLst/>
          </a:prstGeom>
          <a:noFill/>
        </p:spPr>
        <p:txBody>
          <a:bodyPr wrap="square">
            <a:spAutoFit/>
          </a:bodyPr>
          <a:lstStyle/>
          <a:p>
            <a:pPr algn="l"/>
            <a:r>
              <a:rPr lang="en-US" sz="1800" b="0" i="0" u="none" strike="noStrike" baseline="0" dirty="0">
                <a:latin typeface="LiberationSerif"/>
              </a:rPr>
              <a:t>For simple microservice architectures, I don’t have a massive problem with the use of synchronous, blocking calls</a:t>
            </a:r>
            <a:endParaRPr lang="en-US" dirty="0"/>
          </a:p>
        </p:txBody>
      </p:sp>
      <p:sp>
        <p:nvSpPr>
          <p:cNvPr id="17" name="TextBox 16">
            <a:extLst>
              <a:ext uri="{FF2B5EF4-FFF2-40B4-BE49-F238E27FC236}">
                <a16:creationId xmlns:a16="http://schemas.microsoft.com/office/drawing/2014/main" id="{DB734D3A-48D4-CDF3-B5BF-CEFB667AE8E4}"/>
              </a:ext>
            </a:extLst>
          </p:cNvPr>
          <p:cNvSpPr txBox="1"/>
          <p:nvPr/>
        </p:nvSpPr>
        <p:spPr>
          <a:xfrm>
            <a:off x="410592" y="6306002"/>
            <a:ext cx="6094520" cy="369332"/>
          </a:xfrm>
          <a:prstGeom prst="rect">
            <a:avLst/>
          </a:prstGeom>
          <a:noFill/>
        </p:spPr>
        <p:txBody>
          <a:bodyPr wrap="square">
            <a:spAutoFit/>
          </a:bodyPr>
          <a:lstStyle/>
          <a:p>
            <a:pPr algn="l"/>
            <a:r>
              <a:rPr lang="en-US" sz="1800" b="0" i="0" u="none" strike="noStrike" baseline="0" dirty="0">
                <a:latin typeface="LiberationSerif"/>
              </a:rPr>
              <a:t>problematic when you start having more chains of calls</a:t>
            </a:r>
            <a:endParaRPr lang="en-US" dirty="0"/>
          </a:p>
        </p:txBody>
      </p:sp>
      <p:pic>
        <p:nvPicPr>
          <p:cNvPr id="19" name="Picture 18">
            <a:extLst>
              <a:ext uri="{FF2B5EF4-FFF2-40B4-BE49-F238E27FC236}">
                <a16:creationId xmlns:a16="http://schemas.microsoft.com/office/drawing/2014/main" id="{94C52EB6-B2FC-A7CE-13FA-4ADB1B217DDA}"/>
              </a:ext>
            </a:extLst>
          </p:cNvPr>
          <p:cNvPicPr>
            <a:picLocks noChangeAspect="1"/>
          </p:cNvPicPr>
          <p:nvPr/>
        </p:nvPicPr>
        <p:blipFill>
          <a:blip r:embed="rId2"/>
          <a:stretch>
            <a:fillRect/>
          </a:stretch>
        </p:blipFill>
        <p:spPr>
          <a:xfrm>
            <a:off x="6505112" y="1561289"/>
            <a:ext cx="3863662" cy="1867711"/>
          </a:xfrm>
          <a:prstGeom prst="rect">
            <a:avLst/>
          </a:prstGeom>
        </p:spPr>
      </p:pic>
      <p:pic>
        <p:nvPicPr>
          <p:cNvPr id="21" name="Picture 20">
            <a:extLst>
              <a:ext uri="{FF2B5EF4-FFF2-40B4-BE49-F238E27FC236}">
                <a16:creationId xmlns:a16="http://schemas.microsoft.com/office/drawing/2014/main" id="{27857284-DA36-4677-FC5D-C1228DBF6516}"/>
              </a:ext>
            </a:extLst>
          </p:cNvPr>
          <p:cNvPicPr>
            <a:picLocks noChangeAspect="1"/>
          </p:cNvPicPr>
          <p:nvPr/>
        </p:nvPicPr>
        <p:blipFill>
          <a:blip r:embed="rId3"/>
          <a:stretch>
            <a:fillRect/>
          </a:stretch>
        </p:blipFill>
        <p:spPr>
          <a:xfrm>
            <a:off x="6505112" y="3793635"/>
            <a:ext cx="3376991" cy="2881699"/>
          </a:xfrm>
          <a:prstGeom prst="rect">
            <a:avLst/>
          </a:prstGeom>
        </p:spPr>
      </p:pic>
    </p:spTree>
    <p:extLst>
      <p:ext uri="{BB962C8B-B14F-4D97-AF65-F5344CB8AC3E}">
        <p14:creationId xmlns:p14="http://schemas.microsoft.com/office/powerpoint/2010/main" val="233606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2206</Words>
  <Application>Microsoft Office PowerPoint</Application>
  <PresentationFormat>Widescreen</PresentationFormat>
  <Paragraphs>170</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LiberationSans-Bold</vt:lpstr>
      <vt:lpstr>LiberationSerif</vt:lpstr>
      <vt:lpstr>LiberationSerif-Italic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Addison Boyer</dc:creator>
  <cp:lastModifiedBy>Addison Boyer</cp:lastModifiedBy>
  <cp:revision>4</cp:revision>
  <dcterms:created xsi:type="dcterms:W3CDTF">2025-02-04T19:12:16Z</dcterms:created>
  <dcterms:modified xsi:type="dcterms:W3CDTF">2025-02-06T19:12:25Z</dcterms:modified>
</cp:coreProperties>
</file>