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56" r:id="rId2"/>
    <p:sldId id="257" r:id="rId3"/>
    <p:sldId id="258" r:id="rId4"/>
    <p:sldId id="261" r:id="rId5"/>
    <p:sldId id="265" r:id="rId6"/>
    <p:sldId id="264" r:id="rId7"/>
    <p:sldId id="266" r:id="rId8"/>
    <p:sldId id="267" r:id="rId9"/>
    <p:sldId id="263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80" userDrawn="1">
          <p15:clr>
            <a:srgbClr val="A4A3A4"/>
          </p15:clr>
        </p15:guide>
        <p15:guide id="2" pos="1392" userDrawn="1">
          <p15:clr>
            <a:srgbClr val="A4A3A4"/>
          </p15:clr>
        </p15:guide>
        <p15:guide id="3" orient="horz" pos="28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3B72"/>
    <a:srgbClr val="89A9E3"/>
    <a:srgbClr val="5785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0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34" y="483"/>
      </p:cViewPr>
      <p:guideLst>
        <p:guide orient="horz" pos="4080"/>
        <p:guide pos="1392"/>
        <p:guide orient="horz" pos="28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131495-B18B-40D7-960F-EAFD03A728A4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B46F8-9F24-4503-8C4E-5D64B7F1C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966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FD86C-C81D-4BC0-AFF0-A2E094595C42}" type="datetime1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784A-DA49-4ED0-B673-F27742B130A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C20CD0-D423-44A3-A031-6EBF96B47BCE}"/>
              </a:ext>
            </a:extLst>
          </p:cNvPr>
          <p:cNvSpPr/>
          <p:nvPr userDrawn="1"/>
        </p:nvSpPr>
        <p:spPr>
          <a:xfrm>
            <a:off x="0" y="6492884"/>
            <a:ext cx="9144000" cy="365125"/>
          </a:xfrm>
          <a:prstGeom prst="rect">
            <a:avLst/>
          </a:prstGeom>
          <a:solidFill>
            <a:srgbClr val="1B3B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9125725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3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059A2-48DD-4C97-8893-611CAFA876F2}" type="datetime1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784A-DA49-4ED0-B673-F27742B13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138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4A3A-FAD3-494D-A540-1093A83255CB}" type="datetime1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784A-DA49-4ED0-B673-F27742B13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92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BE2C3-C570-4FF2-856B-4092D455ABB8}" type="datetime1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784A-DA49-4ED0-B673-F27742B130A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427F51-9CCF-4D4E-8E4B-01977F0C416C}"/>
              </a:ext>
            </a:extLst>
          </p:cNvPr>
          <p:cNvSpPr/>
          <p:nvPr userDrawn="1"/>
        </p:nvSpPr>
        <p:spPr>
          <a:xfrm>
            <a:off x="-297712" y="6492884"/>
            <a:ext cx="9902456" cy="407980"/>
          </a:xfrm>
          <a:prstGeom prst="rect">
            <a:avLst/>
          </a:prstGeom>
          <a:solidFill>
            <a:srgbClr val="1B3B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84102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A66F1-B0C9-4770-85F5-1DAFDCD374C8}" type="datetime1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784A-DA49-4ED0-B673-F27742B130A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73D5C2-D271-4FD1-A6DD-02C808E21021}"/>
              </a:ext>
            </a:extLst>
          </p:cNvPr>
          <p:cNvSpPr/>
          <p:nvPr userDrawn="1"/>
        </p:nvSpPr>
        <p:spPr>
          <a:xfrm>
            <a:off x="0" y="6492884"/>
            <a:ext cx="9144000" cy="365125"/>
          </a:xfrm>
          <a:prstGeom prst="rect">
            <a:avLst/>
          </a:prstGeom>
          <a:solidFill>
            <a:srgbClr val="1B3B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738979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8C86-3674-4C73-87A3-73EA3C43F997}" type="datetime1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784A-DA49-4ED0-B673-F27742B130A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6D1E54-BD53-4904-95E8-778E236C3B59}"/>
              </a:ext>
            </a:extLst>
          </p:cNvPr>
          <p:cNvSpPr/>
          <p:nvPr userDrawn="1"/>
        </p:nvSpPr>
        <p:spPr>
          <a:xfrm>
            <a:off x="0" y="6492884"/>
            <a:ext cx="9144000" cy="365125"/>
          </a:xfrm>
          <a:prstGeom prst="rect">
            <a:avLst/>
          </a:prstGeom>
          <a:solidFill>
            <a:srgbClr val="1B3B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533674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436BF-963C-4AF1-A9CC-24B38DACC3E5}" type="datetime1">
              <a:rPr lang="en-US" smtClean="0"/>
              <a:t>12/13/2022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784A-DA49-4ED0-B673-F27742B130A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B554E1-C48A-4AEF-9859-311FAE41A133}"/>
              </a:ext>
            </a:extLst>
          </p:cNvPr>
          <p:cNvSpPr/>
          <p:nvPr userDrawn="1"/>
        </p:nvSpPr>
        <p:spPr>
          <a:xfrm>
            <a:off x="0" y="6492884"/>
            <a:ext cx="9144000" cy="365125"/>
          </a:xfrm>
          <a:prstGeom prst="rect">
            <a:avLst/>
          </a:prstGeom>
          <a:solidFill>
            <a:srgbClr val="1B3B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7777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51F14-0BA6-4975-81BF-5032835158EE}" type="datetime1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784A-DA49-4ED0-B673-F27742B130A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2EBA85-C519-4CEF-B2B6-8F70C089AB88}"/>
              </a:ext>
            </a:extLst>
          </p:cNvPr>
          <p:cNvSpPr/>
          <p:nvPr userDrawn="1"/>
        </p:nvSpPr>
        <p:spPr>
          <a:xfrm>
            <a:off x="0" y="6492884"/>
            <a:ext cx="9144000" cy="365125"/>
          </a:xfrm>
          <a:prstGeom prst="rect">
            <a:avLst/>
          </a:prstGeom>
          <a:solidFill>
            <a:srgbClr val="1B3B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087127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8414C-A01B-4D98-A545-EA46E5857071}" type="datetime1">
              <a:rPr lang="en-US" smtClean="0"/>
              <a:t>12/13/2022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784A-DA49-4ED0-B673-F27742B130A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0B5183-FA68-409C-92E7-D1BC7872737A}"/>
              </a:ext>
            </a:extLst>
          </p:cNvPr>
          <p:cNvSpPr/>
          <p:nvPr userDrawn="1"/>
        </p:nvSpPr>
        <p:spPr>
          <a:xfrm>
            <a:off x="0" y="6492884"/>
            <a:ext cx="9144000" cy="365125"/>
          </a:xfrm>
          <a:prstGeom prst="rect">
            <a:avLst/>
          </a:prstGeom>
          <a:solidFill>
            <a:srgbClr val="1B3B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457319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7A5C-603D-4B84-9C59-67FED9037E21}" type="datetime1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784A-DA49-4ED0-B673-F27742B13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98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787D8-B0DE-4839-B624-45CE98B52B0D}" type="datetime1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784A-DA49-4ED0-B673-F27742B13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41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E784A-DA49-4ED0-B673-F27742B130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E13015-4EE9-4CBE-9495-478347922523}"/>
              </a:ext>
            </a:extLst>
          </p:cNvPr>
          <p:cNvSpPr/>
          <p:nvPr userDrawn="1"/>
        </p:nvSpPr>
        <p:spPr>
          <a:xfrm>
            <a:off x="0" y="6492884"/>
            <a:ext cx="9144000" cy="365125"/>
          </a:xfrm>
          <a:prstGeom prst="rect">
            <a:avLst/>
          </a:prstGeom>
          <a:solidFill>
            <a:srgbClr val="1B3B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38809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878F89D-3EF0-43EA-B7AB-D2549497EB07}"/>
              </a:ext>
            </a:extLst>
          </p:cNvPr>
          <p:cNvSpPr/>
          <p:nvPr/>
        </p:nvSpPr>
        <p:spPr>
          <a:xfrm>
            <a:off x="-48600" y="3531870"/>
            <a:ext cx="9266400" cy="697230"/>
          </a:xfrm>
          <a:prstGeom prst="rect">
            <a:avLst/>
          </a:prstGeom>
          <a:solidFill>
            <a:srgbClr val="89A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52E439-6186-40E8-B58B-5584F34C0A22}"/>
              </a:ext>
            </a:extLst>
          </p:cNvPr>
          <p:cNvSpPr/>
          <p:nvPr/>
        </p:nvSpPr>
        <p:spPr>
          <a:xfrm>
            <a:off x="-357409" y="-185057"/>
            <a:ext cx="9666515" cy="3842657"/>
          </a:xfrm>
          <a:prstGeom prst="rect">
            <a:avLst/>
          </a:prstGeom>
          <a:solidFill>
            <a:srgbClr val="1B3B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F495DE-1E00-49BE-A9D1-389D7B2A5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1958" y="1916107"/>
            <a:ext cx="5876365" cy="68264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Ordered sets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for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D81C5F-3959-4205-B062-10E228D9A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8332" y="3806190"/>
            <a:ext cx="3507971" cy="38568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Aleksey Ryabykin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A5F930C-2599-4B63-B08A-706BA910E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35056"/>
            <a:ext cx="3086100" cy="27384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Lazy Formal Concept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3DD592-81CB-48BA-A154-F2C94A075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25" y="5189237"/>
            <a:ext cx="3260912" cy="385682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CE76007F-79B5-42C3-843B-4017C92073BF}"/>
              </a:ext>
            </a:extLst>
          </p:cNvPr>
          <p:cNvSpPr txBox="1">
            <a:spLocks/>
          </p:cNvSpPr>
          <p:nvPr/>
        </p:nvSpPr>
        <p:spPr>
          <a:xfrm>
            <a:off x="7563284" y="3806198"/>
            <a:ext cx="1162397" cy="317975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>
                <a:solidFill>
                  <a:schemeClr val="bg1"/>
                </a:solidFill>
              </a:rPr>
              <a:t>12/12/22</a:t>
            </a:r>
          </a:p>
        </p:txBody>
      </p:sp>
    </p:spTree>
    <p:extLst>
      <p:ext uri="{BB962C8B-B14F-4D97-AF65-F5344CB8AC3E}">
        <p14:creationId xmlns:p14="http://schemas.microsoft.com/office/powerpoint/2010/main" val="404120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2D2D1-869B-4E0A-B194-96C9338F8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B3B72"/>
                </a:solidFill>
              </a:rPr>
              <a:t>Inferences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C44C1E-F8B4-43B6-A61E-ABECB8C264CB}"/>
              </a:ext>
            </a:extLst>
          </p:cNvPr>
          <p:cNvSpPr txBox="1"/>
          <p:nvPr/>
        </p:nvSpPr>
        <p:spPr>
          <a:xfrm>
            <a:off x="1193312" y="4212053"/>
            <a:ext cx="115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Little 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CD64FD-5831-4057-83DB-E044AF96703F}"/>
              </a:ext>
            </a:extLst>
          </p:cNvPr>
          <p:cNvSpPr txBox="1"/>
          <p:nvPr/>
        </p:nvSpPr>
        <p:spPr>
          <a:xfrm>
            <a:off x="4005645" y="4203618"/>
            <a:ext cx="1138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Binary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B8F20A-084B-49A9-B2E9-449210DF630C}"/>
              </a:ext>
            </a:extLst>
          </p:cNvPr>
          <p:cNvSpPr txBox="1"/>
          <p:nvPr/>
        </p:nvSpPr>
        <p:spPr>
          <a:xfrm>
            <a:off x="6506650" y="4214655"/>
            <a:ext cx="1531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Interpretable</a:t>
            </a:r>
          </a:p>
        </p:txBody>
      </p:sp>
      <p:sp>
        <p:nvSpPr>
          <p:cNvPr id="24" name="Footer Placeholder 9">
            <a:extLst>
              <a:ext uri="{FF2B5EF4-FFF2-40B4-BE49-F238E27FC236}">
                <a16:creationId xmlns:a16="http://schemas.microsoft.com/office/drawing/2014/main" id="{27D9A31B-27E0-4E81-B37C-AB02BCED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38515"/>
            <a:ext cx="3086100" cy="273844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Lazy Formal Concept Analysis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26F30042-76C0-4ED8-B6EE-50AAAC3E8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77000"/>
            <a:ext cx="2057400" cy="365125"/>
          </a:xfrm>
        </p:spPr>
        <p:txBody>
          <a:bodyPr/>
          <a:lstStyle/>
          <a:p>
            <a:fld id="{17AE784A-DA49-4ED0-B673-F27742B130AE}" type="slidenum">
              <a:rPr lang="en-US" smtClean="0">
                <a:solidFill>
                  <a:schemeClr val="bg1"/>
                </a:solidFill>
              </a:r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228C5C-6DE2-49F1-9212-9CC1C0056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297" y="2964956"/>
            <a:ext cx="1180516" cy="11805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983B14-BF8D-436F-B6EB-17BB51DAE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560" y="3123459"/>
            <a:ext cx="988880" cy="9888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696E60-CFC4-4ABD-AB21-F662DC0A98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660" y="3049146"/>
            <a:ext cx="985740" cy="98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154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F3FA4-85E3-4485-BA64-11A87F4BC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4723"/>
            <a:ext cx="7886700" cy="1325563"/>
          </a:xfrm>
        </p:spPr>
        <p:txBody>
          <a:bodyPr/>
          <a:lstStyle/>
          <a:p>
            <a:r>
              <a:rPr lang="en-US" dirty="0">
                <a:solidFill>
                  <a:srgbClr val="1B3B72"/>
                </a:solidFill>
              </a:rPr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45920-8197-4127-BB09-25F0227A4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11487"/>
            <a:ext cx="4166550" cy="29474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I have chosen three datasets to check the base algorithm and my proposed one performances. All of them belong to the UCI Machine Learning Repository:</a:t>
            </a:r>
          </a:p>
          <a:p>
            <a:r>
              <a:rPr lang="en-US" sz="1500" dirty="0"/>
              <a:t>Car dataset:</a:t>
            </a:r>
          </a:p>
          <a:p>
            <a:pPr marL="0" indent="0">
              <a:buNone/>
            </a:pPr>
            <a:r>
              <a:rPr lang="en-US" sz="1500" dirty="0"/>
              <a:t>Instances:   1728  Features:  7</a:t>
            </a:r>
          </a:p>
          <a:p>
            <a:r>
              <a:rPr lang="en-US" sz="1500" dirty="0"/>
              <a:t>Mushrooms dataset:</a:t>
            </a:r>
          </a:p>
          <a:p>
            <a:pPr marL="0" indent="0">
              <a:buNone/>
            </a:pPr>
            <a:r>
              <a:rPr lang="en-US" sz="1500" dirty="0"/>
              <a:t>Instances:   8124  Features: 23</a:t>
            </a:r>
          </a:p>
          <a:p>
            <a:r>
              <a:rPr lang="en-US" sz="1500" dirty="0"/>
              <a:t>Congressional voting records:</a:t>
            </a:r>
          </a:p>
          <a:p>
            <a:pPr marL="0" indent="0">
              <a:buNone/>
            </a:pPr>
            <a:r>
              <a:rPr lang="en-US" sz="1500" dirty="0"/>
              <a:t>Instances:   435    Features:  17</a:t>
            </a:r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304E983B-DFD5-4BC5-8B40-B44DEFF44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38515"/>
            <a:ext cx="3086100" cy="273844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Lazy Formal Concept Analysis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4EA045F-324C-4D98-958B-2B2AAB9E4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92881"/>
            <a:ext cx="2057400" cy="365125"/>
          </a:xfrm>
        </p:spPr>
        <p:txBody>
          <a:bodyPr/>
          <a:lstStyle/>
          <a:p>
            <a:fld id="{17AE784A-DA49-4ED0-B673-F27742B130AE}" type="slidenum">
              <a:rPr lang="en-US" smtClean="0">
                <a:solidFill>
                  <a:schemeClr val="bg1"/>
                </a:solidFill>
              </a:r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Репозиторий UCI">
            <a:extLst>
              <a:ext uri="{FF2B5EF4-FFF2-40B4-BE49-F238E27FC236}">
                <a16:creationId xmlns:a16="http://schemas.microsoft.com/office/drawing/2014/main" id="{17832E6B-B2DB-4FD9-89A2-C09ADFCCA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440" y="2094670"/>
            <a:ext cx="347940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3C5B65-FC2E-43EE-8DEA-46DA4C81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420" y="4357038"/>
            <a:ext cx="1324880" cy="17373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253609E-109E-4911-AEC0-2E783F4DA3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4357038"/>
            <a:ext cx="1324880" cy="173736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86C0B08-6DDF-4F05-AB68-9D341C5771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560" y="4357038"/>
            <a:ext cx="1324880" cy="173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8176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A3A41-E14D-4233-A966-3EE2A9F52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B3B72"/>
                </a:solidFill>
              </a:rPr>
              <a:t>Initial algorithm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422D5-0175-4727-A786-AFB80249A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93278"/>
            <a:ext cx="2057400" cy="365125"/>
          </a:xfrm>
        </p:spPr>
        <p:txBody>
          <a:bodyPr/>
          <a:lstStyle/>
          <a:p>
            <a:fld id="{17AE784A-DA49-4ED0-B673-F27742B130AE}" type="slidenum">
              <a:rPr lang="en-US" smtClean="0">
                <a:solidFill>
                  <a:schemeClr val="bg1"/>
                </a:solidFill>
              </a:r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Footer Placeholder 9">
            <a:extLst>
              <a:ext uri="{FF2B5EF4-FFF2-40B4-BE49-F238E27FC236}">
                <a16:creationId xmlns:a16="http://schemas.microsoft.com/office/drawing/2014/main" id="{BA9EBAFC-B241-4647-A9F0-E11CB863F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38515"/>
            <a:ext cx="3086100" cy="273844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Lazy Formal Concept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8BB7AE-56F3-42C9-9107-8E752CC9A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9"/>
            <a:ext cx="9144000" cy="400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94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A3A41-E14D-4233-A966-3EE2A9F52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B3B72"/>
                </a:solidFill>
              </a:rPr>
              <a:t>Proposed improvements</a:t>
            </a:r>
            <a:br>
              <a:rPr lang="en-US" dirty="0">
                <a:solidFill>
                  <a:srgbClr val="1B3B72"/>
                </a:solidFill>
              </a:rPr>
            </a:br>
            <a:r>
              <a:rPr lang="en-US" dirty="0">
                <a:solidFill>
                  <a:srgbClr val="1B3B72"/>
                </a:solidFill>
              </a:rPr>
              <a:t>to the initial algorithm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422D5-0175-4727-A786-AFB80249A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93278"/>
            <a:ext cx="2057400" cy="365125"/>
          </a:xfrm>
        </p:spPr>
        <p:txBody>
          <a:bodyPr/>
          <a:lstStyle/>
          <a:p>
            <a:fld id="{17AE784A-DA49-4ED0-B673-F27742B130AE}" type="slidenum">
              <a:rPr lang="en-US" smtClean="0">
                <a:solidFill>
                  <a:schemeClr val="bg1"/>
                </a:solidFill>
              </a:r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Footer Placeholder 9">
            <a:extLst>
              <a:ext uri="{FF2B5EF4-FFF2-40B4-BE49-F238E27FC236}">
                <a16:creationId xmlns:a16="http://schemas.microsoft.com/office/drawing/2014/main" id="{BA9EBAFC-B241-4647-A9F0-E11CB863F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38515"/>
            <a:ext cx="3086100" cy="273844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Lazy Formal Concept Analysis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4E6152D-E8FD-4EC3-817A-8C3C954AC9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784"/>
          <a:stretch/>
        </p:blipFill>
        <p:spPr>
          <a:xfrm>
            <a:off x="4572000" y="1690689"/>
            <a:ext cx="4569879" cy="4475756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91065DF-26B2-4BBC-9017-9954D3266C7C}"/>
              </a:ext>
            </a:extLst>
          </p:cNvPr>
          <p:cNvSpPr txBox="1"/>
          <p:nvPr/>
        </p:nvSpPr>
        <p:spPr>
          <a:xfrm>
            <a:off x="628650" y="1951200"/>
            <a:ext cx="3650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</a:rPr>
              <a:t>The core idea is the same as for the initial algorithm. But the chosen path to calculate the intersections</a:t>
            </a:r>
            <a:br>
              <a:rPr lang="en-US" dirty="0"/>
            </a:br>
            <a:r>
              <a:rPr lang="en-US" b="0" i="0" dirty="0">
                <a:effectLst/>
              </a:rPr>
              <a:t>is different with the previous one. The procedure can be expressed in terms of matrix multiplication of</a:t>
            </a:r>
            <a:br>
              <a:rPr lang="en-US" dirty="0"/>
            </a:br>
            <a:r>
              <a:rPr lang="en-US" b="0" i="0" dirty="0">
                <a:effectLst/>
              </a:rPr>
              <a:t>bitmasks that had been obtained after binarization.</a:t>
            </a:r>
          </a:p>
          <a:p>
            <a:endParaRPr lang="en-US" dirty="0"/>
          </a:p>
          <a:p>
            <a:r>
              <a:rPr lang="en-US" b="0" i="0" dirty="0">
                <a:effectLst/>
              </a:rPr>
              <a:t>Also, there is some bad influence of proposed in the initial algorithm normalization of counts of counterexamples.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153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A3A41-E14D-4233-A966-3EE2A9F52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B3B72"/>
                </a:solidFill>
              </a:rPr>
              <a:t>Comparison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422D5-0175-4727-A786-AFB80249A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93278"/>
            <a:ext cx="2057400" cy="365125"/>
          </a:xfrm>
        </p:spPr>
        <p:txBody>
          <a:bodyPr/>
          <a:lstStyle/>
          <a:p>
            <a:fld id="{17AE784A-DA49-4ED0-B673-F27742B130AE}" type="slidenum">
              <a:rPr lang="en-US" smtClean="0">
                <a:solidFill>
                  <a:schemeClr val="bg1"/>
                </a:solidFill>
              </a:r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Footer Placeholder 9">
            <a:extLst>
              <a:ext uri="{FF2B5EF4-FFF2-40B4-BE49-F238E27FC236}">
                <a16:creationId xmlns:a16="http://schemas.microsoft.com/office/drawing/2014/main" id="{BA9EBAFC-B241-4647-A9F0-E11CB863F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38515"/>
            <a:ext cx="3086100" cy="273844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Lazy Formal Concept Analysis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F1C7CA-7A70-4285-9CC3-D36C78B265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063" y="2117053"/>
            <a:ext cx="4128690" cy="2743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69E8E3-5BAC-4427-AC28-4BD562C8D3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50" y="2117053"/>
            <a:ext cx="4128689" cy="2743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ADA11D1-C494-44A4-AF3F-776FE5819B35}"/>
              </a:ext>
            </a:extLst>
          </p:cNvPr>
          <p:cNvSpPr txBox="1"/>
          <p:nvPr/>
        </p:nvSpPr>
        <p:spPr>
          <a:xfrm>
            <a:off x="1494206" y="5181386"/>
            <a:ext cx="1744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algorithm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9ABD81-89FA-44AE-9BC9-D1AC144D7EEB}"/>
              </a:ext>
            </a:extLst>
          </p:cNvPr>
          <p:cNvSpPr txBox="1"/>
          <p:nvPr/>
        </p:nvSpPr>
        <p:spPr>
          <a:xfrm>
            <a:off x="5769856" y="5181386"/>
            <a:ext cx="2147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Improved algorithm</a:t>
            </a:r>
          </a:p>
        </p:txBody>
      </p:sp>
    </p:spTree>
    <p:extLst>
      <p:ext uri="{BB962C8B-B14F-4D97-AF65-F5344CB8AC3E}">
        <p14:creationId xmlns:p14="http://schemas.microsoft.com/office/powerpoint/2010/main" val="2275803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A3A41-E14D-4233-A966-3EE2A9F52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B3B72"/>
                </a:solidFill>
              </a:rPr>
              <a:t>Results (Accuracy scores)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422D5-0175-4727-A786-AFB80249A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93278"/>
            <a:ext cx="2057400" cy="365125"/>
          </a:xfrm>
        </p:spPr>
        <p:txBody>
          <a:bodyPr/>
          <a:lstStyle/>
          <a:p>
            <a:fld id="{17AE784A-DA49-4ED0-B673-F27742B130AE}" type="slidenum">
              <a:rPr lang="en-US" smtClean="0">
                <a:solidFill>
                  <a:schemeClr val="bg1"/>
                </a:solidFill>
              </a:r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Footer Placeholder 9">
            <a:extLst>
              <a:ext uri="{FF2B5EF4-FFF2-40B4-BE49-F238E27FC236}">
                <a16:creationId xmlns:a16="http://schemas.microsoft.com/office/drawing/2014/main" id="{BA9EBAFC-B241-4647-A9F0-E11CB863F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38515"/>
            <a:ext cx="3086100" cy="273844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Lazy Formal Concept Analysis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94A70EE0-5C90-4836-8B85-EFC4B2066D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3524813"/>
              </p:ext>
            </p:extLst>
          </p:nvPr>
        </p:nvGraphicFramePr>
        <p:xfrm>
          <a:off x="0" y="2313940"/>
          <a:ext cx="9143999" cy="223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00">
                  <a:extLst>
                    <a:ext uri="{9D8B030D-6E8A-4147-A177-3AD203B41FA5}">
                      <a16:colId xmlns:a16="http://schemas.microsoft.com/office/drawing/2014/main" val="2931508299"/>
                    </a:ext>
                  </a:extLst>
                </a:gridCol>
                <a:gridCol w="1094400">
                  <a:extLst>
                    <a:ext uri="{9D8B030D-6E8A-4147-A177-3AD203B41FA5}">
                      <a16:colId xmlns:a16="http://schemas.microsoft.com/office/drawing/2014/main" val="168672730"/>
                    </a:ext>
                  </a:extLst>
                </a:gridCol>
                <a:gridCol w="1411200">
                  <a:extLst>
                    <a:ext uri="{9D8B030D-6E8A-4147-A177-3AD203B41FA5}">
                      <a16:colId xmlns:a16="http://schemas.microsoft.com/office/drawing/2014/main" val="3815540941"/>
                    </a:ext>
                  </a:extLst>
                </a:gridCol>
                <a:gridCol w="1612800">
                  <a:extLst>
                    <a:ext uri="{9D8B030D-6E8A-4147-A177-3AD203B41FA5}">
                      <a16:colId xmlns:a16="http://schemas.microsoft.com/office/drawing/2014/main" val="1846220816"/>
                    </a:ext>
                  </a:extLst>
                </a:gridCol>
                <a:gridCol w="928800">
                  <a:extLst>
                    <a:ext uri="{9D8B030D-6E8A-4147-A177-3AD203B41FA5}">
                      <a16:colId xmlns:a16="http://schemas.microsoft.com/office/drawing/2014/main" val="1037617490"/>
                    </a:ext>
                  </a:extLst>
                </a:gridCol>
                <a:gridCol w="799200">
                  <a:extLst>
                    <a:ext uri="{9D8B030D-6E8A-4147-A177-3AD203B41FA5}">
                      <a16:colId xmlns:a16="http://schemas.microsoft.com/office/drawing/2014/main" val="3453661389"/>
                    </a:ext>
                  </a:extLst>
                </a:gridCol>
                <a:gridCol w="1195200">
                  <a:extLst>
                    <a:ext uri="{9D8B030D-6E8A-4147-A177-3AD203B41FA5}">
                      <a16:colId xmlns:a16="http://schemas.microsoft.com/office/drawing/2014/main" val="3680007589"/>
                    </a:ext>
                  </a:extLst>
                </a:gridCol>
                <a:gridCol w="1375199">
                  <a:extLst>
                    <a:ext uri="{9D8B030D-6E8A-4147-A177-3AD203B41FA5}">
                      <a16:colId xmlns:a16="http://schemas.microsoft.com/office/drawing/2014/main" val="32860215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 anchor="ctr">
                    <a:solidFill>
                      <a:srgbClr val="1B3B7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Catboost</a:t>
                      </a:r>
                      <a:endParaRPr lang="en-US" dirty="0"/>
                    </a:p>
                    <a:p>
                      <a:r>
                        <a:rPr lang="en-US" dirty="0"/>
                        <a:t>CLF</a:t>
                      </a:r>
                    </a:p>
                  </a:txBody>
                  <a:tcPr>
                    <a:solidFill>
                      <a:srgbClr val="1B3B7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DecisionTree</a:t>
                      </a:r>
                      <a:endParaRPr lang="en-US" dirty="0"/>
                    </a:p>
                    <a:p>
                      <a:r>
                        <a:rPr lang="en-US" dirty="0"/>
                        <a:t>CLF</a:t>
                      </a:r>
                    </a:p>
                  </a:txBody>
                  <a:tcPr>
                    <a:solidFill>
                      <a:srgbClr val="1B3B7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RandomForest</a:t>
                      </a:r>
                      <a:endParaRPr lang="en-US" dirty="0"/>
                    </a:p>
                    <a:p>
                      <a:r>
                        <a:rPr lang="en-US" dirty="0"/>
                        <a:t>CLF</a:t>
                      </a:r>
                    </a:p>
                  </a:txBody>
                  <a:tcPr>
                    <a:solidFill>
                      <a:srgbClr val="1B3B7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XBGRF</a:t>
                      </a:r>
                    </a:p>
                    <a:p>
                      <a:r>
                        <a:rPr lang="en-US" dirty="0"/>
                        <a:t>CLF</a:t>
                      </a:r>
                    </a:p>
                  </a:txBody>
                  <a:tcPr>
                    <a:solidFill>
                      <a:srgbClr val="1B3B7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LGBM</a:t>
                      </a:r>
                    </a:p>
                    <a:p>
                      <a:r>
                        <a:rPr lang="en-US" dirty="0"/>
                        <a:t>CLF</a:t>
                      </a:r>
                    </a:p>
                  </a:txBody>
                  <a:tcPr>
                    <a:solidFill>
                      <a:srgbClr val="1B3B7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</a:t>
                      </a:r>
                    </a:p>
                    <a:p>
                      <a:r>
                        <a:rPr lang="en-US" dirty="0"/>
                        <a:t>Algorithm</a:t>
                      </a:r>
                    </a:p>
                  </a:txBody>
                  <a:tcPr>
                    <a:solidFill>
                      <a:srgbClr val="1B3B7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Improved</a:t>
                      </a:r>
                    </a:p>
                    <a:p>
                      <a:r>
                        <a:rPr lang="en-US" dirty="0"/>
                        <a:t>Algorithm</a:t>
                      </a:r>
                    </a:p>
                  </a:txBody>
                  <a:tcPr>
                    <a:solidFill>
                      <a:srgbClr val="1B3B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988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286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Mushrooms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007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Congress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604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94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A3A41-E14D-4233-A966-3EE2A9F52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B3B72"/>
                </a:solidFill>
              </a:rPr>
              <a:t>Results (F1 scores)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422D5-0175-4727-A786-AFB80249A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93278"/>
            <a:ext cx="2057400" cy="365125"/>
          </a:xfrm>
        </p:spPr>
        <p:txBody>
          <a:bodyPr/>
          <a:lstStyle/>
          <a:p>
            <a:fld id="{17AE784A-DA49-4ED0-B673-F27742B130AE}" type="slidenum">
              <a:rPr lang="en-US" smtClean="0">
                <a:solidFill>
                  <a:schemeClr val="bg1"/>
                </a:solidFill>
              </a:r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Footer Placeholder 9">
            <a:extLst>
              <a:ext uri="{FF2B5EF4-FFF2-40B4-BE49-F238E27FC236}">
                <a16:creationId xmlns:a16="http://schemas.microsoft.com/office/drawing/2014/main" id="{BA9EBAFC-B241-4647-A9F0-E11CB863F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38515"/>
            <a:ext cx="3086100" cy="273844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Lazy Formal Concept Analysis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94A70EE0-5C90-4836-8B85-EFC4B2066D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6154096"/>
              </p:ext>
            </p:extLst>
          </p:nvPr>
        </p:nvGraphicFramePr>
        <p:xfrm>
          <a:off x="0" y="2313940"/>
          <a:ext cx="9143999" cy="223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00">
                  <a:extLst>
                    <a:ext uri="{9D8B030D-6E8A-4147-A177-3AD203B41FA5}">
                      <a16:colId xmlns:a16="http://schemas.microsoft.com/office/drawing/2014/main" val="2931508299"/>
                    </a:ext>
                  </a:extLst>
                </a:gridCol>
                <a:gridCol w="1094400">
                  <a:extLst>
                    <a:ext uri="{9D8B030D-6E8A-4147-A177-3AD203B41FA5}">
                      <a16:colId xmlns:a16="http://schemas.microsoft.com/office/drawing/2014/main" val="168672730"/>
                    </a:ext>
                  </a:extLst>
                </a:gridCol>
                <a:gridCol w="1411200">
                  <a:extLst>
                    <a:ext uri="{9D8B030D-6E8A-4147-A177-3AD203B41FA5}">
                      <a16:colId xmlns:a16="http://schemas.microsoft.com/office/drawing/2014/main" val="3815540941"/>
                    </a:ext>
                  </a:extLst>
                </a:gridCol>
                <a:gridCol w="1612800">
                  <a:extLst>
                    <a:ext uri="{9D8B030D-6E8A-4147-A177-3AD203B41FA5}">
                      <a16:colId xmlns:a16="http://schemas.microsoft.com/office/drawing/2014/main" val="1846220816"/>
                    </a:ext>
                  </a:extLst>
                </a:gridCol>
                <a:gridCol w="928800">
                  <a:extLst>
                    <a:ext uri="{9D8B030D-6E8A-4147-A177-3AD203B41FA5}">
                      <a16:colId xmlns:a16="http://schemas.microsoft.com/office/drawing/2014/main" val="1037617490"/>
                    </a:ext>
                  </a:extLst>
                </a:gridCol>
                <a:gridCol w="799200">
                  <a:extLst>
                    <a:ext uri="{9D8B030D-6E8A-4147-A177-3AD203B41FA5}">
                      <a16:colId xmlns:a16="http://schemas.microsoft.com/office/drawing/2014/main" val="3453661389"/>
                    </a:ext>
                  </a:extLst>
                </a:gridCol>
                <a:gridCol w="1195200">
                  <a:extLst>
                    <a:ext uri="{9D8B030D-6E8A-4147-A177-3AD203B41FA5}">
                      <a16:colId xmlns:a16="http://schemas.microsoft.com/office/drawing/2014/main" val="3680007589"/>
                    </a:ext>
                  </a:extLst>
                </a:gridCol>
                <a:gridCol w="1375199">
                  <a:extLst>
                    <a:ext uri="{9D8B030D-6E8A-4147-A177-3AD203B41FA5}">
                      <a16:colId xmlns:a16="http://schemas.microsoft.com/office/drawing/2014/main" val="32860215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 anchor="ctr">
                    <a:solidFill>
                      <a:srgbClr val="1B3B7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Catboost</a:t>
                      </a:r>
                      <a:endParaRPr lang="en-US" dirty="0"/>
                    </a:p>
                    <a:p>
                      <a:r>
                        <a:rPr lang="en-US" dirty="0"/>
                        <a:t>CLF</a:t>
                      </a:r>
                    </a:p>
                  </a:txBody>
                  <a:tcPr>
                    <a:solidFill>
                      <a:srgbClr val="1B3B7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DecisionTree</a:t>
                      </a:r>
                      <a:endParaRPr lang="en-US" dirty="0"/>
                    </a:p>
                    <a:p>
                      <a:r>
                        <a:rPr lang="en-US" dirty="0"/>
                        <a:t>CLF</a:t>
                      </a:r>
                    </a:p>
                  </a:txBody>
                  <a:tcPr>
                    <a:solidFill>
                      <a:srgbClr val="1B3B7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RandomForest</a:t>
                      </a:r>
                      <a:endParaRPr lang="en-US" dirty="0"/>
                    </a:p>
                    <a:p>
                      <a:r>
                        <a:rPr lang="en-US" dirty="0"/>
                        <a:t>CLF</a:t>
                      </a:r>
                    </a:p>
                  </a:txBody>
                  <a:tcPr>
                    <a:solidFill>
                      <a:srgbClr val="1B3B7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XBGRF</a:t>
                      </a:r>
                    </a:p>
                    <a:p>
                      <a:r>
                        <a:rPr lang="en-US" dirty="0"/>
                        <a:t>CLF</a:t>
                      </a:r>
                    </a:p>
                  </a:txBody>
                  <a:tcPr>
                    <a:solidFill>
                      <a:srgbClr val="1B3B7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LGBM</a:t>
                      </a:r>
                    </a:p>
                    <a:p>
                      <a:r>
                        <a:rPr lang="en-US" dirty="0"/>
                        <a:t>CLF</a:t>
                      </a:r>
                    </a:p>
                  </a:txBody>
                  <a:tcPr>
                    <a:solidFill>
                      <a:srgbClr val="1B3B7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</a:t>
                      </a:r>
                    </a:p>
                    <a:p>
                      <a:r>
                        <a:rPr lang="en-US" dirty="0"/>
                        <a:t>Algorithm</a:t>
                      </a:r>
                    </a:p>
                  </a:txBody>
                  <a:tcPr>
                    <a:solidFill>
                      <a:srgbClr val="1B3B7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Improved</a:t>
                      </a:r>
                    </a:p>
                    <a:p>
                      <a:r>
                        <a:rPr lang="en-US" dirty="0"/>
                        <a:t>Algorithm</a:t>
                      </a:r>
                    </a:p>
                  </a:txBody>
                  <a:tcPr>
                    <a:solidFill>
                      <a:srgbClr val="1B3B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988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286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Mushrooms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007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Congress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604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1205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A3A41-E14D-4233-A966-3EE2A9F52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B3B72"/>
                </a:solidFill>
              </a:rPr>
              <a:t>Results (Elapsed time)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422D5-0175-4727-A786-AFB80249A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93278"/>
            <a:ext cx="2057400" cy="365125"/>
          </a:xfrm>
        </p:spPr>
        <p:txBody>
          <a:bodyPr/>
          <a:lstStyle/>
          <a:p>
            <a:fld id="{17AE784A-DA49-4ED0-B673-F27742B130AE}" type="slidenum">
              <a:rPr lang="en-US" smtClean="0">
                <a:solidFill>
                  <a:schemeClr val="bg1"/>
                </a:solidFill>
              </a:r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Footer Placeholder 9">
            <a:extLst>
              <a:ext uri="{FF2B5EF4-FFF2-40B4-BE49-F238E27FC236}">
                <a16:creationId xmlns:a16="http://schemas.microsoft.com/office/drawing/2014/main" id="{BA9EBAFC-B241-4647-A9F0-E11CB863F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38515"/>
            <a:ext cx="3086100" cy="273844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Lazy Formal Concept Analysis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94A70EE0-5C90-4836-8B85-EFC4B2066D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3515205"/>
              </p:ext>
            </p:extLst>
          </p:nvPr>
        </p:nvGraphicFramePr>
        <p:xfrm>
          <a:off x="0" y="2313940"/>
          <a:ext cx="9143999" cy="223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00">
                  <a:extLst>
                    <a:ext uri="{9D8B030D-6E8A-4147-A177-3AD203B41FA5}">
                      <a16:colId xmlns:a16="http://schemas.microsoft.com/office/drawing/2014/main" val="2931508299"/>
                    </a:ext>
                  </a:extLst>
                </a:gridCol>
                <a:gridCol w="1094400">
                  <a:extLst>
                    <a:ext uri="{9D8B030D-6E8A-4147-A177-3AD203B41FA5}">
                      <a16:colId xmlns:a16="http://schemas.microsoft.com/office/drawing/2014/main" val="168672730"/>
                    </a:ext>
                  </a:extLst>
                </a:gridCol>
                <a:gridCol w="1411200">
                  <a:extLst>
                    <a:ext uri="{9D8B030D-6E8A-4147-A177-3AD203B41FA5}">
                      <a16:colId xmlns:a16="http://schemas.microsoft.com/office/drawing/2014/main" val="3815540941"/>
                    </a:ext>
                  </a:extLst>
                </a:gridCol>
                <a:gridCol w="1612800">
                  <a:extLst>
                    <a:ext uri="{9D8B030D-6E8A-4147-A177-3AD203B41FA5}">
                      <a16:colId xmlns:a16="http://schemas.microsoft.com/office/drawing/2014/main" val="1846220816"/>
                    </a:ext>
                  </a:extLst>
                </a:gridCol>
                <a:gridCol w="877106">
                  <a:extLst>
                    <a:ext uri="{9D8B030D-6E8A-4147-A177-3AD203B41FA5}">
                      <a16:colId xmlns:a16="http://schemas.microsoft.com/office/drawing/2014/main" val="1037617490"/>
                    </a:ext>
                  </a:extLst>
                </a:gridCol>
                <a:gridCol w="850894">
                  <a:extLst>
                    <a:ext uri="{9D8B030D-6E8A-4147-A177-3AD203B41FA5}">
                      <a16:colId xmlns:a16="http://schemas.microsoft.com/office/drawing/2014/main" val="3453661389"/>
                    </a:ext>
                  </a:extLst>
                </a:gridCol>
                <a:gridCol w="1195200">
                  <a:extLst>
                    <a:ext uri="{9D8B030D-6E8A-4147-A177-3AD203B41FA5}">
                      <a16:colId xmlns:a16="http://schemas.microsoft.com/office/drawing/2014/main" val="3680007589"/>
                    </a:ext>
                  </a:extLst>
                </a:gridCol>
                <a:gridCol w="1375199">
                  <a:extLst>
                    <a:ext uri="{9D8B030D-6E8A-4147-A177-3AD203B41FA5}">
                      <a16:colId xmlns:a16="http://schemas.microsoft.com/office/drawing/2014/main" val="32860215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 anchor="ctr">
                    <a:solidFill>
                      <a:srgbClr val="1B3B7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Catboost</a:t>
                      </a:r>
                      <a:endParaRPr lang="en-US" dirty="0"/>
                    </a:p>
                    <a:p>
                      <a:r>
                        <a:rPr lang="en-US" dirty="0"/>
                        <a:t>CLF</a:t>
                      </a:r>
                    </a:p>
                  </a:txBody>
                  <a:tcPr>
                    <a:solidFill>
                      <a:srgbClr val="1B3B7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DecisionTree</a:t>
                      </a:r>
                      <a:endParaRPr lang="en-US" dirty="0"/>
                    </a:p>
                    <a:p>
                      <a:r>
                        <a:rPr lang="en-US" dirty="0"/>
                        <a:t>CLF</a:t>
                      </a:r>
                    </a:p>
                  </a:txBody>
                  <a:tcPr>
                    <a:solidFill>
                      <a:srgbClr val="1B3B7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RandomForest</a:t>
                      </a:r>
                      <a:endParaRPr lang="en-US" dirty="0"/>
                    </a:p>
                    <a:p>
                      <a:r>
                        <a:rPr lang="en-US" dirty="0"/>
                        <a:t>CLF</a:t>
                      </a:r>
                    </a:p>
                  </a:txBody>
                  <a:tcPr>
                    <a:solidFill>
                      <a:srgbClr val="1B3B7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XBGRF</a:t>
                      </a:r>
                    </a:p>
                    <a:p>
                      <a:r>
                        <a:rPr lang="en-US" dirty="0"/>
                        <a:t>CLF</a:t>
                      </a:r>
                    </a:p>
                  </a:txBody>
                  <a:tcPr>
                    <a:solidFill>
                      <a:srgbClr val="1B3B7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LGBM</a:t>
                      </a:r>
                    </a:p>
                    <a:p>
                      <a:r>
                        <a:rPr lang="en-US" dirty="0"/>
                        <a:t>CLF</a:t>
                      </a:r>
                    </a:p>
                  </a:txBody>
                  <a:tcPr>
                    <a:solidFill>
                      <a:srgbClr val="1B3B7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</a:t>
                      </a:r>
                    </a:p>
                    <a:p>
                      <a:r>
                        <a:rPr lang="en-US" dirty="0"/>
                        <a:t>Algorithm</a:t>
                      </a:r>
                    </a:p>
                  </a:txBody>
                  <a:tcPr>
                    <a:solidFill>
                      <a:srgbClr val="1B3B7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Improved</a:t>
                      </a:r>
                    </a:p>
                    <a:p>
                      <a:r>
                        <a:rPr lang="en-US" dirty="0"/>
                        <a:t>Algorithm</a:t>
                      </a:r>
                    </a:p>
                  </a:txBody>
                  <a:tcPr>
                    <a:solidFill>
                      <a:srgbClr val="1B3B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988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480ms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220ms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839ms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560ms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286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Mushrooms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440ms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850ms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670ms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156ms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3min 13s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43.5s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007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Congress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360ms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303ms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604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0994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A3A41-E14D-4233-A966-3EE2A9F52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791" y="2539999"/>
            <a:ext cx="2142517" cy="1325563"/>
          </a:xfrm>
        </p:spPr>
        <p:txBody>
          <a:bodyPr/>
          <a:lstStyle/>
          <a:p>
            <a:r>
              <a:rPr lang="en-US" dirty="0">
                <a:solidFill>
                  <a:srgbClr val="1B3B72"/>
                </a:solidFill>
              </a:rPr>
              <a:t>Results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422D5-0175-4727-A786-AFB80249A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93278"/>
            <a:ext cx="2057400" cy="365125"/>
          </a:xfrm>
        </p:spPr>
        <p:txBody>
          <a:bodyPr/>
          <a:lstStyle/>
          <a:p>
            <a:fld id="{17AE784A-DA49-4ED0-B673-F27742B130AE}" type="slidenum">
              <a:rPr lang="en-US" smtClean="0">
                <a:solidFill>
                  <a:schemeClr val="bg1"/>
                </a:solidFill>
              </a:r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Footer Placeholder 9">
            <a:extLst>
              <a:ext uri="{FF2B5EF4-FFF2-40B4-BE49-F238E27FC236}">
                <a16:creationId xmlns:a16="http://schemas.microsoft.com/office/drawing/2014/main" id="{BA9EBAFC-B241-4647-A9F0-E11CB863F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38515"/>
            <a:ext cx="3086100" cy="273844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Lazy Formal Concept Analysis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06C45D-23BC-46C9-9D04-884B4C1BFBD0}"/>
              </a:ext>
            </a:extLst>
          </p:cNvPr>
          <p:cNvSpPr/>
          <p:nvPr/>
        </p:nvSpPr>
        <p:spPr>
          <a:xfrm>
            <a:off x="3217423" y="479527"/>
            <a:ext cx="2709153" cy="1594576"/>
          </a:xfrm>
          <a:prstGeom prst="rect">
            <a:avLst/>
          </a:prstGeom>
          <a:solidFill>
            <a:srgbClr val="1B3B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  Code reduction</a:t>
            </a:r>
          </a:p>
          <a:p>
            <a:r>
              <a:rPr lang="en-US" sz="5400" dirty="0"/>
              <a:t> ≈50%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50FD57-C000-42E5-857E-B74FE56C0906}"/>
              </a:ext>
            </a:extLst>
          </p:cNvPr>
          <p:cNvSpPr/>
          <p:nvPr/>
        </p:nvSpPr>
        <p:spPr>
          <a:xfrm>
            <a:off x="6209895" y="479527"/>
            <a:ext cx="2709153" cy="1594576"/>
          </a:xfrm>
          <a:prstGeom prst="rect">
            <a:avLst/>
          </a:prstGeom>
          <a:solidFill>
            <a:srgbClr val="1B3B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   Chosen datasets</a:t>
            </a:r>
          </a:p>
          <a:p>
            <a:r>
              <a:rPr lang="en-US" sz="5400" dirty="0"/>
              <a:t>  3</a:t>
            </a:r>
            <a:endParaRPr 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D9D1DD-C168-4158-9EDC-8A53D2A87AFC}"/>
              </a:ext>
            </a:extLst>
          </p:cNvPr>
          <p:cNvSpPr/>
          <p:nvPr/>
        </p:nvSpPr>
        <p:spPr>
          <a:xfrm>
            <a:off x="3217423" y="2405493"/>
            <a:ext cx="2142517" cy="1594576"/>
          </a:xfrm>
          <a:prstGeom prst="rect">
            <a:avLst/>
          </a:prstGeom>
          <a:solidFill>
            <a:srgbClr val="1B3B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Time improvement</a:t>
            </a:r>
          </a:p>
          <a:p>
            <a:r>
              <a:rPr lang="en-US" sz="5400" dirty="0"/>
              <a:t>≈6.5x</a:t>
            </a:r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42200A-F941-4D68-AA3B-C3A3B4C16830}"/>
              </a:ext>
            </a:extLst>
          </p:cNvPr>
          <p:cNvSpPr/>
          <p:nvPr/>
        </p:nvSpPr>
        <p:spPr>
          <a:xfrm>
            <a:off x="5651771" y="2405493"/>
            <a:ext cx="3267278" cy="1594576"/>
          </a:xfrm>
          <a:prstGeom prst="rect">
            <a:avLst/>
          </a:prstGeom>
          <a:solidFill>
            <a:srgbClr val="1B3B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Average quality improvement</a:t>
            </a:r>
          </a:p>
          <a:p>
            <a:r>
              <a:rPr lang="en-US" sz="5400" dirty="0"/>
              <a:t> ≈23%</a:t>
            </a:r>
            <a:endParaRPr lang="en-US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C81FC2-C8B9-4A6B-8647-21AA06159B60}"/>
              </a:ext>
            </a:extLst>
          </p:cNvPr>
          <p:cNvSpPr/>
          <p:nvPr/>
        </p:nvSpPr>
        <p:spPr>
          <a:xfrm>
            <a:off x="3217423" y="4331459"/>
            <a:ext cx="3267278" cy="1594576"/>
          </a:xfrm>
          <a:prstGeom prst="rect">
            <a:avLst/>
          </a:prstGeom>
          <a:solidFill>
            <a:srgbClr val="1B3B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 Number of comparing models</a:t>
            </a:r>
          </a:p>
          <a:p>
            <a:r>
              <a:rPr lang="en-US" sz="5400" dirty="0"/>
              <a:t>  5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98D0B1-0393-4508-9916-DD650DE82EE0}"/>
              </a:ext>
            </a:extLst>
          </p:cNvPr>
          <p:cNvSpPr/>
          <p:nvPr/>
        </p:nvSpPr>
        <p:spPr>
          <a:xfrm>
            <a:off x="6776531" y="4331459"/>
            <a:ext cx="2142517" cy="1594576"/>
          </a:xfrm>
          <a:prstGeom prst="rect">
            <a:avLst/>
          </a:prstGeom>
          <a:solidFill>
            <a:srgbClr val="1B3B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Pattern structures</a:t>
            </a:r>
          </a:p>
          <a:p>
            <a:r>
              <a:rPr lang="en-US" sz="5400" dirty="0"/>
              <a:t>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75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Futura Round"/>
        <a:ea typeface=""/>
        <a:cs typeface=""/>
      </a:majorFont>
      <a:minorFont>
        <a:latin typeface="Futura Round Dem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981</TotalTime>
  <Words>371</Words>
  <Application>Microsoft Office PowerPoint</Application>
  <PresentationFormat>On-screen Show (4:3)</PresentationFormat>
  <Paragraphs>175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Futura Round</vt:lpstr>
      <vt:lpstr>Futura Round Demi</vt:lpstr>
      <vt:lpstr>Office Theme</vt:lpstr>
      <vt:lpstr>Ordered sets for Data Analysis</vt:lpstr>
      <vt:lpstr>Datasets</vt:lpstr>
      <vt:lpstr>Initial algorithm</vt:lpstr>
      <vt:lpstr>Proposed improvements to the initial algorithm</vt:lpstr>
      <vt:lpstr>Comparison</vt:lpstr>
      <vt:lpstr>Results (Accuracy scores)</vt:lpstr>
      <vt:lpstr>Results (F1 scores)</vt:lpstr>
      <vt:lpstr>Results (Elapsed time)</vt:lpstr>
      <vt:lpstr>Results</vt:lpstr>
      <vt:lpstr>Inferences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Ordered sets for Data Analysis</dc:title>
  <dc:creator>Aleksey Ryabykin</dc:creator>
  <cp:lastModifiedBy>Aleksey Ryabykin</cp:lastModifiedBy>
  <cp:revision>35</cp:revision>
  <dcterms:created xsi:type="dcterms:W3CDTF">2022-12-01T15:50:13Z</dcterms:created>
  <dcterms:modified xsi:type="dcterms:W3CDTF">2022-12-13T05:14:51Z</dcterms:modified>
</cp:coreProperties>
</file>