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5" r:id="rId4"/>
  </p:sldMasterIdLst>
  <p:sldIdLst>
    <p:sldId id="257" r:id="rId5"/>
    <p:sldId id="271" r:id="rId6"/>
    <p:sldId id="270"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8D4B8C-720C-41F9-AC73-213D3274BE43}" v="5" dt="2024-01-15T10:14:19.4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Madhuri Naik" userId="ae006336b0eb99ed" providerId="LiveId" clId="{DA8D4B8C-720C-41F9-AC73-213D3274BE43}"/>
    <pc:docChg chg="undo custSel addSld delSld modSld">
      <pc:chgData name="Dr.Madhuri Naik" userId="ae006336b0eb99ed" providerId="LiveId" clId="{DA8D4B8C-720C-41F9-AC73-213D3274BE43}" dt="2024-01-15T10:16:24.758" v="43" actId="1076"/>
      <pc:docMkLst>
        <pc:docMk/>
      </pc:docMkLst>
      <pc:sldChg chg="modSp del mod">
        <pc:chgData name="Dr.Madhuri Naik" userId="ae006336b0eb99ed" providerId="LiveId" clId="{DA8D4B8C-720C-41F9-AC73-213D3274BE43}" dt="2024-01-15T10:15:11.336" v="32" actId="47"/>
        <pc:sldMkLst>
          <pc:docMk/>
          <pc:sldMk cId="191714609" sldId="258"/>
        </pc:sldMkLst>
        <pc:spChg chg="mod">
          <ac:chgData name="Dr.Madhuri Naik" userId="ae006336b0eb99ed" providerId="LiveId" clId="{DA8D4B8C-720C-41F9-AC73-213D3274BE43}" dt="2024-01-15T10:13:49.849" v="7" actId="27636"/>
          <ac:spMkLst>
            <pc:docMk/>
            <pc:sldMk cId="191714609" sldId="258"/>
            <ac:spMk id="2" creationId="{9AB2EA78-AEB3-469B-9025-3B17201A457B}"/>
          </ac:spMkLst>
        </pc:spChg>
        <pc:spChg chg="mod">
          <ac:chgData name="Dr.Madhuri Naik" userId="ae006336b0eb99ed" providerId="LiveId" clId="{DA8D4B8C-720C-41F9-AC73-213D3274BE43}" dt="2024-01-15T10:13:27.593" v="3" actId="1076"/>
          <ac:spMkLst>
            <pc:docMk/>
            <pc:sldMk cId="191714609" sldId="258"/>
            <ac:spMk id="6" creationId="{D5A42921-C839-4712-49A7-A85004299A04}"/>
          </ac:spMkLst>
        </pc:spChg>
      </pc:sldChg>
      <pc:sldChg chg="modSp del mod">
        <pc:chgData name="Dr.Madhuri Naik" userId="ae006336b0eb99ed" providerId="LiveId" clId="{DA8D4B8C-720C-41F9-AC73-213D3274BE43}" dt="2024-01-15T10:16:10.307" v="41" actId="47"/>
        <pc:sldMkLst>
          <pc:docMk/>
          <pc:sldMk cId="2208836222" sldId="259"/>
        </pc:sldMkLst>
        <pc:spChg chg="mod">
          <ac:chgData name="Dr.Madhuri Naik" userId="ae006336b0eb99ed" providerId="LiveId" clId="{DA8D4B8C-720C-41F9-AC73-213D3274BE43}" dt="2024-01-15T10:15:18.647" v="33" actId="21"/>
          <ac:spMkLst>
            <pc:docMk/>
            <pc:sldMk cId="2208836222" sldId="259"/>
            <ac:spMk id="2" creationId="{8E7A0098-6FE0-0704-CFDC-8F4F33D6292B}"/>
          </ac:spMkLst>
        </pc:spChg>
        <pc:spChg chg="mod">
          <ac:chgData name="Dr.Madhuri Naik" userId="ae006336b0eb99ed" providerId="LiveId" clId="{DA8D4B8C-720C-41F9-AC73-213D3274BE43}" dt="2024-01-15T10:15:40.107" v="36" actId="27636"/>
          <ac:spMkLst>
            <pc:docMk/>
            <pc:sldMk cId="2208836222" sldId="259"/>
            <ac:spMk id="3" creationId="{E71DF601-5099-AE2E-DEDB-47AFD85F32C8}"/>
          </ac:spMkLst>
        </pc:spChg>
      </pc:sldChg>
      <pc:sldChg chg="modSp mod">
        <pc:chgData name="Dr.Madhuri Naik" userId="ae006336b0eb99ed" providerId="LiveId" clId="{DA8D4B8C-720C-41F9-AC73-213D3274BE43}" dt="2024-01-15T10:12:28.763" v="0" actId="14100"/>
        <pc:sldMkLst>
          <pc:docMk/>
          <pc:sldMk cId="387117541" sldId="269"/>
        </pc:sldMkLst>
        <pc:spChg chg="mod">
          <ac:chgData name="Dr.Madhuri Naik" userId="ae006336b0eb99ed" providerId="LiveId" clId="{DA8D4B8C-720C-41F9-AC73-213D3274BE43}" dt="2024-01-15T10:12:28.763" v="0" actId="14100"/>
          <ac:spMkLst>
            <pc:docMk/>
            <pc:sldMk cId="387117541" sldId="269"/>
            <ac:spMk id="8" creationId="{08B5394C-E525-E6B0-C83B-EA563C3F36BE}"/>
          </ac:spMkLst>
        </pc:spChg>
      </pc:sldChg>
      <pc:sldChg chg="modSp add mod">
        <pc:chgData name="Dr.Madhuri Naik" userId="ae006336b0eb99ed" providerId="LiveId" clId="{DA8D4B8C-720C-41F9-AC73-213D3274BE43}" dt="2024-01-15T10:16:24.758" v="43" actId="1076"/>
        <pc:sldMkLst>
          <pc:docMk/>
          <pc:sldMk cId="3488147221" sldId="270"/>
        </pc:sldMkLst>
        <pc:spChg chg="mod">
          <ac:chgData name="Dr.Madhuri Naik" userId="ae006336b0eb99ed" providerId="LiveId" clId="{DA8D4B8C-720C-41F9-AC73-213D3274BE43}" dt="2024-01-15T10:16:21.867" v="42" actId="1076"/>
          <ac:spMkLst>
            <pc:docMk/>
            <pc:sldMk cId="3488147221" sldId="270"/>
            <ac:spMk id="2" creationId="{DD245A2E-D0A1-D816-B55E-04365674BAF9}"/>
          </ac:spMkLst>
        </pc:spChg>
        <pc:spChg chg="mod">
          <ac:chgData name="Dr.Madhuri Naik" userId="ae006336b0eb99ed" providerId="LiveId" clId="{DA8D4B8C-720C-41F9-AC73-213D3274BE43}" dt="2024-01-15T10:16:24.758" v="43" actId="1076"/>
          <ac:spMkLst>
            <pc:docMk/>
            <pc:sldMk cId="3488147221" sldId="270"/>
            <ac:spMk id="3" creationId="{CFB97F2F-AE02-80A5-7606-4E99093EFBDF}"/>
          </ac:spMkLst>
        </pc:spChg>
      </pc:sldChg>
      <pc:sldChg chg="modSp add mod">
        <pc:chgData name="Dr.Madhuri Naik" userId="ae006336b0eb99ed" providerId="LiveId" clId="{DA8D4B8C-720C-41F9-AC73-213D3274BE43}" dt="2024-01-15T10:14:58.331" v="31" actId="27636"/>
        <pc:sldMkLst>
          <pc:docMk/>
          <pc:sldMk cId="1494045398" sldId="271"/>
        </pc:sldMkLst>
        <pc:spChg chg="mod">
          <ac:chgData name="Dr.Madhuri Naik" userId="ae006336b0eb99ed" providerId="LiveId" clId="{DA8D4B8C-720C-41F9-AC73-213D3274BE43}" dt="2024-01-15T10:14:25.541" v="20" actId="1076"/>
          <ac:spMkLst>
            <pc:docMk/>
            <pc:sldMk cId="1494045398" sldId="271"/>
            <ac:spMk id="2" creationId="{DD245A2E-D0A1-D816-B55E-04365674BAF9}"/>
          </ac:spMkLst>
        </pc:spChg>
        <pc:spChg chg="mod">
          <ac:chgData name="Dr.Madhuri Naik" userId="ae006336b0eb99ed" providerId="LiveId" clId="{DA8D4B8C-720C-41F9-AC73-213D3274BE43}" dt="2024-01-15T10:14:58.331" v="31" actId="27636"/>
          <ac:spMkLst>
            <pc:docMk/>
            <pc:sldMk cId="1494045398" sldId="271"/>
            <ac:spMk id="3" creationId="{CFB97F2F-AE02-80A5-7606-4E99093EFBD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9184DA70-C731-4C70-880D-CCD4705E623C}" type="datetime1">
              <a:rPr lang="en-US" smtClean="0"/>
              <a:t>1/15/2024</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95074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7992552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428129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335280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21333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D6E202-B606-4609-B914-27C9371A1F6D}" type="datetime1">
              <a:rPr lang="en-US" smtClean="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6420661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D6E202-B606-4609-B914-27C9371A1F6D}" type="datetime1">
              <a:rPr lang="en-US" smtClean="0"/>
              <a:t>1/15/2024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312509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88286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29204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99277409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4907D986-8816-4272-A432-0437A28A9828}" type="datetime1">
              <a:rPr lang="en-US" smtClean="0"/>
              <a:t>1/15/2024</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pPr algn="l"/>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83703769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62D6E202-B606-4609-B914-27C9371A1F6D}" type="datetime1">
              <a:rPr lang="en-US" smtClean="0"/>
              <a:t>1/15/2024</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558571121"/>
      </p:ext>
    </p:extLst>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0" y="286713"/>
            <a:ext cx="12192000" cy="3033429"/>
          </a:xfrm>
        </p:spPr>
        <p:txBody>
          <a:bodyPr>
            <a:normAutofit/>
          </a:bodyPr>
          <a:lstStyle/>
          <a:p>
            <a:pPr algn="l"/>
            <a:r>
              <a:rPr lang="en-US" b="1" dirty="0">
                <a:latin typeface="Times New Roman" panose="02020603050405020304" pitchFamily="18" charset="0"/>
                <a:cs typeface="Times New Roman" panose="02020603050405020304" pitchFamily="18" charset="0"/>
              </a:rPr>
              <a:t>LEAD SCORING- Case Study Assignment</a:t>
            </a:r>
            <a:endParaRPr lang="en-US" sz="8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326571" y="4158343"/>
            <a:ext cx="11190516" cy="2293201"/>
          </a:xfrm>
        </p:spPr>
        <p:txBody>
          <a:bodyPr>
            <a:normAutofit/>
          </a:bodyPr>
          <a:lstStyle/>
          <a:p>
            <a:pPr algn="l"/>
            <a:r>
              <a:rPr lang="en-US" sz="2400" b="1" cap="all" dirty="0"/>
              <a:t>By:-</a:t>
            </a:r>
          </a:p>
          <a:p>
            <a:pPr algn="l"/>
            <a:r>
              <a:rPr lang="en-US" sz="2400" b="1" cap="all" dirty="0"/>
              <a:t>1.Pravin Koli</a:t>
            </a:r>
          </a:p>
          <a:p>
            <a:pPr algn="l"/>
            <a:r>
              <a:rPr lang="en-US" sz="2400" b="1" cap="all" dirty="0"/>
              <a:t>2. AKSHAY </a:t>
            </a:r>
            <a:r>
              <a:rPr lang="en-US" sz="2400" b="1" cap="all" dirty="0" err="1"/>
              <a:t>mOHan</a:t>
            </a:r>
            <a:r>
              <a:rPr lang="en-US" sz="2400" b="1" cap="all" dirty="0"/>
              <a:t> S</a:t>
            </a:r>
          </a:p>
          <a:p>
            <a:pPr algn="l"/>
            <a:r>
              <a:rPr lang="en-US" sz="2400" b="1" cap="all" dirty="0"/>
              <a:t>3. Dr. Madhuri Sonawale Naik</a:t>
            </a:r>
          </a:p>
          <a:p>
            <a:endParaRPr lang="en-US" sz="2400" dirty="0">
              <a:solidFill>
                <a:schemeClr val="tx1">
                  <a:lumMod val="85000"/>
                  <a:lumOff val="15000"/>
                </a:schemeClr>
              </a:solidFill>
            </a:endParaRPr>
          </a:p>
        </p:txBody>
      </p: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5A2E-D0A1-D816-B55E-04365674BAF9}"/>
              </a:ext>
            </a:extLst>
          </p:cNvPr>
          <p:cNvSpPr>
            <a:spLocks noGrp="1"/>
          </p:cNvSpPr>
          <p:nvPr>
            <p:ph type="ctrTitle"/>
          </p:nvPr>
        </p:nvSpPr>
        <p:spPr>
          <a:xfrm>
            <a:off x="704850" y="337458"/>
            <a:ext cx="10782300" cy="1047443"/>
          </a:xfrm>
        </p:spPr>
        <p:txBody>
          <a:bodyPr/>
          <a:lstStyle/>
          <a:p>
            <a:r>
              <a:rPr lang="en-US" sz="5400" b="1" i="0" dirty="0">
                <a:solidFill>
                  <a:schemeClr val="bg1"/>
                </a:solidFill>
                <a:effectLst/>
                <a:latin typeface="Helvetica Neue"/>
              </a:rPr>
              <a:t>PROBLEM </a:t>
            </a:r>
            <a:r>
              <a:rPr lang="en-US" sz="5400" b="1" dirty="0">
                <a:solidFill>
                  <a:schemeClr val="bg1"/>
                </a:solidFill>
                <a:latin typeface="Helvetica Neue"/>
              </a:rPr>
              <a:t>STATEMENT</a:t>
            </a:r>
            <a:endParaRPr lang="en-IN" sz="5400" dirty="0">
              <a:solidFill>
                <a:schemeClr val="bg1"/>
              </a:solidFill>
            </a:endParaRPr>
          </a:p>
        </p:txBody>
      </p:sp>
      <p:sp>
        <p:nvSpPr>
          <p:cNvPr id="3" name="Subtitle 2">
            <a:extLst>
              <a:ext uri="{FF2B5EF4-FFF2-40B4-BE49-F238E27FC236}">
                <a16:creationId xmlns:a16="http://schemas.microsoft.com/office/drawing/2014/main" id="{CFB97F2F-AE02-80A5-7606-4E99093EFBDF}"/>
              </a:ext>
            </a:extLst>
          </p:cNvPr>
          <p:cNvSpPr>
            <a:spLocks noGrp="1"/>
          </p:cNvSpPr>
          <p:nvPr>
            <p:ph type="subTitle" idx="1"/>
          </p:nvPr>
        </p:nvSpPr>
        <p:spPr>
          <a:xfrm>
            <a:off x="254000" y="1308139"/>
            <a:ext cx="11001974" cy="5212403"/>
          </a:xfrm>
        </p:spPr>
        <p:txBody>
          <a:bodyPr>
            <a:normAutofit fontScale="85000" lnSpcReduction="20000"/>
          </a:bodyPr>
          <a:lstStyle/>
          <a:p>
            <a:pPr algn="just">
              <a:lnSpc>
                <a:spcPct val="120000"/>
              </a:lnSpc>
            </a:pPr>
            <a:r>
              <a:rPr lang="en-US" sz="2800" b="0" i="0" dirty="0">
                <a:effectLst/>
                <a:latin typeface="Times New Roman" panose="02020603050405020304" pitchFamily="18" charset="0"/>
                <a:cs typeface="Times New Roman" panose="02020603050405020304" pitchFamily="18" charset="0"/>
              </a:rPr>
              <a:t>The company markets its courses on several websites and search engines like Google. Once these people land on the website, they might browse the courses or fill up a form for the course or watch some videos. When these people fill up a form providing their email address or phone number, they are classified to be a lead. Moreover, the company also gets leads through past referrals. Once these leads are acquired, employees from the sales team start making calls, writing emails, etc. Through this process, some of the leads get converted while most do not. The typical lead conversion rate at X education is around 30%. Now, although X Education gets a lot of leads, its lead conversion rate is very poor. For example, if, say, they acquire 100 leads in a day, only about 30 of them are converted. To make this process more efficient, the company wishes to identify the most potential leads, also known as ‘Hot Leads’. If they successfully identify this set of leads, the lead conversion rate should go up as the sales team will now be focusing more on communicating with the potential leads rather than making calls to everyone.</a:t>
            </a:r>
            <a:br>
              <a:rPr lang="en-US" sz="2000" b="0" i="0" dirty="0">
                <a:solidFill>
                  <a:srgbClr val="000000"/>
                </a:solidFill>
                <a:effectLst/>
                <a:latin typeface="Helvetica Neue"/>
              </a:rPr>
            </a:br>
            <a:endParaRPr lang="en-IN" sz="2800" dirty="0">
              <a:latin typeface="Times New Roman" panose="02020603050405020304" pitchFamily="18" charset="0"/>
              <a:cs typeface="Times New Roman" panose="02020603050405020304" pitchFamily="18" charset="0"/>
            </a:endParaRPr>
          </a:p>
          <a:p>
            <a:pPr marL="514350" indent="-514350">
              <a:buAutoNum type="arabicPeriod"/>
            </a:pPr>
            <a:endParaRPr lang="en-IN" sz="2800" dirty="0">
              <a:latin typeface="Times New Roman" panose="02020603050405020304" pitchFamily="18" charset="0"/>
              <a:cs typeface="Times New Roman" panose="02020603050405020304" pitchFamily="18" charset="0"/>
            </a:endParaRPr>
          </a:p>
          <a:p>
            <a:pPr marL="514350" indent="-514350">
              <a:buAutoNum type="arabicPeriod"/>
            </a:pPr>
            <a:endParaRPr lang="en-IN" sz="2800" dirty="0">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21D4ABAC-150C-7B27-94E4-E2ADE8E7E86B}"/>
              </a:ext>
            </a:extLst>
          </p:cNvPr>
          <p:cNvSpPr>
            <a:spLocks noChangeArrowheads="1"/>
          </p:cNvSpPr>
          <p:nvPr/>
        </p:nvSpPr>
        <p:spPr bwMode="auto">
          <a:xfrm>
            <a:off x="254000" y="254000"/>
            <a:ext cx="20955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494045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5A2E-D0A1-D816-B55E-04365674BAF9}"/>
              </a:ext>
            </a:extLst>
          </p:cNvPr>
          <p:cNvSpPr>
            <a:spLocks noGrp="1"/>
          </p:cNvSpPr>
          <p:nvPr>
            <p:ph type="ctrTitle"/>
          </p:nvPr>
        </p:nvSpPr>
        <p:spPr>
          <a:xfrm>
            <a:off x="667512" y="440894"/>
            <a:ext cx="10782300" cy="1047443"/>
          </a:xfrm>
        </p:spPr>
        <p:txBody>
          <a:bodyPr/>
          <a:lstStyle/>
          <a:p>
            <a:r>
              <a:rPr lang="en-IN" sz="5400" dirty="0">
                <a:latin typeface="Times New Roman" panose="02020603050405020304" pitchFamily="18" charset="0"/>
                <a:cs typeface="Times New Roman" panose="02020603050405020304" pitchFamily="18" charset="0"/>
              </a:rPr>
              <a:t>OBJECTIVES</a:t>
            </a:r>
            <a:endParaRPr lang="en-IN" sz="5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FB97F2F-AE02-80A5-7606-4E99093EFBDF}"/>
              </a:ext>
            </a:extLst>
          </p:cNvPr>
          <p:cNvSpPr>
            <a:spLocks noGrp="1"/>
          </p:cNvSpPr>
          <p:nvPr>
            <p:ph type="subTitle" idx="1"/>
          </p:nvPr>
        </p:nvSpPr>
        <p:spPr>
          <a:xfrm>
            <a:off x="447838" y="1675230"/>
            <a:ext cx="11001974" cy="4575010"/>
          </a:xfrm>
        </p:spPr>
        <p:txBody>
          <a:bodyPr>
            <a:normAutofit/>
          </a:bodyPr>
          <a:lstStyle/>
          <a:p>
            <a:pPr algn="just">
              <a:lnSpc>
                <a:spcPct val="150000"/>
              </a:lnSpc>
            </a:pPr>
            <a:r>
              <a:rPr lang="en-US" sz="2800" b="0" i="0" dirty="0">
                <a:effectLst/>
                <a:latin typeface="Times New Roman" panose="02020603050405020304" pitchFamily="18" charset="0"/>
                <a:cs typeface="Times New Roman" panose="02020603050405020304" pitchFamily="18" charset="0"/>
              </a:rPr>
              <a:t>Build a logistic regression model to assign a lead score between 0 and 100 to each of the leads which can be used by the company to target potential leads. A higher score would mean that the lead is hot, i.e. is most likely to convert whereas a lower score would mean that the lead is cold and will mostly not get converted. here are some more problems presented by the company which your model should be able to adjust to if the company's requirement changes in the future so you will need to handle</a:t>
            </a:r>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pPr marL="514350" indent="-514350">
              <a:buAutoNum type="arabicPeriod"/>
            </a:pPr>
            <a:endParaRPr lang="en-IN" sz="2800" dirty="0">
              <a:latin typeface="Times New Roman" panose="02020603050405020304" pitchFamily="18" charset="0"/>
              <a:cs typeface="Times New Roman" panose="02020603050405020304" pitchFamily="18" charset="0"/>
            </a:endParaRPr>
          </a:p>
          <a:p>
            <a:pPr marL="514350" indent="-514350">
              <a:buAutoNum type="arabicPeriod"/>
            </a:pPr>
            <a:endParaRPr lang="en-IN" sz="2800" dirty="0">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21D4ABAC-150C-7B27-94E4-E2ADE8E7E86B}"/>
              </a:ext>
            </a:extLst>
          </p:cNvPr>
          <p:cNvSpPr>
            <a:spLocks noChangeArrowheads="1"/>
          </p:cNvSpPr>
          <p:nvPr/>
        </p:nvSpPr>
        <p:spPr bwMode="auto">
          <a:xfrm>
            <a:off x="254000" y="254000"/>
            <a:ext cx="20955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488147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5A2E-D0A1-D816-B55E-04365674BAF9}"/>
              </a:ext>
            </a:extLst>
          </p:cNvPr>
          <p:cNvSpPr>
            <a:spLocks noGrp="1"/>
          </p:cNvSpPr>
          <p:nvPr>
            <p:ph type="ctrTitle"/>
          </p:nvPr>
        </p:nvSpPr>
        <p:spPr>
          <a:xfrm>
            <a:off x="704850" y="664630"/>
            <a:ext cx="10782300" cy="1047443"/>
          </a:xfrm>
        </p:spPr>
        <p:txBody>
          <a:bodyPr/>
          <a:lstStyle/>
          <a:p>
            <a:r>
              <a:rPr lang="en-IN" sz="5400" b="1" dirty="0">
                <a:latin typeface="Times New Roman" panose="02020603050405020304" pitchFamily="18" charset="0"/>
                <a:cs typeface="Times New Roman" panose="02020603050405020304" pitchFamily="18" charset="0"/>
              </a:rPr>
              <a:t>Data Preparation</a:t>
            </a:r>
          </a:p>
        </p:txBody>
      </p:sp>
      <p:sp>
        <p:nvSpPr>
          <p:cNvPr id="3" name="Subtitle 2">
            <a:extLst>
              <a:ext uri="{FF2B5EF4-FFF2-40B4-BE49-F238E27FC236}">
                <a16:creationId xmlns:a16="http://schemas.microsoft.com/office/drawing/2014/main" id="{CFB97F2F-AE02-80A5-7606-4E99093EFBDF}"/>
              </a:ext>
            </a:extLst>
          </p:cNvPr>
          <p:cNvSpPr>
            <a:spLocks noGrp="1"/>
          </p:cNvSpPr>
          <p:nvPr>
            <p:ph type="subTitle" idx="1"/>
          </p:nvPr>
        </p:nvSpPr>
        <p:spPr>
          <a:xfrm>
            <a:off x="447838" y="2209800"/>
            <a:ext cx="11001974" cy="4310742"/>
          </a:xfrm>
        </p:spPr>
        <p:txBody>
          <a:bodyPr>
            <a:normAutofit/>
          </a:bodyPr>
          <a:lstStyle/>
          <a:p>
            <a:pPr marL="514350" indent="-514350">
              <a:buAutoNum type="arabicPeriod"/>
            </a:pPr>
            <a:r>
              <a:rPr lang="en-IN" sz="2800" dirty="0">
                <a:latin typeface="Times New Roman" panose="02020603050405020304" pitchFamily="18" charset="0"/>
                <a:cs typeface="Times New Roman" panose="02020603050405020304" pitchFamily="18" charset="0"/>
              </a:rPr>
              <a:t>Impute the raw data, shape-9240-rows, 37-columns.</a:t>
            </a:r>
          </a:p>
          <a:p>
            <a:pPr marL="514350" indent="-514350">
              <a:buAutoNum type="arabicPeriod"/>
            </a:pPr>
            <a:r>
              <a:rPr lang="en-IN" sz="2800" dirty="0">
                <a:latin typeface="Times New Roman" panose="02020603050405020304" pitchFamily="18" charset="0"/>
                <a:cs typeface="Times New Roman" panose="02020603050405020304" pitchFamily="18" charset="0"/>
              </a:rPr>
              <a:t>After Analysis dropped the irrelevant variables.</a:t>
            </a:r>
          </a:p>
          <a:p>
            <a:pPr marL="514350" indent="-514350">
              <a:buAutoNum type="arabicPeriod"/>
            </a:pPr>
            <a:r>
              <a:rPr lang="en-IN" sz="2800" dirty="0">
                <a:latin typeface="Times New Roman" panose="02020603050405020304" pitchFamily="18" charset="0"/>
                <a:cs typeface="Times New Roman" panose="02020603050405020304" pitchFamily="18" charset="0"/>
              </a:rPr>
              <a:t>Select values were replaced by nan.</a:t>
            </a:r>
          </a:p>
          <a:p>
            <a:pPr marL="514350" indent="-514350">
              <a:buAutoNum type="arabicPeriod"/>
            </a:pPr>
            <a:r>
              <a:rPr lang="en-IN" sz="2800" dirty="0">
                <a:latin typeface="Times New Roman" panose="02020603050405020304" pitchFamily="18" charset="0"/>
                <a:cs typeface="Times New Roman" panose="02020603050405020304" pitchFamily="18" charset="0"/>
              </a:rPr>
              <a:t>Imputed null values.</a:t>
            </a:r>
          </a:p>
          <a:p>
            <a:pPr marL="514350" indent="-514350">
              <a:buAutoNum type="arabicPeriod"/>
            </a:pPr>
            <a:r>
              <a:rPr lang="en-IN" sz="2800" dirty="0">
                <a:latin typeface="Times New Roman" panose="02020603050405020304" pitchFamily="18" charset="0"/>
                <a:cs typeface="Times New Roman" panose="02020603050405020304" pitchFamily="18" charset="0"/>
              </a:rPr>
              <a:t>Data imbalance was done and dropped the imbalanced columns.</a:t>
            </a:r>
          </a:p>
          <a:p>
            <a:pPr marL="514350" indent="-514350">
              <a:buAutoNum type="arabicPeriod"/>
            </a:pPr>
            <a:r>
              <a:rPr lang="en-IN" sz="2800" dirty="0">
                <a:latin typeface="Times New Roman" panose="02020603050405020304" pitchFamily="18" charset="0"/>
                <a:cs typeface="Times New Roman" panose="02020603050405020304" pitchFamily="18" charset="0"/>
              </a:rPr>
              <a:t>Outliers were detected and treated.</a:t>
            </a:r>
          </a:p>
          <a:p>
            <a:pPr marL="514350" indent="-514350">
              <a:buFont typeface="Arial" pitchFamily="34" charset="0"/>
              <a:buAutoNum type="arabicPeriod"/>
            </a:pPr>
            <a:r>
              <a:rPr lang="en-IN" sz="2800" dirty="0">
                <a:latin typeface="Times New Roman" panose="02020603050405020304" pitchFamily="18" charset="0"/>
                <a:cs typeface="Times New Roman" panose="02020603050405020304" pitchFamily="18" charset="0"/>
              </a:rPr>
              <a:t>EDA</a:t>
            </a:r>
          </a:p>
          <a:p>
            <a:pPr marL="514350" indent="-514350">
              <a:buFont typeface="Arial" pitchFamily="34" charset="0"/>
              <a:buAutoNum type="arabicPeriod"/>
            </a:pPr>
            <a:r>
              <a:rPr lang="en-IN" sz="2800" dirty="0">
                <a:latin typeface="Times New Roman" panose="02020603050405020304" pitchFamily="18" charset="0"/>
                <a:cs typeface="Times New Roman" panose="02020603050405020304" pitchFamily="18" charset="0"/>
              </a:rPr>
              <a:t>Dummy Variable creation</a:t>
            </a:r>
          </a:p>
          <a:p>
            <a:endParaRPr lang="en-IN" sz="2800" dirty="0">
              <a:latin typeface="Times New Roman" panose="02020603050405020304" pitchFamily="18" charset="0"/>
              <a:cs typeface="Times New Roman" panose="02020603050405020304" pitchFamily="18" charset="0"/>
            </a:endParaRPr>
          </a:p>
          <a:p>
            <a:pPr marL="514350" indent="-514350">
              <a:buAutoNum type="arabicPeriod"/>
            </a:pPr>
            <a:endParaRPr lang="en-IN" sz="2800" dirty="0">
              <a:latin typeface="Times New Roman" panose="02020603050405020304" pitchFamily="18" charset="0"/>
              <a:cs typeface="Times New Roman" panose="02020603050405020304" pitchFamily="18" charset="0"/>
            </a:endParaRPr>
          </a:p>
          <a:p>
            <a:pPr marL="514350" indent="-514350">
              <a:buAutoNum type="arabicPeriod"/>
            </a:pPr>
            <a:endParaRPr lang="en-IN" sz="2800" dirty="0">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21D4ABAC-150C-7B27-94E4-E2ADE8E7E86B}"/>
              </a:ext>
            </a:extLst>
          </p:cNvPr>
          <p:cNvSpPr>
            <a:spLocks noChangeArrowheads="1"/>
          </p:cNvSpPr>
          <p:nvPr/>
        </p:nvSpPr>
        <p:spPr bwMode="auto">
          <a:xfrm>
            <a:off x="254000" y="254000"/>
            <a:ext cx="20955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448844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5A2E-D0A1-D816-B55E-04365674BAF9}"/>
              </a:ext>
            </a:extLst>
          </p:cNvPr>
          <p:cNvSpPr>
            <a:spLocks noGrp="1"/>
          </p:cNvSpPr>
          <p:nvPr>
            <p:ph type="ctrTitle"/>
          </p:nvPr>
        </p:nvSpPr>
        <p:spPr>
          <a:xfrm>
            <a:off x="704850" y="683381"/>
            <a:ext cx="10782300" cy="807962"/>
          </a:xfrm>
        </p:spPr>
        <p:txBody>
          <a:bodyPr/>
          <a:lstStyle/>
          <a:p>
            <a:r>
              <a:rPr lang="en-IN" sz="5400" b="1" dirty="0">
                <a:latin typeface="Times New Roman" panose="02020603050405020304" pitchFamily="18" charset="0"/>
                <a:cs typeface="Times New Roman" panose="02020603050405020304" pitchFamily="18" charset="0"/>
              </a:rPr>
              <a:t>Model Building</a:t>
            </a:r>
          </a:p>
        </p:txBody>
      </p:sp>
      <p:sp>
        <p:nvSpPr>
          <p:cNvPr id="3" name="Subtitle 2">
            <a:extLst>
              <a:ext uri="{FF2B5EF4-FFF2-40B4-BE49-F238E27FC236}">
                <a16:creationId xmlns:a16="http://schemas.microsoft.com/office/drawing/2014/main" id="{CFB97F2F-AE02-80A5-7606-4E99093EFBDF}"/>
              </a:ext>
            </a:extLst>
          </p:cNvPr>
          <p:cNvSpPr>
            <a:spLocks noGrp="1"/>
          </p:cNvSpPr>
          <p:nvPr>
            <p:ph type="subTitle" idx="1"/>
          </p:nvPr>
        </p:nvSpPr>
        <p:spPr>
          <a:xfrm>
            <a:off x="667512" y="2286000"/>
            <a:ext cx="11001974" cy="4572000"/>
          </a:xfrm>
        </p:spPr>
        <p:txBody>
          <a:bodyPr>
            <a:normAutofit/>
          </a:bodyPr>
          <a:lstStyle/>
          <a:p>
            <a:r>
              <a:rPr lang="en-IN" sz="2800" dirty="0">
                <a:latin typeface="Times New Roman" panose="02020603050405020304" pitchFamily="18" charset="0"/>
                <a:cs typeface="Times New Roman" panose="02020603050405020304" pitchFamily="18" charset="0"/>
              </a:rPr>
              <a:t>1.Train test split-Define X &amp; y</a:t>
            </a:r>
          </a:p>
          <a:p>
            <a:r>
              <a:rPr lang="en-IN" sz="2800" dirty="0">
                <a:latin typeface="Times New Roman" panose="02020603050405020304" pitchFamily="18" charset="0"/>
                <a:cs typeface="Times New Roman" panose="02020603050405020304" pitchFamily="18" charset="0"/>
              </a:rPr>
              <a:t>2. Feature Scaling</a:t>
            </a:r>
          </a:p>
          <a:p>
            <a:r>
              <a:rPr lang="en-IN" sz="2800" dirty="0">
                <a:latin typeface="Times New Roman" panose="02020603050405020304" pitchFamily="18" charset="0"/>
                <a:cs typeface="Times New Roman" panose="02020603050405020304" pitchFamily="18" charset="0"/>
              </a:rPr>
              <a:t>3. Model Building (total 4 Models built)</a:t>
            </a:r>
          </a:p>
          <a:p>
            <a:r>
              <a:rPr lang="en-IN" sz="2800" dirty="0">
                <a:latin typeface="Times New Roman" panose="02020603050405020304" pitchFamily="18" charset="0"/>
                <a:cs typeface="Times New Roman" panose="02020603050405020304" pitchFamily="18" charset="0"/>
              </a:rPr>
              <a:t>4. Checking </a:t>
            </a:r>
            <a:r>
              <a:rPr lang="en-IN" sz="2800" dirty="0" err="1">
                <a:latin typeface="Times New Roman" panose="02020603050405020304" pitchFamily="18" charset="0"/>
                <a:cs typeface="Times New Roman" panose="02020603050405020304" pitchFamily="18" charset="0"/>
              </a:rPr>
              <a:t>ViFs</a:t>
            </a:r>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5. Plotting the ROC Curve</a:t>
            </a:r>
          </a:p>
          <a:p>
            <a:r>
              <a:rPr lang="en-IN" sz="2800" dirty="0">
                <a:latin typeface="Times New Roman" panose="02020603050405020304" pitchFamily="18" charset="0"/>
                <a:cs typeface="Times New Roman" panose="02020603050405020304" pitchFamily="18" charset="0"/>
              </a:rPr>
              <a:t>6. Check Overall Accuracy, Specificity, Sensitivity.</a:t>
            </a:r>
          </a:p>
          <a:p>
            <a:r>
              <a:rPr lang="en-IN" sz="2800" dirty="0">
                <a:latin typeface="Times New Roman" panose="02020603050405020304" pitchFamily="18" charset="0"/>
                <a:cs typeface="Times New Roman" panose="02020603050405020304" pitchFamily="18" charset="0"/>
              </a:rPr>
              <a:t>7. Making Prediction on test dataset</a:t>
            </a: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21D4ABAC-150C-7B27-94E4-E2ADE8E7E86B}"/>
              </a:ext>
            </a:extLst>
          </p:cNvPr>
          <p:cNvSpPr>
            <a:spLocks noChangeArrowheads="1"/>
          </p:cNvSpPr>
          <p:nvPr/>
        </p:nvSpPr>
        <p:spPr bwMode="auto">
          <a:xfrm>
            <a:off x="254000" y="254000"/>
            <a:ext cx="20955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463286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5A2E-D0A1-D816-B55E-04365674BAF9}"/>
              </a:ext>
            </a:extLst>
          </p:cNvPr>
          <p:cNvSpPr>
            <a:spLocks noGrp="1"/>
          </p:cNvSpPr>
          <p:nvPr>
            <p:ph type="ctrTitle"/>
          </p:nvPr>
        </p:nvSpPr>
        <p:spPr>
          <a:xfrm>
            <a:off x="704850" y="389466"/>
            <a:ext cx="10782300" cy="807962"/>
          </a:xfrm>
        </p:spPr>
        <p:txBody>
          <a:bodyPr/>
          <a:lstStyle/>
          <a:p>
            <a:r>
              <a:rPr lang="en-IN" sz="5400" b="1" dirty="0">
                <a:latin typeface="Times New Roman" panose="02020603050405020304" pitchFamily="18" charset="0"/>
                <a:cs typeface="Times New Roman" panose="02020603050405020304" pitchFamily="18" charset="0"/>
              </a:rPr>
              <a:t>Correlation between selected features</a:t>
            </a:r>
          </a:p>
        </p:txBody>
      </p:sp>
      <p:sp>
        <p:nvSpPr>
          <p:cNvPr id="6" name="Rectangle 3">
            <a:extLst>
              <a:ext uri="{FF2B5EF4-FFF2-40B4-BE49-F238E27FC236}">
                <a16:creationId xmlns:a16="http://schemas.microsoft.com/office/drawing/2014/main" id="{21D4ABAC-150C-7B27-94E4-E2ADE8E7E86B}"/>
              </a:ext>
            </a:extLst>
          </p:cNvPr>
          <p:cNvSpPr>
            <a:spLocks noChangeArrowheads="1"/>
          </p:cNvSpPr>
          <p:nvPr/>
        </p:nvSpPr>
        <p:spPr bwMode="auto">
          <a:xfrm>
            <a:off x="254000" y="254000"/>
            <a:ext cx="20955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0" bIns="45720" numCol="1" anchor="ctr" anchorCtr="0" compatLnSpc="1">
            <a:prstTxWarp prst="textNoShape">
              <a:avLst/>
            </a:prstTxWarp>
            <a:spAutoFit/>
          </a:bodyPr>
          <a:lstStyle/>
          <a:p>
            <a:endParaRPr lang="en-IN"/>
          </a:p>
        </p:txBody>
      </p:sp>
      <p:pic>
        <p:nvPicPr>
          <p:cNvPr id="7" name="Picture 6">
            <a:extLst>
              <a:ext uri="{FF2B5EF4-FFF2-40B4-BE49-F238E27FC236}">
                <a16:creationId xmlns:a16="http://schemas.microsoft.com/office/drawing/2014/main" id="{7C7B05A7-11E9-2C53-9938-3115801E4BCF}"/>
              </a:ext>
            </a:extLst>
          </p:cNvPr>
          <p:cNvPicPr>
            <a:picLocks noChangeAspect="1"/>
          </p:cNvPicPr>
          <p:nvPr/>
        </p:nvPicPr>
        <p:blipFill>
          <a:blip r:embed="rId2"/>
          <a:stretch>
            <a:fillRect/>
          </a:stretch>
        </p:blipFill>
        <p:spPr>
          <a:xfrm>
            <a:off x="1446921" y="1332893"/>
            <a:ext cx="8578822" cy="5492045"/>
          </a:xfrm>
          <a:prstGeom prst="rect">
            <a:avLst/>
          </a:prstGeom>
        </p:spPr>
      </p:pic>
    </p:spTree>
    <p:extLst>
      <p:ext uri="{BB962C8B-B14F-4D97-AF65-F5344CB8AC3E}">
        <p14:creationId xmlns:p14="http://schemas.microsoft.com/office/powerpoint/2010/main" val="2746037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5A2E-D0A1-D816-B55E-04365674BAF9}"/>
              </a:ext>
            </a:extLst>
          </p:cNvPr>
          <p:cNvSpPr>
            <a:spLocks noGrp="1"/>
          </p:cNvSpPr>
          <p:nvPr>
            <p:ph type="ctrTitle"/>
          </p:nvPr>
        </p:nvSpPr>
        <p:spPr>
          <a:xfrm>
            <a:off x="667512" y="254000"/>
            <a:ext cx="3806517" cy="807962"/>
          </a:xfrm>
        </p:spPr>
        <p:txBody>
          <a:bodyPr/>
          <a:lstStyle/>
          <a:p>
            <a:r>
              <a:rPr lang="en-IN" sz="5400" b="1" dirty="0">
                <a:latin typeface="Times New Roman" panose="02020603050405020304" pitchFamily="18" charset="0"/>
                <a:cs typeface="Times New Roman" panose="02020603050405020304" pitchFamily="18" charset="0"/>
              </a:rPr>
              <a:t>ROC Curve   </a:t>
            </a:r>
          </a:p>
        </p:txBody>
      </p:sp>
      <p:sp>
        <p:nvSpPr>
          <p:cNvPr id="6" name="Rectangle 3">
            <a:extLst>
              <a:ext uri="{FF2B5EF4-FFF2-40B4-BE49-F238E27FC236}">
                <a16:creationId xmlns:a16="http://schemas.microsoft.com/office/drawing/2014/main" id="{21D4ABAC-150C-7B27-94E4-E2ADE8E7E86B}"/>
              </a:ext>
            </a:extLst>
          </p:cNvPr>
          <p:cNvSpPr>
            <a:spLocks noChangeArrowheads="1"/>
          </p:cNvSpPr>
          <p:nvPr/>
        </p:nvSpPr>
        <p:spPr bwMode="auto">
          <a:xfrm>
            <a:off x="254000" y="254000"/>
            <a:ext cx="20955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0" bIns="45720" numCol="1" anchor="ctr" anchorCtr="0" compatLnSpc="1">
            <a:prstTxWarp prst="textNoShape">
              <a:avLst/>
            </a:prstTxWarp>
            <a:spAutoFit/>
          </a:bodyPr>
          <a:lstStyle/>
          <a:p>
            <a:endParaRPr lang="en-IN"/>
          </a:p>
        </p:txBody>
      </p:sp>
      <p:pic>
        <p:nvPicPr>
          <p:cNvPr id="7" name="Picture 6">
            <a:extLst>
              <a:ext uri="{FF2B5EF4-FFF2-40B4-BE49-F238E27FC236}">
                <a16:creationId xmlns:a16="http://schemas.microsoft.com/office/drawing/2014/main" id="{CD01D6B9-C743-E405-DE09-9E896696A433}"/>
              </a:ext>
            </a:extLst>
          </p:cNvPr>
          <p:cNvPicPr>
            <a:picLocks noChangeAspect="1"/>
          </p:cNvPicPr>
          <p:nvPr/>
        </p:nvPicPr>
        <p:blipFill>
          <a:blip r:embed="rId2"/>
          <a:stretch>
            <a:fillRect/>
          </a:stretch>
        </p:blipFill>
        <p:spPr>
          <a:xfrm>
            <a:off x="667512" y="1537607"/>
            <a:ext cx="4851545" cy="4841200"/>
          </a:xfrm>
          <a:prstGeom prst="rect">
            <a:avLst/>
          </a:prstGeom>
        </p:spPr>
      </p:pic>
      <p:sp>
        <p:nvSpPr>
          <p:cNvPr id="8" name="AutoShape 2">
            <a:extLst>
              <a:ext uri="{FF2B5EF4-FFF2-40B4-BE49-F238E27FC236}">
                <a16:creationId xmlns:a16="http://schemas.microsoft.com/office/drawing/2014/main" id="{323D9B01-020B-2B12-BE1C-CE06D95FD1E4}"/>
              </a:ext>
            </a:extLst>
          </p:cNvPr>
          <p:cNvSpPr>
            <a:spLocks noChangeAspect="1" noChangeArrowheads="1"/>
          </p:cNvSpPr>
          <p:nvPr/>
        </p:nvSpPr>
        <p:spPr bwMode="auto">
          <a:xfrm>
            <a:off x="6890903" y="2117271"/>
            <a:ext cx="2623457" cy="26234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Title 1">
            <a:extLst>
              <a:ext uri="{FF2B5EF4-FFF2-40B4-BE49-F238E27FC236}">
                <a16:creationId xmlns:a16="http://schemas.microsoft.com/office/drawing/2014/main" id="{22720762-348D-A4DD-AEDF-5960C6BF842C}"/>
              </a:ext>
            </a:extLst>
          </p:cNvPr>
          <p:cNvSpPr txBox="1">
            <a:spLocks/>
          </p:cNvSpPr>
          <p:nvPr/>
        </p:nvSpPr>
        <p:spPr>
          <a:xfrm>
            <a:off x="6890903" y="254000"/>
            <a:ext cx="3806517" cy="807962"/>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8800" kern="1200" spc="-120" baseline="0">
                <a:solidFill>
                  <a:srgbClr val="FFFFFF"/>
                </a:solidFill>
                <a:latin typeface="+mj-lt"/>
                <a:ea typeface="+mj-ea"/>
                <a:cs typeface="+mj-cs"/>
              </a:defRPr>
            </a:lvl1pPr>
          </a:lstStyle>
          <a:p>
            <a:r>
              <a:rPr lang="en-IN" sz="5400" b="1" dirty="0">
                <a:latin typeface="Times New Roman" panose="02020603050405020304" pitchFamily="18" charset="0"/>
                <a:cs typeface="Times New Roman" panose="02020603050405020304" pitchFamily="18" charset="0"/>
              </a:rPr>
              <a:t>Cutoff Point   </a:t>
            </a:r>
          </a:p>
        </p:txBody>
      </p:sp>
      <p:pic>
        <p:nvPicPr>
          <p:cNvPr id="11" name="Picture 10">
            <a:extLst>
              <a:ext uri="{FF2B5EF4-FFF2-40B4-BE49-F238E27FC236}">
                <a16:creationId xmlns:a16="http://schemas.microsoft.com/office/drawing/2014/main" id="{E7F83564-98AC-353C-C1F7-8F5607E5F991}"/>
              </a:ext>
            </a:extLst>
          </p:cNvPr>
          <p:cNvPicPr>
            <a:picLocks noChangeAspect="1"/>
          </p:cNvPicPr>
          <p:nvPr/>
        </p:nvPicPr>
        <p:blipFill>
          <a:blip r:embed="rId3"/>
          <a:stretch>
            <a:fillRect/>
          </a:stretch>
        </p:blipFill>
        <p:spPr>
          <a:xfrm>
            <a:off x="5961969" y="1537607"/>
            <a:ext cx="5647803" cy="4841200"/>
          </a:xfrm>
          <a:prstGeom prst="rect">
            <a:avLst/>
          </a:prstGeom>
        </p:spPr>
      </p:pic>
    </p:spTree>
    <p:extLst>
      <p:ext uri="{BB962C8B-B14F-4D97-AF65-F5344CB8AC3E}">
        <p14:creationId xmlns:p14="http://schemas.microsoft.com/office/powerpoint/2010/main" val="2219604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5A2E-D0A1-D816-B55E-04365674BAF9}"/>
              </a:ext>
            </a:extLst>
          </p:cNvPr>
          <p:cNvSpPr>
            <a:spLocks noGrp="1"/>
          </p:cNvSpPr>
          <p:nvPr>
            <p:ph type="ctrTitle"/>
          </p:nvPr>
        </p:nvSpPr>
        <p:spPr>
          <a:xfrm>
            <a:off x="704850" y="683381"/>
            <a:ext cx="10782300" cy="807962"/>
          </a:xfrm>
        </p:spPr>
        <p:txBody>
          <a:bodyPr/>
          <a:lstStyle/>
          <a:p>
            <a:r>
              <a:rPr lang="en-IN" sz="5400" b="1" dirty="0">
                <a:latin typeface="Times New Roman" panose="02020603050405020304" pitchFamily="18" charset="0"/>
                <a:cs typeface="Times New Roman" panose="02020603050405020304" pitchFamily="18" charset="0"/>
              </a:rPr>
              <a:t>Lead Score</a:t>
            </a:r>
          </a:p>
        </p:txBody>
      </p:sp>
      <p:sp>
        <p:nvSpPr>
          <p:cNvPr id="6" name="Rectangle 3">
            <a:extLst>
              <a:ext uri="{FF2B5EF4-FFF2-40B4-BE49-F238E27FC236}">
                <a16:creationId xmlns:a16="http://schemas.microsoft.com/office/drawing/2014/main" id="{21D4ABAC-150C-7B27-94E4-E2ADE8E7E86B}"/>
              </a:ext>
            </a:extLst>
          </p:cNvPr>
          <p:cNvSpPr>
            <a:spLocks noChangeArrowheads="1"/>
          </p:cNvSpPr>
          <p:nvPr/>
        </p:nvSpPr>
        <p:spPr bwMode="auto">
          <a:xfrm>
            <a:off x="254000" y="254000"/>
            <a:ext cx="20955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0" bIns="45720" numCol="1" anchor="ctr" anchorCtr="0" compatLnSpc="1">
            <a:prstTxWarp prst="textNoShape">
              <a:avLst/>
            </a:prstTxWarp>
            <a:spAutoFit/>
          </a:bodyPr>
          <a:lstStyle/>
          <a:p>
            <a:endParaRPr lang="en-IN"/>
          </a:p>
        </p:txBody>
      </p:sp>
      <p:pic>
        <p:nvPicPr>
          <p:cNvPr id="4" name="Picture 3">
            <a:extLst>
              <a:ext uri="{FF2B5EF4-FFF2-40B4-BE49-F238E27FC236}">
                <a16:creationId xmlns:a16="http://schemas.microsoft.com/office/drawing/2014/main" id="{64FD5F50-6854-BB56-46E7-8DD6AF50BBFA}"/>
              </a:ext>
            </a:extLst>
          </p:cNvPr>
          <p:cNvPicPr>
            <a:picLocks noChangeAspect="1"/>
          </p:cNvPicPr>
          <p:nvPr/>
        </p:nvPicPr>
        <p:blipFill>
          <a:blip r:embed="rId2"/>
          <a:stretch>
            <a:fillRect/>
          </a:stretch>
        </p:blipFill>
        <p:spPr>
          <a:xfrm>
            <a:off x="704849" y="1920722"/>
            <a:ext cx="9274449" cy="3315301"/>
          </a:xfrm>
          <a:prstGeom prst="rect">
            <a:avLst/>
          </a:prstGeom>
        </p:spPr>
      </p:pic>
    </p:spTree>
    <p:extLst>
      <p:ext uri="{BB962C8B-B14F-4D97-AF65-F5344CB8AC3E}">
        <p14:creationId xmlns:p14="http://schemas.microsoft.com/office/powerpoint/2010/main" val="1986708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5A2E-D0A1-D816-B55E-04365674BAF9}"/>
              </a:ext>
            </a:extLst>
          </p:cNvPr>
          <p:cNvSpPr>
            <a:spLocks noGrp="1"/>
          </p:cNvSpPr>
          <p:nvPr>
            <p:ph type="ctrTitle"/>
          </p:nvPr>
        </p:nvSpPr>
        <p:spPr>
          <a:xfrm>
            <a:off x="704850" y="468691"/>
            <a:ext cx="10782300" cy="807962"/>
          </a:xfrm>
        </p:spPr>
        <p:txBody>
          <a:bodyPr/>
          <a:lstStyle/>
          <a:p>
            <a:r>
              <a:rPr lang="en-IN" sz="5400" b="1" dirty="0">
                <a:latin typeface="Times New Roman" panose="02020603050405020304" pitchFamily="18" charset="0"/>
                <a:cs typeface="Times New Roman" panose="02020603050405020304" pitchFamily="18" charset="0"/>
              </a:rPr>
              <a:t>Recommendations:-</a:t>
            </a:r>
          </a:p>
        </p:txBody>
      </p:sp>
      <p:sp>
        <p:nvSpPr>
          <p:cNvPr id="6" name="Rectangle 3">
            <a:extLst>
              <a:ext uri="{FF2B5EF4-FFF2-40B4-BE49-F238E27FC236}">
                <a16:creationId xmlns:a16="http://schemas.microsoft.com/office/drawing/2014/main" id="{21D4ABAC-150C-7B27-94E4-E2ADE8E7E86B}"/>
              </a:ext>
            </a:extLst>
          </p:cNvPr>
          <p:cNvSpPr>
            <a:spLocks noChangeArrowheads="1"/>
          </p:cNvSpPr>
          <p:nvPr/>
        </p:nvSpPr>
        <p:spPr bwMode="auto">
          <a:xfrm>
            <a:off x="254000" y="254000"/>
            <a:ext cx="20955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0" bIns="45720" numCol="1" anchor="ctr" anchorCtr="0" compatLnSpc="1">
            <a:prstTxWarp prst="textNoShape">
              <a:avLst/>
            </a:prstTxWarp>
            <a:spAutoFit/>
          </a:bodyPr>
          <a:lstStyle/>
          <a:p>
            <a:endParaRPr lang="en-IN"/>
          </a:p>
        </p:txBody>
      </p:sp>
      <p:sp>
        <p:nvSpPr>
          <p:cNvPr id="8" name="TextBox 7">
            <a:extLst>
              <a:ext uri="{FF2B5EF4-FFF2-40B4-BE49-F238E27FC236}">
                <a16:creationId xmlns:a16="http://schemas.microsoft.com/office/drawing/2014/main" id="{08B5394C-E525-E6B0-C83B-EA563C3F36BE}"/>
              </a:ext>
            </a:extLst>
          </p:cNvPr>
          <p:cNvSpPr txBox="1"/>
          <p:nvPr/>
        </p:nvSpPr>
        <p:spPr>
          <a:xfrm>
            <a:off x="881742" y="1766511"/>
            <a:ext cx="8933467" cy="6247864"/>
          </a:xfrm>
          <a:prstGeom prst="rect">
            <a:avLst/>
          </a:prstGeom>
          <a:noFill/>
        </p:spPr>
        <p:txBody>
          <a:bodyPr wrap="square" rtlCol="0">
            <a:spAutoFit/>
          </a:bodyPr>
          <a:lstStyle/>
          <a:p>
            <a:pPr marL="342900" indent="-342900">
              <a:buAutoNum type="arabicPeriod"/>
            </a:pPr>
            <a:r>
              <a:rPr lang="en-IN" sz="2800" dirty="0">
                <a:solidFill>
                  <a:schemeClr val="bg1"/>
                </a:solidFill>
                <a:latin typeface="Times New Roman" panose="02020603050405020304" pitchFamily="18" charset="0"/>
                <a:cs typeface="Times New Roman" panose="02020603050405020304" pitchFamily="18" charset="0"/>
              </a:rPr>
              <a:t>Concentrate on Lead Origin_Add Form</a:t>
            </a:r>
          </a:p>
          <a:p>
            <a:pPr marL="342900" indent="-342900">
              <a:buAutoNum type="arabicPeriod"/>
            </a:pPr>
            <a:r>
              <a:rPr lang="en-IN" sz="2800" dirty="0">
                <a:solidFill>
                  <a:schemeClr val="bg1"/>
                </a:solidFill>
                <a:latin typeface="Times New Roman" panose="02020603050405020304" pitchFamily="18" charset="0"/>
                <a:cs typeface="Times New Roman" panose="02020603050405020304" pitchFamily="18" charset="0"/>
              </a:rPr>
              <a:t>More Focus on Working Professionals.</a:t>
            </a:r>
          </a:p>
          <a:p>
            <a:pPr marL="342900" indent="-342900">
              <a:buAutoNum type="arabicPeriod"/>
            </a:pPr>
            <a:r>
              <a:rPr lang="en-IN" sz="2800" dirty="0">
                <a:solidFill>
                  <a:schemeClr val="bg1"/>
                </a:solidFill>
                <a:latin typeface="Times New Roman" panose="02020603050405020304" pitchFamily="18" charset="0"/>
                <a:cs typeface="Times New Roman" panose="02020603050405020304" pitchFamily="18" charset="0"/>
              </a:rPr>
              <a:t>Should  Pay more attention to phone conversation and SMS sent.</a:t>
            </a:r>
          </a:p>
          <a:p>
            <a:pPr marL="342900" indent="-342900">
              <a:buAutoNum type="arabicPeriod"/>
            </a:pPr>
            <a:r>
              <a:rPr lang="en-IN" sz="2800" dirty="0">
                <a:solidFill>
                  <a:schemeClr val="bg1"/>
                </a:solidFill>
                <a:latin typeface="Times New Roman" panose="02020603050405020304" pitchFamily="18" charset="0"/>
                <a:cs typeface="Times New Roman" panose="02020603050405020304" pitchFamily="18" charset="0"/>
              </a:rPr>
              <a:t>Keep an Eye on the Welingak website visitors for more Leads.</a:t>
            </a:r>
          </a:p>
          <a:p>
            <a:pPr marL="342900" indent="-342900">
              <a:buAutoNum type="arabicPeriod"/>
            </a:pPr>
            <a:r>
              <a:rPr lang="en-IN" sz="2800" dirty="0">
                <a:solidFill>
                  <a:schemeClr val="bg1"/>
                </a:solidFill>
                <a:latin typeface="Times New Roman" panose="02020603050405020304" pitchFamily="18" charset="0"/>
                <a:cs typeface="Times New Roman" panose="02020603050405020304" pitchFamily="18" charset="0"/>
              </a:rPr>
              <a:t>Make Engageable website so that the visitors spend more time on the website.</a:t>
            </a:r>
          </a:p>
          <a:p>
            <a:pPr marL="342900" indent="-342900">
              <a:buAutoNum type="arabicPeriod"/>
            </a:pPr>
            <a:r>
              <a:rPr lang="en-IN" sz="2800" dirty="0">
                <a:solidFill>
                  <a:schemeClr val="bg1"/>
                </a:solidFill>
                <a:latin typeface="Times New Roman" panose="02020603050405020304" pitchFamily="18" charset="0"/>
                <a:cs typeface="Times New Roman" panose="02020603050405020304" pitchFamily="18" charset="0"/>
              </a:rPr>
              <a:t>Traffic on the online sources should be reduced.</a:t>
            </a:r>
          </a:p>
          <a:p>
            <a:pPr marL="342900" indent="-342900">
              <a:buAutoNum type="arabicPeriod"/>
            </a:pPr>
            <a:r>
              <a:rPr lang="en-IN" sz="2800" dirty="0">
                <a:solidFill>
                  <a:schemeClr val="bg1"/>
                </a:solidFill>
                <a:latin typeface="Times New Roman" panose="02020603050405020304" pitchFamily="18" charset="0"/>
                <a:cs typeface="Times New Roman" panose="02020603050405020304" pitchFamily="18" charset="0"/>
              </a:rPr>
              <a:t>Provide correct contact details.</a:t>
            </a:r>
          </a:p>
          <a:p>
            <a:pPr marL="342900" indent="-342900">
              <a:buAutoNum type="arabicPeriod"/>
            </a:pPr>
            <a:endParaRPr lang="en-IN" sz="2800" dirty="0">
              <a:solidFill>
                <a:schemeClr val="bg1"/>
              </a:solidFill>
              <a:latin typeface="Times New Roman" panose="02020603050405020304" pitchFamily="18" charset="0"/>
              <a:cs typeface="Times New Roman" panose="02020603050405020304" pitchFamily="18" charset="0"/>
            </a:endParaRPr>
          </a:p>
          <a:p>
            <a:pPr marL="342900" indent="-342900">
              <a:buAutoNum type="arabicPeriod"/>
            </a:pPr>
            <a:endParaRPr lang="en-IN" sz="2800" dirty="0">
              <a:solidFill>
                <a:schemeClr val="bg1"/>
              </a:solidFill>
              <a:latin typeface="Times New Roman" panose="02020603050405020304" pitchFamily="18" charset="0"/>
              <a:cs typeface="Times New Roman" panose="02020603050405020304" pitchFamily="18" charset="0"/>
            </a:endParaRPr>
          </a:p>
          <a:p>
            <a:pPr marL="342900" indent="-342900">
              <a:buAutoNum type="arabicPeriod"/>
            </a:pPr>
            <a:endParaRPr lang="en-IN" sz="2800" dirty="0">
              <a:solidFill>
                <a:schemeClr val="bg1"/>
              </a:solidFill>
              <a:latin typeface="Times New Roman" panose="02020603050405020304" pitchFamily="18" charset="0"/>
              <a:cs typeface="Times New Roman" panose="02020603050405020304" pitchFamily="18" charset="0"/>
            </a:endParaRPr>
          </a:p>
          <a:p>
            <a:pPr marL="342900" indent="-342900">
              <a:buAutoNum type="arabicPeriod"/>
            </a:pPr>
            <a:endParaRPr lang="en-IN" dirty="0">
              <a:solidFill>
                <a:schemeClr val="bg1"/>
              </a:solidFill>
            </a:endParaRPr>
          </a:p>
          <a:p>
            <a:pPr marL="342900" indent="-342900">
              <a:buAutoNum type="arabicPeriod"/>
            </a:pPr>
            <a:endParaRPr lang="en-IN" dirty="0"/>
          </a:p>
        </p:txBody>
      </p:sp>
    </p:spTree>
    <p:extLst>
      <p:ext uri="{BB962C8B-B14F-4D97-AF65-F5344CB8AC3E}">
        <p14:creationId xmlns:p14="http://schemas.microsoft.com/office/powerpoint/2010/main" val="387117541"/>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TM03457491[[fn=Metropolitan]]</Template>
  <TotalTime>80</TotalTime>
  <Words>529</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 Light</vt:lpstr>
      <vt:lpstr>Helvetica Neue</vt:lpstr>
      <vt:lpstr>Times New Roman</vt:lpstr>
      <vt:lpstr>Metropolitan</vt:lpstr>
      <vt:lpstr>LEAD SCORING- Case Study Assignment</vt:lpstr>
      <vt:lpstr>PROBLEM STATEMENT</vt:lpstr>
      <vt:lpstr>OBJECTIVES</vt:lpstr>
      <vt:lpstr>Data Preparation</vt:lpstr>
      <vt:lpstr>Model Building</vt:lpstr>
      <vt:lpstr>Correlation between selected features</vt:lpstr>
      <vt:lpstr>ROC Curve   </vt:lpstr>
      <vt:lpstr>Lead Score</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Case Study Assignment</dc:title>
  <dc:creator>Dr.Madhuri Naik</dc:creator>
  <cp:lastModifiedBy>Dr.Madhuri Naik</cp:lastModifiedBy>
  <cp:revision>1</cp:revision>
  <dcterms:created xsi:type="dcterms:W3CDTF">2024-01-12T12:21:06Z</dcterms:created>
  <dcterms:modified xsi:type="dcterms:W3CDTF">2024-01-15T10:16:26Z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